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70" r:id="rId4"/>
    <p:sldId id="272" r:id="rId5"/>
    <p:sldId id="271" r:id="rId6"/>
    <p:sldId id="274" r:id="rId7"/>
    <p:sldId id="273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6062"/>
    <a:srgbClr val="1B78BD"/>
    <a:srgbClr val="96C0E6"/>
    <a:srgbClr val="003779"/>
    <a:srgbClr val="0076C0"/>
    <a:srgbClr val="9FA1A4"/>
    <a:srgbClr val="8D8B00"/>
    <a:srgbClr val="54BCEB"/>
    <a:srgbClr val="F3901D"/>
    <a:srgbClr val="BF31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29"/>
    <p:restoredTop sz="79554" autoAdjust="0"/>
  </p:normalViewPr>
  <p:slideViewPr>
    <p:cSldViewPr snapToGrid="0" snapToObjects="1" showGuides="1">
      <p:cViewPr varScale="1">
        <p:scale>
          <a:sx n="91" d="100"/>
          <a:sy n="91" d="100"/>
        </p:scale>
        <p:origin x="2388" y="96"/>
      </p:cViewPr>
      <p:guideLst>
        <p:guide orient="horz" pos="215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F277F-D729-B541-B500-9737DFC0AAD5}" type="datetimeFigureOut">
              <a:rPr lang="en-US" smtClean="0"/>
              <a:t>8/14/2020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F180EE-3498-864F-87A8-C652F33FA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33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Module</a:t>
            </a:r>
            <a:r>
              <a:rPr lang="en-US" baseline="0" dirty="0" smtClean="0"/>
              <a:t> 0 is the opener to your Young Eagles Workshops.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98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Overview of </a:t>
            </a:r>
            <a:r>
              <a:rPr lang="en-US" dirty="0" smtClean="0"/>
              <a:t>EAA</a:t>
            </a:r>
          </a:p>
          <a:p>
            <a:endParaRPr lang="en-US" dirty="0" smtClean="0"/>
          </a:p>
          <a:p>
            <a:r>
              <a:rPr lang="en-US" dirty="0" smtClean="0"/>
              <a:t>The first Chapter (EEA 1) was established in 1954,only one year after the national EAA organization was founded in 1953.</a:t>
            </a:r>
            <a:r>
              <a:rPr lang="en-US" baseline="0" dirty="0" smtClean="0"/>
              <a:t>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Describe what EAA AirVenture is:</a:t>
            </a:r>
          </a:p>
          <a:p>
            <a:r>
              <a:rPr lang="en-US" baseline="0" dirty="0" smtClean="0"/>
              <a:t>	</a:t>
            </a:r>
            <a:r>
              <a:rPr lang="en-US" b="1" baseline="0" dirty="0" smtClean="0"/>
              <a:t>2019 AirVenture Facts</a:t>
            </a:r>
          </a:p>
          <a:p>
            <a:r>
              <a:rPr lang="en-US" baseline="0" dirty="0" smtClean="0"/>
              <a:t>	Over 600,000 in attendance</a:t>
            </a:r>
          </a:p>
          <a:p>
            <a:r>
              <a:rPr lang="en-US" dirty="0" smtClean="0"/>
              <a:t>	Over 10,000 airplanes in attendance</a:t>
            </a:r>
          </a:p>
          <a:p>
            <a:r>
              <a:rPr lang="en-US" dirty="0" smtClean="0"/>
              <a:t>	12,300</a:t>
            </a:r>
            <a:r>
              <a:rPr lang="en-US" baseline="0" dirty="0" smtClean="0"/>
              <a:t> camp sites – both fly-in and drive-in</a:t>
            </a:r>
          </a:p>
          <a:p>
            <a:r>
              <a:rPr lang="en-US" baseline="0" dirty="0" smtClean="0"/>
              <a:t>	5,500 EAA volunteers</a:t>
            </a:r>
          </a:p>
          <a:p>
            <a:r>
              <a:rPr lang="en-US" baseline="0" dirty="0" smtClean="0"/>
              <a:t>	1,500 workshops and forums</a:t>
            </a:r>
          </a:p>
          <a:p>
            <a:r>
              <a:rPr lang="en-US" baseline="0" dirty="0" smtClean="0"/>
              <a:t>	863 exhibitors</a:t>
            </a:r>
          </a:p>
          <a:p>
            <a:r>
              <a:rPr lang="en-US" baseline="0" dirty="0" smtClean="0"/>
              <a:t>	17.6 Million People reached using social media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856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</a:t>
            </a:r>
            <a:r>
              <a:rPr lang="en-US" baseline="0" dirty="0" smtClean="0"/>
              <a:t> this slide gives a general overview of EAA Chapters as a whole, this is your opportunity to share what YOUR chapter does. Talk about your events and how participants can get involved!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31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This </a:t>
            </a:r>
            <a:r>
              <a:rPr lang="en-US" baseline="0" dirty="0" smtClean="0"/>
              <a:t>slide sets the objectives for you Young Eagles Workshops program. Feel free to add additional objectives that line up with the modules and hands-on activities you choose.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2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Staff </a:t>
            </a:r>
            <a:r>
              <a:rPr lang="en-US" baseline="0" dirty="0"/>
              <a:t>– give your role in the camp, your interest in aviation, and expectations</a:t>
            </a:r>
            <a:r>
              <a:rPr lang="en-US" baseline="0" dirty="0" smtClean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Have the participants introduce themselves. Make sure everyone has their nametags visible, as this will help everyone get to know each other.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4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Safety is EVERYONE’S responsibility.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Make your safety rules are clearly stated and understood by participants. If you have any unique safety</a:t>
            </a:r>
            <a:r>
              <a:rPr lang="en-US" baseline="0" dirty="0" smtClean="0"/>
              <a:t> precautions to convey, you can add to this list.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Participants should report even the most minor injuries to instructors.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55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It’s important to set expectations for</a:t>
            </a:r>
            <a:r>
              <a:rPr lang="en-US" baseline="0" dirty="0" smtClean="0"/>
              <a:t> your participants.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225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F180EE-3498-864F-87A8-C652F33FAD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1760-274C-7344-99EE-C720356AD852}" type="datetimeFigureOut">
              <a:rPr lang="en-US" smtClean="0"/>
              <a:pPr/>
              <a:t>8/14/2020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EDA70-D23D-0B45-A649-F71AE11D4D2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0BB5119-17E6-6448-80C4-ACEC407EA17F}"/>
              </a:ext>
            </a:extLst>
          </p:cNvPr>
          <p:cNvSpPr txBox="1"/>
          <p:nvPr/>
        </p:nvSpPr>
        <p:spPr>
          <a:xfrm>
            <a:off x="801350" y="2865462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ctr"/>
            <a:r>
              <a:rPr lang="en-US" sz="8000" b="1" spc="-100" dirty="0">
                <a:solidFill>
                  <a:srgbClr val="1B78BD"/>
                </a:solidFill>
                <a:latin typeface="Univers LT Std 45 Light"/>
                <a:cs typeface="Univers LT Std 45 Light"/>
              </a:rPr>
              <a:t>Introduction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67E10C-F065-184B-83DB-A1355363E4FB}"/>
              </a:ext>
            </a:extLst>
          </p:cNvPr>
          <p:cNvSpPr txBox="1"/>
          <p:nvPr/>
        </p:nvSpPr>
        <p:spPr>
          <a:xfrm>
            <a:off x="2555488" y="3917653"/>
            <a:ext cx="4051608" cy="53154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3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Chapter Presenter</a:t>
            </a:r>
            <a:endParaRPr lang="en-US" sz="3000" b="1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5C88D7-104F-9E48-968B-404E0F28B3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786" y="535272"/>
            <a:ext cx="3865310" cy="9031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189823D-5E4B-FA41-AF08-50999C9A64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6836" y="5711383"/>
            <a:ext cx="1030328" cy="3906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03BDDA4-A088-5644-A720-FDC09D76EB3F}"/>
              </a:ext>
            </a:extLst>
          </p:cNvPr>
          <p:cNvSpPr txBox="1"/>
          <p:nvPr/>
        </p:nvSpPr>
        <p:spPr>
          <a:xfrm>
            <a:off x="1474085" y="6203156"/>
            <a:ext cx="6214413" cy="41013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  <a:t>The development of this program was made possible in part by </a:t>
            </a:r>
            <a:b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</a:br>
            <a: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  <a:t>a generous donation from the </a:t>
            </a:r>
            <a:r>
              <a:rPr lang="en-US" sz="1000" dirty="0" err="1">
                <a:solidFill>
                  <a:srgbClr val="5F6062"/>
                </a:solidFill>
                <a:latin typeface="Univers LT Std 45 Light" panose="020B0403020202020204" pitchFamily="34" charset="0"/>
              </a:rPr>
              <a:t>Sporty’s</a:t>
            </a:r>
            <a: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  <a:t> </a:t>
            </a:r>
            <a:r>
              <a:rPr lang="en-US" sz="1000" dirty="0" smtClean="0">
                <a:solidFill>
                  <a:srgbClr val="5F6062"/>
                </a:solidFill>
                <a:latin typeface="Univers LT Std 45 Light" panose="020B0403020202020204" pitchFamily="34" charset="0"/>
              </a:rPr>
              <a:t>Foundation.</a:t>
            </a:r>
            <a:endParaRPr lang="en-US" sz="1000" dirty="0">
              <a:solidFill>
                <a:srgbClr val="5F6062"/>
              </a:solidFill>
              <a:latin typeface="Univers LT Std 45 Light" panose="020B0403020202020204" pitchFamily="34" charset="0"/>
              <a:cs typeface="Univers LT Std 45 Light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3122" y="6274071"/>
            <a:ext cx="8456341" cy="286563"/>
            <a:chOff x="353122" y="6274071"/>
            <a:chExt cx="8456341" cy="2865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53122" y="6274071"/>
              <a:ext cx="8456341" cy="1588"/>
            </a:xfrm>
            <a:prstGeom prst="line">
              <a:avLst/>
            </a:prstGeom>
            <a:ln w="6350" cap="flat" cmpd="sng" algn="ctr">
              <a:solidFill>
                <a:srgbClr val="9FA1A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991221" y="6274071"/>
              <a:ext cx="7818242" cy="286563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r"/>
              <a:r>
                <a:rPr lang="en-US" sz="1000" dirty="0">
                  <a:solidFill>
                    <a:srgbClr val="0076C0"/>
                  </a:solidFill>
                  <a:latin typeface="Univers LT Std 45 Light"/>
                  <a:cs typeface="Univers LT Std 45 Light"/>
                </a:rPr>
                <a:t>Introduction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02734" y="1510723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6000" b="1" spc="-100" dirty="0">
                <a:solidFill>
                  <a:srgbClr val="0076C0"/>
                </a:solidFill>
                <a:latin typeface="Univers LT Std 45 Light"/>
                <a:cs typeface="Univers LT Std 45 Light"/>
              </a:rPr>
              <a:t>Experimental </a:t>
            </a:r>
          </a:p>
          <a:p>
            <a:r>
              <a:rPr lang="en-US" sz="6000" b="1" spc="-100" dirty="0">
                <a:solidFill>
                  <a:srgbClr val="0076C0"/>
                </a:solidFill>
                <a:latin typeface="Univers LT Std 45 Light"/>
                <a:cs typeface="Univers LT Std 45 Light"/>
              </a:rPr>
              <a:t>Aircraft Association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2733" y="2669445"/>
            <a:ext cx="6958781" cy="242507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2000" b="1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What is EAA?</a:t>
            </a:r>
          </a:p>
          <a:p>
            <a:endParaRPr lang="en-US" sz="2000" b="1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A community of passionate aviation enthusiasts who promote and support recreational flying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A membership organization based in Oshkosh, Wisconsin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Includes a network of nearly 900 EAA chapters worldwide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EAA </a:t>
            </a:r>
            <a:r>
              <a:rPr lang="en-US" sz="2000" dirty="0" err="1">
                <a:solidFill>
                  <a:srgbClr val="5F6062"/>
                </a:solidFill>
                <a:latin typeface="Univers LT Std 45 Light"/>
                <a:cs typeface="Univers LT Std 45 Light"/>
              </a:rPr>
              <a:t>AirVenture</a:t>
            </a: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 Oshkosh – The World’s Greatest Aviation Celebration</a:t>
            </a:r>
          </a:p>
          <a:p>
            <a:r>
              <a:rPr lang="en-US" sz="2000" b="1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 </a:t>
            </a:r>
            <a:endParaRPr lang="en-US" sz="2000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2D6DC-F1EE-B048-AB41-EC07E8A77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67" y="5650786"/>
            <a:ext cx="856096" cy="41970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3122" y="6274071"/>
            <a:ext cx="8456341" cy="286563"/>
            <a:chOff x="353122" y="6274071"/>
            <a:chExt cx="8456341" cy="2865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53122" y="6274071"/>
              <a:ext cx="8456341" cy="1588"/>
            </a:xfrm>
            <a:prstGeom prst="line">
              <a:avLst/>
            </a:prstGeom>
            <a:ln w="6350" cap="flat" cmpd="sng" algn="ctr">
              <a:solidFill>
                <a:srgbClr val="9FA1A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991221" y="6274071"/>
              <a:ext cx="7818242" cy="286563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r"/>
              <a:r>
                <a:rPr lang="en-US" sz="1000" dirty="0">
                  <a:solidFill>
                    <a:srgbClr val="0076C0"/>
                  </a:solidFill>
                  <a:latin typeface="Univers LT Std 45 Light"/>
                  <a:cs typeface="Univers LT Std 45 Light"/>
                </a:rPr>
                <a:t>Introduction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02734" y="2166348"/>
            <a:ext cx="6933706" cy="360611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EAA chapters are local organizations dedicated to promoting aviation through educational and social activities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EAA Young Eagles Workshops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EAA Young Eagles Rallies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Free first flights for kids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More than 2 million kids flown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Monthly and other regularly scheduled gatherings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Chapters engage in a variety of additional special events for kids and adults</a:t>
            </a:r>
          </a:p>
          <a:p>
            <a:pPr marL="342900" indent="-342900">
              <a:buFont typeface="Wingdings" pitchFamily="2" charset="2"/>
              <a:buChar char="ü"/>
            </a:pPr>
            <a:endParaRPr lang="en-US" sz="2000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  <a:p>
            <a:pPr marL="342900" indent="-342900">
              <a:buFont typeface="Wingdings" pitchFamily="2" charset="2"/>
              <a:buChar char="ü"/>
            </a:pPr>
            <a:endParaRPr lang="en-US" sz="2000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2D6DC-F1EE-B048-AB41-EC07E8A77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67" y="5650786"/>
            <a:ext cx="856096" cy="4197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5047B29-910C-4947-BE43-D8AC96A457C8}"/>
              </a:ext>
            </a:extLst>
          </p:cNvPr>
          <p:cNvSpPr txBox="1"/>
          <p:nvPr/>
        </p:nvSpPr>
        <p:spPr>
          <a:xfrm>
            <a:off x="802734" y="811658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6000" b="1" spc="-100" dirty="0">
                <a:solidFill>
                  <a:srgbClr val="0076C0"/>
                </a:solidFill>
                <a:latin typeface="Univers LT Std 45 Light"/>
                <a:cs typeface="Univers LT Std 45 Light"/>
              </a:rPr>
              <a:t>EAA Chapters</a:t>
            </a:r>
          </a:p>
        </p:txBody>
      </p:sp>
    </p:spTree>
    <p:extLst>
      <p:ext uri="{BB962C8B-B14F-4D97-AF65-F5344CB8AC3E}">
        <p14:creationId xmlns:p14="http://schemas.microsoft.com/office/powerpoint/2010/main" val="109916809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3122" y="6274071"/>
            <a:ext cx="8456341" cy="286563"/>
            <a:chOff x="353122" y="6274071"/>
            <a:chExt cx="8456341" cy="2865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53122" y="6274071"/>
              <a:ext cx="8456341" cy="1588"/>
            </a:xfrm>
            <a:prstGeom prst="line">
              <a:avLst/>
            </a:prstGeom>
            <a:ln w="6350" cap="flat" cmpd="sng" algn="ctr">
              <a:solidFill>
                <a:srgbClr val="9FA1A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991221" y="6274071"/>
              <a:ext cx="7818242" cy="286563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r"/>
              <a:r>
                <a:rPr lang="en-US" sz="1000" dirty="0">
                  <a:solidFill>
                    <a:srgbClr val="0076C0"/>
                  </a:solidFill>
                  <a:latin typeface="Univers LT Std 45 Light"/>
                  <a:cs typeface="Univers LT Std 45 Light"/>
                </a:rPr>
                <a:t>Introduction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02734" y="2044668"/>
            <a:ext cx="6933706" cy="213154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Learn aviation basics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Engage in hands-on activities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Explore aviation as a career or hobby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Meet others, have fun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2D6DC-F1EE-B048-AB41-EC07E8A77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67" y="5650786"/>
            <a:ext cx="856096" cy="4197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5047B29-910C-4947-BE43-D8AC96A457C8}"/>
              </a:ext>
            </a:extLst>
          </p:cNvPr>
          <p:cNvSpPr txBox="1"/>
          <p:nvPr/>
        </p:nvSpPr>
        <p:spPr>
          <a:xfrm>
            <a:off x="802734" y="811658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6000" b="1" spc="-100" dirty="0">
                <a:solidFill>
                  <a:srgbClr val="0076C0"/>
                </a:solidFill>
                <a:latin typeface="Univers LT Std 45 Light"/>
                <a:cs typeface="Univers LT Std 45 Light"/>
              </a:rPr>
              <a:t>Objectives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8A9891-FAA4-E24D-A793-7C4FA29836B3}"/>
              </a:ext>
            </a:extLst>
          </p:cNvPr>
          <p:cNvSpPr txBox="1"/>
          <p:nvPr/>
        </p:nvSpPr>
        <p:spPr>
          <a:xfrm>
            <a:off x="802734" y="5662221"/>
            <a:ext cx="6933706" cy="3570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2000" i="1" dirty="0">
                <a:solidFill>
                  <a:srgbClr val="1B78BD"/>
                </a:solidFill>
                <a:latin typeface="Univers LT Std 45 Light Oblique" panose="020B0403020202020204" pitchFamily="34" charset="0"/>
                <a:cs typeface="Univers LT Std 45 Light"/>
              </a:rPr>
              <a:t>Explore a future in aviation!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</p:spTree>
    <p:extLst>
      <p:ext uri="{BB962C8B-B14F-4D97-AF65-F5344CB8AC3E}">
        <p14:creationId xmlns:p14="http://schemas.microsoft.com/office/powerpoint/2010/main" val="167014299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3122" y="6274071"/>
            <a:ext cx="8456341" cy="286563"/>
            <a:chOff x="353122" y="6274071"/>
            <a:chExt cx="8456341" cy="2865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53122" y="6274071"/>
              <a:ext cx="8456341" cy="1588"/>
            </a:xfrm>
            <a:prstGeom prst="line">
              <a:avLst/>
            </a:prstGeom>
            <a:ln w="6350" cap="flat" cmpd="sng" algn="ctr">
              <a:solidFill>
                <a:srgbClr val="9FA1A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991221" y="6274071"/>
              <a:ext cx="7818242" cy="286563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r"/>
              <a:r>
                <a:rPr lang="en-US" sz="1000" dirty="0">
                  <a:solidFill>
                    <a:srgbClr val="0076C0"/>
                  </a:solidFill>
                  <a:latin typeface="Univers LT Std 45 Light"/>
                  <a:cs typeface="Univers LT Std 45 Light"/>
                </a:rPr>
                <a:t>Introduction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02734" y="1961079"/>
            <a:ext cx="6933706" cy="29691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Your name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School and grade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Any particular interest in aviation?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What do you expect from this experience?</a:t>
            </a:r>
            <a:endParaRPr lang="en-US" sz="2000" dirty="0">
              <a:solidFill>
                <a:srgbClr val="9FA1A4"/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2D6DC-F1EE-B048-AB41-EC07E8A77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67" y="5650786"/>
            <a:ext cx="856096" cy="4197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D292EC-89D8-774E-960B-6FC61EF76680}"/>
              </a:ext>
            </a:extLst>
          </p:cNvPr>
          <p:cNvSpPr txBox="1"/>
          <p:nvPr/>
        </p:nvSpPr>
        <p:spPr>
          <a:xfrm>
            <a:off x="802734" y="811658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6000" b="1" spc="-100" dirty="0">
                <a:solidFill>
                  <a:srgbClr val="0076C0"/>
                </a:solidFill>
                <a:latin typeface="Univers LT Std 45 Light"/>
                <a:cs typeface="Univers LT Std 45 Light"/>
              </a:rPr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238498301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3122" y="6274071"/>
            <a:ext cx="8456341" cy="286563"/>
            <a:chOff x="353122" y="6274071"/>
            <a:chExt cx="8456341" cy="2865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53122" y="6274071"/>
              <a:ext cx="8456341" cy="1588"/>
            </a:xfrm>
            <a:prstGeom prst="line">
              <a:avLst/>
            </a:prstGeom>
            <a:ln w="6350" cap="flat" cmpd="sng" algn="ctr">
              <a:solidFill>
                <a:srgbClr val="9FA1A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991221" y="6274071"/>
              <a:ext cx="7818242" cy="286563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r"/>
              <a:r>
                <a:rPr lang="en-US" sz="1000" dirty="0">
                  <a:solidFill>
                    <a:srgbClr val="0076C0"/>
                  </a:solidFill>
                  <a:latin typeface="Univers LT Std 45 Light"/>
                  <a:cs typeface="Univers LT Std 45 Light"/>
                </a:rPr>
                <a:t>Introduction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02734" y="1961079"/>
            <a:ext cx="6933706" cy="29691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000" b="1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Safety first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Take precautions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Near visiting aircraft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Follow instructors’ safety instructions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Report any injuries to chapter event staff</a:t>
            </a:r>
            <a:endParaRPr lang="en-US" sz="2000" dirty="0">
              <a:solidFill>
                <a:srgbClr val="9FA1A4"/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2D6DC-F1EE-B048-AB41-EC07E8A77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67" y="5650786"/>
            <a:ext cx="856096" cy="4197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D292EC-89D8-774E-960B-6FC61EF76680}"/>
              </a:ext>
            </a:extLst>
          </p:cNvPr>
          <p:cNvSpPr txBox="1"/>
          <p:nvPr/>
        </p:nvSpPr>
        <p:spPr>
          <a:xfrm>
            <a:off x="802734" y="811658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6000" b="1" spc="-100" dirty="0">
                <a:solidFill>
                  <a:srgbClr val="0076C0"/>
                </a:solidFill>
                <a:latin typeface="Univers LT Std 45 Light"/>
                <a:cs typeface="Univers LT Std 45 Light"/>
              </a:rPr>
              <a:t>Safety</a:t>
            </a:r>
          </a:p>
        </p:txBody>
      </p:sp>
    </p:spTree>
    <p:extLst>
      <p:ext uri="{BB962C8B-B14F-4D97-AF65-F5344CB8AC3E}">
        <p14:creationId xmlns:p14="http://schemas.microsoft.com/office/powerpoint/2010/main" val="229071168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53122" y="6274071"/>
            <a:ext cx="8456341" cy="286563"/>
            <a:chOff x="353122" y="6274071"/>
            <a:chExt cx="8456341" cy="28656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53122" y="6274071"/>
              <a:ext cx="8456341" cy="1588"/>
            </a:xfrm>
            <a:prstGeom prst="line">
              <a:avLst/>
            </a:prstGeom>
            <a:ln w="6350" cap="flat" cmpd="sng" algn="ctr">
              <a:solidFill>
                <a:srgbClr val="9FA1A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991221" y="6274071"/>
              <a:ext cx="7818242" cy="286563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r"/>
              <a:r>
                <a:rPr lang="en-US" sz="1000" dirty="0">
                  <a:solidFill>
                    <a:srgbClr val="0076C0"/>
                  </a:solidFill>
                  <a:latin typeface="Univers LT Std 45 Light"/>
                  <a:cs typeface="Univers LT Std 45 Light"/>
                </a:rPr>
                <a:t>Introduction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02734" y="1906431"/>
            <a:ext cx="6933706" cy="29691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Follow safety rules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Get involved, ask questions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Teamwork</a:t>
            </a:r>
            <a:r>
              <a:rPr lang="en-US" i="1" dirty="0">
                <a:solidFill>
                  <a:srgbClr val="5F6062"/>
                </a:solidFill>
              </a:rPr>
              <a:t>—</a:t>
            </a:r>
            <a:r>
              <a:rPr lang="en-US" sz="2000" i="1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help each other learn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Take restroom breaks as needed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Stay with class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No cellphones, no texting during sessions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Show respect for others</a:t>
            </a:r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562D6DC-F1EE-B048-AB41-EC07E8A77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367" y="5650786"/>
            <a:ext cx="856096" cy="4197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CD292EC-89D8-774E-960B-6FC61EF76680}"/>
              </a:ext>
            </a:extLst>
          </p:cNvPr>
          <p:cNvSpPr txBox="1"/>
          <p:nvPr/>
        </p:nvSpPr>
        <p:spPr>
          <a:xfrm>
            <a:off x="802734" y="757010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r>
              <a:rPr lang="en-US" sz="6000" b="1" spc="-100" dirty="0">
                <a:solidFill>
                  <a:srgbClr val="0076C0"/>
                </a:solidFill>
                <a:latin typeface="Univers LT Std 45 Light" panose="020B0403020202020204" pitchFamily="34" charset="0"/>
                <a:cs typeface="Univers LT Std 45 Light"/>
              </a:rPr>
              <a:t>Ground Rules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A049B6F-377B-2146-A043-050EB1756601}"/>
              </a:ext>
            </a:extLst>
          </p:cNvPr>
          <p:cNvSpPr txBox="1"/>
          <p:nvPr/>
        </p:nvSpPr>
        <p:spPr>
          <a:xfrm>
            <a:off x="802734" y="5662221"/>
            <a:ext cx="6933706" cy="3570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r>
              <a:rPr lang="en-US" sz="2000" i="1" dirty="0">
                <a:solidFill>
                  <a:srgbClr val="1B78BD"/>
                </a:solidFill>
                <a:latin typeface="Univers LT Std 45 Light Oblique" panose="020B0403020202020204" pitchFamily="34" charset="0"/>
                <a:cs typeface="Univers LT Std 45 Light"/>
              </a:rPr>
              <a:t>Have fun and learn a lot!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  <a:p>
            <a:endParaRPr lang="en-US" sz="800" dirty="0">
              <a:solidFill>
                <a:schemeClr val="bg1">
                  <a:lumMod val="85000"/>
                </a:schemeClr>
              </a:solidFill>
              <a:latin typeface="Univers LT Std 45 Light"/>
              <a:cs typeface="Univers LT Std 45 Light"/>
            </a:endParaRPr>
          </a:p>
        </p:txBody>
      </p:sp>
    </p:spTree>
    <p:extLst>
      <p:ext uri="{BB962C8B-B14F-4D97-AF65-F5344CB8AC3E}">
        <p14:creationId xmlns:p14="http://schemas.microsoft.com/office/powerpoint/2010/main" val="72928230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A884EA0-DD43-5E4E-B1D3-2EFFA3CC1AEB}"/>
              </a:ext>
            </a:extLst>
          </p:cNvPr>
          <p:cNvSpPr txBox="1"/>
          <p:nvPr/>
        </p:nvSpPr>
        <p:spPr>
          <a:xfrm>
            <a:off x="801350" y="2865462"/>
            <a:ext cx="7541300" cy="8530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ctr"/>
            <a:r>
              <a:rPr lang="en-US" sz="8000" b="1" spc="-100" dirty="0">
                <a:solidFill>
                  <a:srgbClr val="1B78BD"/>
                </a:solidFill>
                <a:latin typeface="Univers LT Std 45 Light"/>
                <a:cs typeface="Univers LT Std 45 Light"/>
              </a:rPr>
              <a:t>Introduction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B29782-5102-FF4C-822F-F4F14429E3FD}"/>
              </a:ext>
            </a:extLst>
          </p:cNvPr>
          <p:cNvSpPr txBox="1"/>
          <p:nvPr/>
        </p:nvSpPr>
        <p:spPr>
          <a:xfrm>
            <a:off x="2555488" y="3917653"/>
            <a:ext cx="4051608" cy="53154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3000" dirty="0">
                <a:solidFill>
                  <a:srgbClr val="5F6062"/>
                </a:solidFill>
                <a:latin typeface="Univers LT Std 45 Light"/>
                <a:cs typeface="Univers LT Std 45 Light"/>
              </a:rPr>
              <a:t>Questions?</a:t>
            </a:r>
            <a:endParaRPr lang="en-US" sz="3000" b="1" dirty="0">
              <a:solidFill>
                <a:srgbClr val="5F6062"/>
              </a:solidFill>
              <a:latin typeface="Univers LT Std 45 Light"/>
              <a:cs typeface="Univers LT Std 45 Ligh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49EB7DD-3659-7F47-8B31-4DB4F121B6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1786" y="535272"/>
            <a:ext cx="3865310" cy="90311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5B92C38-B006-ED40-B0F3-28E1C1FA6A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6836" y="5711383"/>
            <a:ext cx="1030328" cy="3906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44E5586-51B3-A54C-8876-F7BA623C6225}"/>
              </a:ext>
            </a:extLst>
          </p:cNvPr>
          <p:cNvSpPr txBox="1"/>
          <p:nvPr/>
        </p:nvSpPr>
        <p:spPr>
          <a:xfrm>
            <a:off x="1474085" y="6203156"/>
            <a:ext cx="6214413" cy="41013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ctr"/>
            <a: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  <a:t>The development of this program was made possible in part by </a:t>
            </a:r>
            <a:b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</a:br>
            <a:r>
              <a:rPr lang="en-US" sz="1000" dirty="0">
                <a:solidFill>
                  <a:srgbClr val="5F6062"/>
                </a:solidFill>
                <a:latin typeface="Univers LT Std 45 Light" panose="020B0403020202020204" pitchFamily="34" charset="0"/>
              </a:rPr>
              <a:t>a generous donation from the </a:t>
            </a:r>
            <a:r>
              <a:rPr lang="en-US" sz="1000" dirty="0" err="1">
                <a:solidFill>
                  <a:srgbClr val="5F6062"/>
                </a:solidFill>
                <a:latin typeface="Univers LT Std 45 Light" panose="020B0403020202020204" pitchFamily="34" charset="0"/>
              </a:rPr>
              <a:t>Sporty’s</a:t>
            </a:r>
            <a:r>
              <a:rPr lang="en-US" sz="1000">
                <a:solidFill>
                  <a:srgbClr val="5F6062"/>
                </a:solidFill>
                <a:latin typeface="Univers LT Std 45 Light" panose="020B0403020202020204" pitchFamily="34" charset="0"/>
              </a:rPr>
              <a:t> </a:t>
            </a:r>
            <a:r>
              <a:rPr lang="en-US" sz="1000" smtClean="0">
                <a:solidFill>
                  <a:srgbClr val="5F6062"/>
                </a:solidFill>
                <a:latin typeface="Univers LT Std 45 Light" panose="020B0403020202020204" pitchFamily="34" charset="0"/>
              </a:rPr>
              <a:t>Foundation.</a:t>
            </a:r>
            <a:endParaRPr lang="en-US" sz="1000" dirty="0">
              <a:solidFill>
                <a:srgbClr val="5F6062"/>
              </a:solidFill>
              <a:latin typeface="Univers LT Std 45 Light" panose="020B0403020202020204" pitchFamily="34" charset="0"/>
              <a:cs typeface="Univers LT Std 45 Light"/>
            </a:endParaRPr>
          </a:p>
        </p:txBody>
      </p:sp>
    </p:spTree>
    <p:extLst>
      <p:ext uri="{BB962C8B-B14F-4D97-AF65-F5344CB8AC3E}">
        <p14:creationId xmlns:p14="http://schemas.microsoft.com/office/powerpoint/2010/main" val="242123828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5117</TotalTime>
  <Words>515</Words>
  <Application>Microsoft Office PowerPoint</Application>
  <PresentationFormat>On-screen Show (4:3)</PresentationFormat>
  <Paragraphs>90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Univers LT Std 45 Light</vt:lpstr>
      <vt:lpstr>Univers LT Std 45 Light Oblique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Hanson</dc:creator>
  <cp:lastModifiedBy>John Egan</cp:lastModifiedBy>
  <cp:revision>136</cp:revision>
  <cp:lastPrinted>2014-02-24T18:23:50Z</cp:lastPrinted>
  <dcterms:created xsi:type="dcterms:W3CDTF">2014-03-03T17:42:11Z</dcterms:created>
  <dcterms:modified xsi:type="dcterms:W3CDTF">2020-08-14T19:43:20Z</dcterms:modified>
</cp:coreProperties>
</file>