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66" r:id="rId3"/>
    <p:sldId id="270" r:id="rId4"/>
    <p:sldId id="272" r:id="rId5"/>
    <p:sldId id="271" r:id="rId6"/>
    <p:sldId id="274" r:id="rId7"/>
    <p:sldId id="273" r:id="rId8"/>
    <p:sldId id="275" r:id="rId9"/>
    <p:sldId id="277" r:id="rId10"/>
    <p:sldId id="278" r:id="rId11"/>
    <p:sldId id="279" r:id="rId12"/>
    <p:sldId id="280" r:id="rId13"/>
    <p:sldId id="281" r:id="rId14"/>
    <p:sldId id="282" r:id="rId15"/>
    <p:sldId id="283" r:id="rId16"/>
    <p:sldId id="284" r:id="rId17"/>
    <p:sldId id="285" r:id="rId18"/>
    <p:sldId id="286" r:id="rId19"/>
    <p:sldId id="287" r:id="rId20"/>
    <p:sldId id="290" r:id="rId21"/>
    <p:sldId id="288" r:id="rId22"/>
    <p:sldId id="28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6062"/>
    <a:srgbClr val="F2F2F2"/>
    <a:srgbClr val="284467"/>
    <a:srgbClr val="003779"/>
    <a:srgbClr val="1B78BD"/>
    <a:srgbClr val="96C0E6"/>
    <a:srgbClr val="0076C0"/>
    <a:srgbClr val="9FA1A4"/>
    <a:srgbClr val="8D8B00"/>
    <a:srgbClr val="54BC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74"/>
    <p:restoredTop sz="67209" autoAdjust="0"/>
  </p:normalViewPr>
  <p:slideViewPr>
    <p:cSldViewPr snapToGrid="0" snapToObjects="1" showGuides="1">
      <p:cViewPr varScale="1">
        <p:scale>
          <a:sx n="77" d="100"/>
          <a:sy n="77" d="100"/>
        </p:scale>
        <p:origin x="2424" y="90"/>
      </p:cViewPr>
      <p:guideLst>
        <p:guide orient="horz" pos="2156"/>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7F277F-D729-B541-B500-9737DFC0AAD5}" type="datetimeFigureOut">
              <a:rPr lang="en-US" smtClean="0"/>
              <a:t>8/14/2020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F180EE-3498-864F-87A8-C652F33FAD75}" type="slidenum">
              <a:rPr lang="en-US" smtClean="0"/>
              <a:t>‹#›</a:t>
            </a:fld>
            <a:endParaRPr lang="en-US"/>
          </a:p>
        </p:txBody>
      </p:sp>
    </p:spTree>
    <p:extLst>
      <p:ext uri="{BB962C8B-B14F-4D97-AF65-F5344CB8AC3E}">
        <p14:creationId xmlns:p14="http://schemas.microsoft.com/office/powerpoint/2010/main" val="1556333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aa.org/eaa/aviation-interests/~/link.aspx?_id=F19457F9B41B41D391AA484BA86EF880&amp;_z=z"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tectonicdesignbuild.com/services/construction-managemen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en.wikipedia.org/wiki/Amphibious_aircraft" TargetMode="External"/><Relationship Id="rId3" Type="http://schemas.openxmlformats.org/officeDocument/2006/relationships/hyperlink" Target="https://en.wikipedia.org/wiki/Fixed-wing_aircraft" TargetMode="External"/><Relationship Id="rId7" Type="http://schemas.openxmlformats.org/officeDocument/2006/relationships/hyperlink" Target="https://en.wikipedia.org/wiki/Flying_boat"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en.wikipedia.org/wiki/Floatplane" TargetMode="External"/><Relationship Id="rId5" Type="http://schemas.openxmlformats.org/officeDocument/2006/relationships/hyperlink" Target="https://en.wikipedia.org/wiki/Water_landing" TargetMode="External"/><Relationship Id="rId4" Type="http://schemas.openxmlformats.org/officeDocument/2006/relationships/hyperlink" Target="https://en.wikipedia.org/wiki/Takeof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module, you will be discussing different</a:t>
            </a:r>
            <a:r>
              <a:rPr lang="en-US" baseline="0" dirty="0" smtClean="0"/>
              <a:t> types of aircraft, parts of an aircraft, and control surfaces. A best practice is to complete the presentation and then complete the corresponding worksheet in conjunction with an airplane tour. It’s important to have a plane(s) available for this activity. Be sure to have plenty of supervision and remind participants of safety procedures around aircraft. </a:t>
            </a:r>
            <a:endParaRPr lang="en-US" dirty="0"/>
          </a:p>
        </p:txBody>
      </p:sp>
      <p:sp>
        <p:nvSpPr>
          <p:cNvPr id="4" name="Slide Number Placeholder 3"/>
          <p:cNvSpPr>
            <a:spLocks noGrp="1"/>
          </p:cNvSpPr>
          <p:nvPr>
            <p:ph type="sldNum" sz="quarter" idx="10"/>
          </p:nvPr>
        </p:nvSpPr>
        <p:spPr/>
        <p:txBody>
          <a:bodyPr/>
          <a:lstStyle/>
          <a:p>
            <a:fld id="{68F180EE-3498-864F-87A8-C652F33FAD75}" type="slidenum">
              <a:rPr lang="en-US" smtClean="0"/>
              <a:t>1</a:t>
            </a:fld>
            <a:endParaRPr lang="en-US"/>
          </a:p>
        </p:txBody>
      </p:sp>
    </p:spTree>
    <p:extLst>
      <p:ext uri="{BB962C8B-B14F-4D97-AF65-F5344CB8AC3E}">
        <p14:creationId xmlns:p14="http://schemas.microsoft.com/office/powerpoint/2010/main" val="1113915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Are there</a:t>
            </a:r>
            <a:r>
              <a:rPr lang="en-US" baseline="0" dirty="0" smtClean="0"/>
              <a:t> any ultralight pilots in your chapter? Can they share any of their experiences?</a:t>
            </a:r>
            <a:endParaRPr lang="en-US" dirty="0" smtClean="0"/>
          </a:p>
          <a:p>
            <a:endParaRPr lang="en-US" dirty="0" smtClean="0"/>
          </a:p>
          <a:p>
            <a:endParaRPr lang="en-US" dirty="0" smtClean="0"/>
          </a:p>
          <a:p>
            <a:r>
              <a:rPr lang="en-US" sz="1200" b="0" i="0" kern="1200" dirty="0" smtClean="0">
                <a:solidFill>
                  <a:schemeClr val="tx1"/>
                </a:solidFill>
                <a:effectLst/>
                <a:latin typeface="+mn-lt"/>
                <a:ea typeface="+mn-ea"/>
                <a:cs typeface="+mn-cs"/>
              </a:rPr>
              <a:t>Ultralight flying represents one of the fastest and purest ways to experience the joys of aviation. From powered-parachutes and trikes to traditional fixed wings and even amphibians and rotorcraft, ultralights are fun, exciting, and in most cases, remarkably affordable. Flying ultralights is not a step up or down, but a step into a completely different and exciting sector of the flying community.</a:t>
            </a:r>
          </a:p>
          <a:p>
            <a:r>
              <a:rPr lang="en-US" dirty="0" smtClean="0"/>
              <a:t/>
            </a:r>
            <a:br>
              <a:rPr lang="en-US" dirty="0" smtClean="0"/>
            </a:br>
            <a:r>
              <a:rPr lang="en-US" dirty="0" smtClean="0"/>
              <a:t>I</a:t>
            </a:r>
            <a:r>
              <a:rPr lang="en-US" sz="1200" b="0" i="0" kern="1200" dirty="0" smtClean="0">
                <a:solidFill>
                  <a:schemeClr val="tx1"/>
                </a:solidFill>
                <a:effectLst/>
                <a:latin typeface="+mn-lt"/>
                <a:ea typeface="+mn-ea"/>
                <a:cs typeface="+mn-cs"/>
              </a:rPr>
              <a:t>n the U.S., flying an ultralight doesn't require a license or a medical certificate of any kind, providing the aircraft meets the Federal Aviation Regulation called Part 103. </a:t>
            </a:r>
            <a:r>
              <a:rPr lang="en-US" sz="1200" b="1" i="0" u="none" strike="noStrike" kern="1200" dirty="0" smtClean="0">
                <a:solidFill>
                  <a:schemeClr val="tx1"/>
                </a:solidFill>
                <a:effectLst/>
                <a:latin typeface="+mn-lt"/>
                <a:ea typeface="+mn-ea"/>
                <a:cs typeface="+mn-cs"/>
                <a:hlinkClick r:id="rId3"/>
              </a:rPr>
              <a:t>Part 103</a:t>
            </a:r>
            <a:r>
              <a:rPr lang="en-US" sz="1200" b="0" i="0" kern="1200" dirty="0" smtClean="0">
                <a:solidFill>
                  <a:schemeClr val="tx1"/>
                </a:solidFill>
                <a:effectLst/>
                <a:latin typeface="+mn-lt"/>
                <a:ea typeface="+mn-ea"/>
                <a:cs typeface="+mn-cs"/>
              </a:rPr>
              <a:t> defines an ultralight as an aircraft that meets the following criteria:</a:t>
            </a:r>
          </a:p>
          <a:p>
            <a:pPr fontAlgn="t"/>
            <a:r>
              <a:rPr lang="en-US" sz="1200" b="0" kern="1200" dirty="0" smtClean="0">
                <a:solidFill>
                  <a:schemeClr val="tx1"/>
                </a:solidFill>
                <a:effectLst/>
                <a:latin typeface="+mn-lt"/>
                <a:ea typeface="+mn-ea"/>
                <a:cs typeface="+mn-cs"/>
              </a:rPr>
              <a:t>Seats 1</a:t>
            </a:r>
          </a:p>
          <a:p>
            <a:pPr fontAlgn="t"/>
            <a:r>
              <a:rPr lang="en-US" sz="1200" b="0" kern="1200" dirty="0" smtClean="0">
                <a:solidFill>
                  <a:schemeClr val="tx1"/>
                </a:solidFill>
                <a:effectLst/>
                <a:latin typeface="+mn-lt"/>
                <a:ea typeface="+mn-ea"/>
                <a:cs typeface="+mn-cs"/>
              </a:rPr>
              <a:t>Max. Empty Weight (Powered Aircraft)  254 </a:t>
            </a:r>
            <a:r>
              <a:rPr lang="en-US" sz="1200" b="0" kern="1200" dirty="0" err="1" smtClean="0">
                <a:solidFill>
                  <a:schemeClr val="tx1"/>
                </a:solidFill>
                <a:effectLst/>
                <a:latin typeface="+mn-lt"/>
                <a:ea typeface="+mn-ea"/>
                <a:cs typeface="+mn-cs"/>
              </a:rPr>
              <a:t>lbs</a:t>
            </a:r>
            <a:endParaRPr lang="en-US" sz="1200" b="0" kern="1200" dirty="0" smtClean="0">
              <a:solidFill>
                <a:schemeClr val="tx1"/>
              </a:solidFill>
              <a:effectLst/>
              <a:latin typeface="+mn-lt"/>
              <a:ea typeface="+mn-ea"/>
              <a:cs typeface="+mn-cs"/>
            </a:endParaRPr>
          </a:p>
          <a:p>
            <a:pPr fontAlgn="t"/>
            <a:r>
              <a:rPr lang="en-US" sz="1200" b="0" kern="1200" dirty="0" smtClean="0">
                <a:solidFill>
                  <a:schemeClr val="tx1"/>
                </a:solidFill>
                <a:effectLst/>
                <a:latin typeface="+mn-lt"/>
                <a:ea typeface="+mn-ea"/>
                <a:cs typeface="+mn-cs"/>
              </a:rPr>
              <a:t>Max. Empty Weight (Unpowered Aircraft)   155 </a:t>
            </a:r>
            <a:r>
              <a:rPr lang="en-US" sz="1200" b="0" kern="1200" dirty="0" err="1" smtClean="0">
                <a:solidFill>
                  <a:schemeClr val="tx1"/>
                </a:solidFill>
                <a:effectLst/>
                <a:latin typeface="+mn-lt"/>
                <a:ea typeface="+mn-ea"/>
                <a:cs typeface="+mn-cs"/>
              </a:rPr>
              <a:t>lbs</a:t>
            </a:r>
            <a:endParaRPr lang="en-US" sz="1200" b="0" kern="1200" dirty="0" smtClean="0">
              <a:solidFill>
                <a:schemeClr val="tx1"/>
              </a:solidFill>
              <a:effectLst/>
              <a:latin typeface="+mn-lt"/>
              <a:ea typeface="+mn-ea"/>
              <a:cs typeface="+mn-cs"/>
            </a:endParaRPr>
          </a:p>
          <a:p>
            <a:pPr fontAlgn="t"/>
            <a:r>
              <a:rPr lang="en-US" sz="1200" b="0" kern="1200" dirty="0" smtClean="0">
                <a:solidFill>
                  <a:schemeClr val="tx1"/>
                </a:solidFill>
                <a:effectLst/>
                <a:latin typeface="+mn-lt"/>
                <a:ea typeface="+mn-ea"/>
                <a:cs typeface="+mn-cs"/>
              </a:rPr>
              <a:t>Max. Fuel Capacity   5 Gallons</a:t>
            </a:r>
          </a:p>
          <a:p>
            <a:pPr fontAlgn="t"/>
            <a:r>
              <a:rPr lang="en-US" sz="1200" b="0" kern="1200" dirty="0" smtClean="0">
                <a:solidFill>
                  <a:schemeClr val="tx1"/>
                </a:solidFill>
                <a:effectLst/>
                <a:latin typeface="+mn-lt"/>
                <a:ea typeface="+mn-ea"/>
                <a:cs typeface="+mn-cs"/>
              </a:rPr>
              <a:t>Max. Speed @ Full Power   55 knots</a:t>
            </a:r>
          </a:p>
          <a:p>
            <a:pPr fontAlgn="t"/>
            <a:r>
              <a:rPr lang="en-US" sz="1200" b="0" kern="1200" dirty="0" smtClean="0">
                <a:solidFill>
                  <a:schemeClr val="tx1"/>
                </a:solidFill>
                <a:effectLst/>
                <a:latin typeface="+mn-lt"/>
                <a:ea typeface="+mn-ea"/>
                <a:cs typeface="+mn-cs"/>
              </a:rPr>
              <a:t>Max. Stall Speed (Power Off)   24 knots</a:t>
            </a:r>
          </a:p>
          <a:p>
            <a:endParaRPr lang="en-US" dirty="0"/>
          </a:p>
        </p:txBody>
      </p:sp>
      <p:sp>
        <p:nvSpPr>
          <p:cNvPr id="4" name="Slide Number Placeholder 3"/>
          <p:cNvSpPr>
            <a:spLocks noGrp="1"/>
          </p:cNvSpPr>
          <p:nvPr>
            <p:ph type="sldNum" sz="quarter" idx="5"/>
          </p:nvPr>
        </p:nvSpPr>
        <p:spPr/>
        <p:txBody>
          <a:bodyPr/>
          <a:lstStyle/>
          <a:p>
            <a:fld id="{68F180EE-3498-864F-87A8-C652F33FAD75}" type="slidenum">
              <a:rPr lang="en-US" smtClean="0"/>
              <a:t>10</a:t>
            </a:fld>
            <a:endParaRPr lang="en-US"/>
          </a:p>
        </p:txBody>
      </p:sp>
    </p:spTree>
    <p:extLst>
      <p:ext uri="{BB962C8B-B14F-4D97-AF65-F5344CB8AC3E}">
        <p14:creationId xmlns:p14="http://schemas.microsoft.com/office/powerpoint/2010/main" val="3754407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Are there</a:t>
            </a:r>
            <a:r>
              <a:rPr lang="en-US" baseline="0" dirty="0" smtClean="0"/>
              <a:t> any rotorcraft pilots in your chapter? Can they share any of their experiences</a:t>
            </a:r>
            <a:r>
              <a:rPr lang="en-US"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sz="1200" b="0" i="0" kern="1200" dirty="0" smtClean="0">
                <a:solidFill>
                  <a:schemeClr val="tx1"/>
                </a:solidFill>
                <a:effectLst/>
                <a:latin typeface="+mn-lt"/>
                <a:ea typeface="+mn-ea"/>
                <a:cs typeface="+mn-cs"/>
              </a:rPr>
              <a:t>Rotorcraft can generally be divided into two categories: helicopters and gyroplanes (often referred to as gyrocopters or </a:t>
            </a:r>
            <a:r>
              <a:rPr lang="en-US" sz="1200" b="0" i="0" kern="1200" dirty="0" err="1" smtClean="0">
                <a:solidFill>
                  <a:schemeClr val="tx1"/>
                </a:solidFill>
                <a:effectLst/>
                <a:latin typeface="+mn-lt"/>
                <a:ea typeface="+mn-ea"/>
                <a:cs typeface="+mn-cs"/>
              </a:rPr>
              <a:t>autogyros</a:t>
            </a:r>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A helicopter uses one or more powered rotors or rotary wings to fly and maintain directional control, while a gyroplane uses a traditional engine and propeller for thrust, and an unpowered rotor for lift.</a:t>
            </a:r>
          </a:p>
          <a:p>
            <a:r>
              <a:rPr lang="en-US" sz="1200" b="0" i="0" kern="1200" dirty="0" smtClean="0">
                <a:solidFill>
                  <a:schemeClr val="tx1"/>
                </a:solidFill>
                <a:effectLst/>
                <a:latin typeface="+mn-lt"/>
                <a:ea typeface="+mn-ea"/>
                <a:cs typeface="+mn-cs"/>
              </a:rPr>
              <a:t>While helicopters and gyroplanes look superficially similar, there are key differences between the two.</a:t>
            </a:r>
          </a:p>
          <a:p>
            <a:r>
              <a:rPr lang="en-US" sz="1200" b="0" i="0" kern="1200" dirty="0" smtClean="0">
                <a:solidFill>
                  <a:schemeClr val="tx1"/>
                </a:solidFill>
                <a:effectLst/>
                <a:latin typeface="+mn-lt"/>
                <a:ea typeface="+mn-ea"/>
                <a:cs typeface="+mn-cs"/>
              </a:rPr>
              <a:t>Because their main rotor is powered, helicopters can hover, and takeoff and land vertically, while a gyroplane generally requires a small amount of runway for both takeoff and landing, and can’t hover unless there is a modest wind.</a:t>
            </a:r>
          </a:p>
          <a:p>
            <a:r>
              <a:rPr lang="en-US" sz="1200" b="0" i="0" kern="1200" dirty="0" smtClean="0">
                <a:solidFill>
                  <a:schemeClr val="tx1"/>
                </a:solidFill>
                <a:effectLst/>
                <a:latin typeface="+mn-lt"/>
                <a:ea typeface="+mn-ea"/>
                <a:cs typeface="+mn-cs"/>
              </a:rPr>
              <a:t>Gyroplanes tend to be simpler, both in terms of operation and construction, but both types can be built from plans or kits, or purchased complete. </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5"/>
          </p:nvPr>
        </p:nvSpPr>
        <p:spPr/>
        <p:txBody>
          <a:bodyPr/>
          <a:lstStyle/>
          <a:p>
            <a:fld id="{68F180EE-3498-864F-87A8-C652F33FAD75}" type="slidenum">
              <a:rPr lang="en-US" smtClean="0"/>
              <a:t>11</a:t>
            </a:fld>
            <a:endParaRPr lang="en-US"/>
          </a:p>
        </p:txBody>
      </p:sp>
    </p:spTree>
    <p:extLst>
      <p:ext uri="{BB962C8B-B14F-4D97-AF65-F5344CB8AC3E}">
        <p14:creationId xmlns:p14="http://schemas.microsoft.com/office/powerpoint/2010/main" val="2602880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Are there</a:t>
            </a:r>
            <a:r>
              <a:rPr lang="en-US" baseline="0" dirty="0" smtClean="0"/>
              <a:t> any military pilots in your chapter? Can they share any of their experiences?</a:t>
            </a:r>
            <a:endParaRPr lang="en-US" dirty="0" smtClean="0"/>
          </a:p>
          <a:p>
            <a:endParaRPr lang="en-US" dirty="0"/>
          </a:p>
        </p:txBody>
      </p:sp>
      <p:sp>
        <p:nvSpPr>
          <p:cNvPr id="4" name="Slide Number Placeholder 3"/>
          <p:cNvSpPr>
            <a:spLocks noGrp="1"/>
          </p:cNvSpPr>
          <p:nvPr>
            <p:ph type="sldNum" sz="quarter" idx="5"/>
          </p:nvPr>
        </p:nvSpPr>
        <p:spPr/>
        <p:txBody>
          <a:bodyPr/>
          <a:lstStyle/>
          <a:p>
            <a:fld id="{68F180EE-3498-864F-87A8-C652F33FAD75}" type="slidenum">
              <a:rPr lang="en-US" smtClean="0"/>
              <a:t>12</a:t>
            </a:fld>
            <a:endParaRPr lang="en-US"/>
          </a:p>
        </p:txBody>
      </p:sp>
    </p:spTree>
    <p:extLst>
      <p:ext uri="{BB962C8B-B14F-4D97-AF65-F5344CB8AC3E}">
        <p14:creationId xmlns:p14="http://schemas.microsoft.com/office/powerpoint/2010/main" val="745217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The Wing</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wings of the plane are their most identifiable parts. These wings work just like those of a bird to lift the plane into the air and control the airflow as the plane flies. The tilt of the wings is a crucial part of the overall structure of the airplane as they allow the pilot to decrease or increase the descent rate of the plane when flying. It’s a big deal when a wing suffers damage, and it’s one of the reasons planes are generally kept in hangars when out of use – but </a:t>
            </a:r>
            <a:r>
              <a:rPr lang="en-US" sz="1200" b="0" i="0" u="none" strike="noStrike" kern="1200" dirty="0" smtClean="0">
                <a:solidFill>
                  <a:schemeClr val="tx1"/>
                </a:solidFill>
                <a:effectLst/>
                <a:latin typeface="+mn-lt"/>
                <a:ea typeface="+mn-ea"/>
                <a:cs typeface="+mn-cs"/>
                <a:hlinkClick r:id="rId3"/>
              </a:rPr>
              <a:t>building a hangar</a:t>
            </a:r>
            <a:r>
              <a:rPr lang="en-US" sz="1200" b="0" i="0" kern="1200" dirty="0" smtClean="0">
                <a:solidFill>
                  <a:schemeClr val="tx1"/>
                </a:solidFill>
                <a:effectLst/>
                <a:latin typeface="+mn-lt"/>
                <a:ea typeface="+mn-ea"/>
                <a:cs typeface="+mn-cs"/>
              </a:rPr>
              <a:t> can be its own issue.</a:t>
            </a:r>
          </a:p>
          <a:p>
            <a:endParaRPr lang="en-US" dirty="0" smtClean="0"/>
          </a:p>
          <a:p>
            <a:endParaRPr lang="en-US" dirty="0" smtClean="0"/>
          </a:p>
          <a:p>
            <a:r>
              <a:rPr lang="en-US" sz="1200" b="1" i="0" kern="1200" dirty="0" smtClean="0">
                <a:solidFill>
                  <a:schemeClr val="tx1"/>
                </a:solidFill>
                <a:effectLst/>
                <a:latin typeface="+mn-lt"/>
                <a:ea typeface="+mn-ea"/>
                <a:cs typeface="+mn-cs"/>
              </a:rPr>
              <a:t>Aileron</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ailerons are the hinged surfaces of wings that aids in controlling lateral balance. These work to move the aircraft left or right by allowing the plane to roll in the desired direction. The ailerons work asymmetrically when flying. This means when the right aileron goes up, the left one goes down. When the right goes down, the left aileron goes up.</a:t>
            </a:r>
          </a:p>
          <a:p>
            <a:endParaRPr lang="en-US" dirty="0" smtClean="0"/>
          </a:p>
          <a:p>
            <a:endParaRPr lang="en-US" dirty="0" smtClean="0"/>
          </a:p>
          <a:p>
            <a:r>
              <a:rPr lang="en-US" sz="1200" b="1" i="0" kern="1200" dirty="0" smtClean="0">
                <a:solidFill>
                  <a:schemeClr val="tx1"/>
                </a:solidFill>
                <a:effectLst/>
                <a:latin typeface="+mn-lt"/>
                <a:ea typeface="+mn-ea"/>
                <a:cs typeface="+mn-cs"/>
              </a:rPr>
              <a:t>Flap</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Located at the back of the wing, the flaps are included to help increase the lift of the plane into the air. These flaps are fitted to trail the edge of the wing sections. These flaps extend out from the wing and increase the camber of the wings airfoil so that it can lift at low speeds, which is vital to landing successfully.</a:t>
            </a:r>
          </a:p>
          <a:p>
            <a:endParaRPr lang="en-US" dirty="0" smtClean="0"/>
          </a:p>
          <a:p>
            <a:endParaRPr lang="en-US" dirty="0" smtClean="0"/>
          </a:p>
          <a:p>
            <a:r>
              <a:rPr lang="en-US" sz="1200" b="1" i="0" kern="1200" dirty="0" smtClean="0">
                <a:solidFill>
                  <a:schemeClr val="tx1"/>
                </a:solidFill>
                <a:effectLst/>
                <a:latin typeface="+mn-lt"/>
                <a:ea typeface="+mn-ea"/>
                <a:cs typeface="+mn-cs"/>
              </a:rPr>
              <a:t>Elevator</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elevators work to control the pitch motion of the craft. These are hinged surfaces that are fitted to the rear of the horizontal stabilizers. These work as a symmetrical pair. When the elevators go up, the aircraft goes up. When the elevators go down, the aircraft goes down.</a:t>
            </a:r>
          </a:p>
          <a:p>
            <a:endParaRPr lang="en-US" dirty="0" smtClean="0"/>
          </a:p>
          <a:p>
            <a:r>
              <a:rPr lang="en-US" sz="1200" b="1" i="0" kern="1200" dirty="0" smtClean="0">
                <a:solidFill>
                  <a:schemeClr val="tx1"/>
                </a:solidFill>
                <a:effectLst/>
                <a:latin typeface="+mn-lt"/>
                <a:ea typeface="+mn-ea"/>
                <a:cs typeface="+mn-cs"/>
              </a:rPr>
              <a:t>Fuselage</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This is the centermost piece of the aircraft that is responsible for the structural integrity of the cargo and passengers. Most of the modern day aircraft can hold up to 800 passengers and about 250,000 pounds in the cargo.</a:t>
            </a:r>
          </a:p>
          <a:p>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Rudder</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rudder is responsible for controlling the yaw motion of the aircraft. This is the side to side movement of the nose of the craft. You’ll find the rudder as a hinged section at the rear of the vertical stabilizer of the plane.</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Vertical Stabilizer</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On the tail section of the plane, you’ll notice a shark-like fin. This is referred to as the vertical stabilizer. This helps to prevent lateral movements of the craft which could easily lead to slippage, making the plane uncontrollable to handle.</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Horizontal Stabilizer</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At the tail of the plane, there is a horizontal wing-like structure that protrudes out. These are the horizontal stabilizers and help to keep the aircraft’s equilibrium when flying up and down.</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Propeller</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Most aircraft have at least one propeller to thrust the plane forward at a specific pitch, depending on the angle of the propeller blades. In smaller crafts, you’ll see the large propeller blades on the front. For commercial crafts, these tend to be integrated into the wings of the plane.</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dirty="0" smtClean="0"/>
          </a:p>
          <a:p>
            <a:endParaRPr lang="en-US" dirty="0" smtClean="0"/>
          </a:p>
          <a:p>
            <a:endParaRPr lang="en-US" dirty="0"/>
          </a:p>
        </p:txBody>
      </p:sp>
      <p:sp>
        <p:nvSpPr>
          <p:cNvPr id="4" name="Slide Number Placeholder 3"/>
          <p:cNvSpPr>
            <a:spLocks noGrp="1"/>
          </p:cNvSpPr>
          <p:nvPr>
            <p:ph type="sldNum" sz="quarter" idx="5"/>
          </p:nvPr>
        </p:nvSpPr>
        <p:spPr/>
        <p:txBody>
          <a:bodyPr/>
          <a:lstStyle/>
          <a:p>
            <a:fld id="{68F180EE-3498-864F-87A8-C652F33FAD75}" type="slidenum">
              <a:rPr lang="en-US" smtClean="0"/>
              <a:t>13</a:t>
            </a:fld>
            <a:endParaRPr lang="en-US"/>
          </a:p>
        </p:txBody>
      </p:sp>
    </p:spTree>
    <p:extLst>
      <p:ext uri="{BB962C8B-B14F-4D97-AF65-F5344CB8AC3E}">
        <p14:creationId xmlns:p14="http://schemas.microsoft.com/office/powerpoint/2010/main" val="3235692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reinforce</a:t>
            </a:r>
            <a:r>
              <a:rPr lang="en-US" baseline="0" dirty="0" smtClean="0"/>
              <a:t> the three axes of control, use a balsa wood glider </a:t>
            </a:r>
            <a:r>
              <a:rPr lang="en-US" baseline="0" dirty="0" smtClean="0"/>
              <a:t>or model airplane to </a:t>
            </a:r>
            <a:r>
              <a:rPr lang="en-US" baseline="0" dirty="0" smtClean="0"/>
              <a:t>simulate the roll, yaw, and pitch axes.</a:t>
            </a:r>
            <a:endParaRPr lang="en-US" dirty="0"/>
          </a:p>
        </p:txBody>
      </p:sp>
      <p:sp>
        <p:nvSpPr>
          <p:cNvPr id="4" name="Slide Number Placeholder 3"/>
          <p:cNvSpPr>
            <a:spLocks noGrp="1"/>
          </p:cNvSpPr>
          <p:nvPr>
            <p:ph type="sldNum" sz="quarter" idx="5"/>
          </p:nvPr>
        </p:nvSpPr>
        <p:spPr/>
        <p:txBody>
          <a:bodyPr/>
          <a:lstStyle/>
          <a:p>
            <a:fld id="{68F180EE-3498-864F-87A8-C652F33FAD75}" type="slidenum">
              <a:rPr lang="en-US" smtClean="0"/>
              <a:t>14</a:t>
            </a:fld>
            <a:endParaRPr lang="en-US"/>
          </a:p>
        </p:txBody>
      </p:sp>
    </p:spTree>
    <p:extLst>
      <p:ext uri="{BB962C8B-B14F-4D97-AF65-F5344CB8AC3E}">
        <p14:creationId xmlns:p14="http://schemas.microsoft.com/office/powerpoint/2010/main" val="1256755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a:t>
            </a:r>
            <a:r>
              <a:rPr lang="en-US" baseline="0" dirty="0" smtClean="0"/>
              <a:t> prepared for some participants to not fully understand how the control surfaces move with the inside controls. You will have an opportunity to give a live demonstration of this during the hands on worksheet.</a:t>
            </a:r>
          </a:p>
          <a:p>
            <a:r>
              <a:rPr lang="en-US" baseline="0" dirty="0" smtClean="0"/>
              <a:t>During the presentation utilize the balsa wood glider for demonstration.</a:t>
            </a:r>
            <a:endParaRPr lang="en-US" dirty="0"/>
          </a:p>
        </p:txBody>
      </p:sp>
      <p:sp>
        <p:nvSpPr>
          <p:cNvPr id="4" name="Slide Number Placeholder 3"/>
          <p:cNvSpPr>
            <a:spLocks noGrp="1"/>
          </p:cNvSpPr>
          <p:nvPr>
            <p:ph type="sldNum" sz="quarter" idx="5"/>
          </p:nvPr>
        </p:nvSpPr>
        <p:spPr/>
        <p:txBody>
          <a:bodyPr/>
          <a:lstStyle/>
          <a:p>
            <a:fld id="{68F180EE-3498-864F-87A8-C652F33FAD75}" type="slidenum">
              <a:rPr lang="en-US" smtClean="0"/>
              <a:t>15</a:t>
            </a:fld>
            <a:endParaRPr lang="en-US"/>
          </a:p>
        </p:txBody>
      </p:sp>
    </p:spTree>
    <p:extLst>
      <p:ext uri="{BB962C8B-B14F-4D97-AF65-F5344CB8AC3E}">
        <p14:creationId xmlns:p14="http://schemas.microsoft.com/office/powerpoint/2010/main" val="4202615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F180EE-3498-864F-87A8-C652F33FAD75}" type="slidenum">
              <a:rPr lang="en-US" smtClean="0"/>
              <a:t>16</a:t>
            </a:fld>
            <a:endParaRPr lang="en-US"/>
          </a:p>
        </p:txBody>
      </p:sp>
    </p:spTree>
    <p:extLst>
      <p:ext uri="{BB962C8B-B14F-4D97-AF65-F5344CB8AC3E}">
        <p14:creationId xmlns:p14="http://schemas.microsoft.com/office/powerpoint/2010/main" val="34640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F180EE-3498-864F-87A8-C652F33FAD75}" type="slidenum">
              <a:rPr lang="en-US" smtClean="0"/>
              <a:t>17</a:t>
            </a:fld>
            <a:endParaRPr lang="en-US"/>
          </a:p>
        </p:txBody>
      </p:sp>
    </p:spTree>
    <p:extLst>
      <p:ext uri="{BB962C8B-B14F-4D97-AF65-F5344CB8AC3E}">
        <p14:creationId xmlns:p14="http://schemas.microsoft.com/office/powerpoint/2010/main" val="3409829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F180EE-3498-864F-87A8-C652F33FAD75}" type="slidenum">
              <a:rPr lang="en-US" smtClean="0"/>
              <a:t>18</a:t>
            </a:fld>
            <a:endParaRPr lang="en-US"/>
          </a:p>
        </p:txBody>
      </p:sp>
    </p:spTree>
    <p:extLst>
      <p:ext uri="{BB962C8B-B14F-4D97-AF65-F5344CB8AC3E}">
        <p14:creationId xmlns:p14="http://schemas.microsoft.com/office/powerpoint/2010/main" val="741855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flap</a:t>
            </a:r>
            <a:r>
              <a:rPr lang="en-US" sz="1200" b="0" i="0" kern="1200" dirty="0" smtClean="0">
                <a:solidFill>
                  <a:schemeClr val="tx1"/>
                </a:solidFill>
                <a:effectLst/>
                <a:latin typeface="+mn-lt"/>
                <a:ea typeface="+mn-ea"/>
                <a:cs typeface="+mn-cs"/>
              </a:rPr>
              <a:t> is a high lift device used to reduce the stalling speed of an airplane wing. Flaps are usually mounted on the trailing edges of a wing. Flaps are used to reduce the take-off distance and the landing distance. Flaps also cause an increase in drag so they are retracted when not needed.</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Extending the wing flaps increases the camber or curvature of the wing, raising the maximum lift coefficient or the upper limit to the lift a wing can generate. This allows the aircraft to generate the required lift at a lower speed, reducing the minimum speed (known as stall speed) at which the aircraft will safely maintain flight. </a:t>
            </a:r>
          </a:p>
          <a:p>
            <a:endParaRPr lang="en-US" dirty="0"/>
          </a:p>
        </p:txBody>
      </p:sp>
      <p:sp>
        <p:nvSpPr>
          <p:cNvPr id="4" name="Slide Number Placeholder 3"/>
          <p:cNvSpPr>
            <a:spLocks noGrp="1"/>
          </p:cNvSpPr>
          <p:nvPr>
            <p:ph type="sldNum" sz="quarter" idx="5"/>
          </p:nvPr>
        </p:nvSpPr>
        <p:spPr/>
        <p:txBody>
          <a:bodyPr/>
          <a:lstStyle/>
          <a:p>
            <a:fld id="{68F180EE-3498-864F-87A8-C652F33FAD75}" type="slidenum">
              <a:rPr lang="en-US" smtClean="0"/>
              <a:t>19</a:t>
            </a:fld>
            <a:endParaRPr lang="en-US"/>
          </a:p>
        </p:txBody>
      </p:sp>
    </p:spTree>
    <p:extLst>
      <p:ext uri="{BB962C8B-B14F-4D97-AF65-F5344CB8AC3E}">
        <p14:creationId xmlns:p14="http://schemas.microsoft.com/office/powerpoint/2010/main" val="1433892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F180EE-3498-864F-87A8-C652F33FAD75}" type="slidenum">
              <a:rPr lang="en-US" smtClean="0"/>
              <a:t>2</a:t>
            </a:fld>
            <a:endParaRPr lang="en-US"/>
          </a:p>
        </p:txBody>
      </p:sp>
    </p:spTree>
    <p:extLst>
      <p:ext uri="{BB962C8B-B14F-4D97-AF65-F5344CB8AC3E}">
        <p14:creationId xmlns:p14="http://schemas.microsoft.com/office/powerpoint/2010/main" val="3432685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F180EE-3498-864F-87A8-C652F33FAD75}" type="slidenum">
              <a:rPr lang="en-US" smtClean="0"/>
              <a:t>20</a:t>
            </a:fld>
            <a:endParaRPr lang="en-US"/>
          </a:p>
        </p:txBody>
      </p:sp>
    </p:spTree>
    <p:extLst>
      <p:ext uri="{BB962C8B-B14F-4D97-AF65-F5344CB8AC3E}">
        <p14:creationId xmlns:p14="http://schemas.microsoft.com/office/powerpoint/2010/main" val="1451989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F180EE-3498-864F-87A8-C652F33FAD75}" type="slidenum">
              <a:rPr lang="en-US" smtClean="0"/>
              <a:t>21</a:t>
            </a:fld>
            <a:endParaRPr lang="en-US"/>
          </a:p>
        </p:txBody>
      </p:sp>
    </p:spTree>
    <p:extLst>
      <p:ext uri="{BB962C8B-B14F-4D97-AF65-F5344CB8AC3E}">
        <p14:creationId xmlns:p14="http://schemas.microsoft.com/office/powerpoint/2010/main" val="1246371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chance</a:t>
            </a:r>
            <a:r>
              <a:rPr lang="en-US" baseline="0" dirty="0" smtClean="0"/>
              <a:t> to dive into how diverse aviation really is. What kind of airplanes do you typically see at your airport?</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Describe how each of these types of aircraft serve the public.</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68F180EE-3498-864F-87A8-C652F33FAD75}" type="slidenum">
              <a:rPr lang="en-US" smtClean="0"/>
              <a:t>3</a:t>
            </a:fld>
            <a:endParaRPr lang="en-US"/>
          </a:p>
        </p:txBody>
      </p:sp>
    </p:spTree>
    <p:extLst>
      <p:ext uri="{BB962C8B-B14F-4D97-AF65-F5344CB8AC3E}">
        <p14:creationId xmlns:p14="http://schemas.microsoft.com/office/powerpoint/2010/main" val="3557715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Describe how each of these types of aircraft serve the public.</a:t>
            </a:r>
            <a:endParaRPr lang="en-US" dirty="0" smtClean="0"/>
          </a:p>
          <a:p>
            <a:endParaRPr lang="en-US" dirty="0"/>
          </a:p>
        </p:txBody>
      </p:sp>
      <p:sp>
        <p:nvSpPr>
          <p:cNvPr id="4" name="Slide Number Placeholder 3"/>
          <p:cNvSpPr>
            <a:spLocks noGrp="1"/>
          </p:cNvSpPr>
          <p:nvPr>
            <p:ph type="sldNum" sz="quarter" idx="5"/>
          </p:nvPr>
        </p:nvSpPr>
        <p:spPr/>
        <p:txBody>
          <a:bodyPr/>
          <a:lstStyle/>
          <a:p>
            <a:fld id="{68F180EE-3498-864F-87A8-C652F33FAD75}" type="slidenum">
              <a:rPr lang="en-US" smtClean="0"/>
              <a:t>4</a:t>
            </a:fld>
            <a:endParaRPr lang="en-US"/>
          </a:p>
        </p:txBody>
      </p:sp>
    </p:spTree>
    <p:extLst>
      <p:ext uri="{BB962C8B-B14F-4D97-AF65-F5344CB8AC3E}">
        <p14:creationId xmlns:p14="http://schemas.microsoft.com/office/powerpoint/2010/main" val="3323422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the basic differences in these aircraft.</a:t>
            </a:r>
          </a:p>
          <a:p>
            <a:endParaRPr lang="en-US" dirty="0" smtClean="0"/>
          </a:p>
          <a:p>
            <a:r>
              <a:rPr lang="en-US" dirty="0" smtClean="0"/>
              <a:t>Ask</a:t>
            </a:r>
            <a:r>
              <a:rPr lang="en-US" baseline="0" dirty="0" smtClean="0"/>
              <a:t> the students, which one they like the most.</a:t>
            </a:r>
          </a:p>
          <a:p>
            <a:endParaRPr lang="en-US" baseline="0" dirty="0" smtClean="0"/>
          </a:p>
          <a:p>
            <a:endParaRPr lang="en-US" dirty="0"/>
          </a:p>
        </p:txBody>
      </p:sp>
      <p:sp>
        <p:nvSpPr>
          <p:cNvPr id="4" name="Slide Number Placeholder 3"/>
          <p:cNvSpPr>
            <a:spLocks noGrp="1"/>
          </p:cNvSpPr>
          <p:nvPr>
            <p:ph type="sldNum" sz="quarter" idx="5"/>
          </p:nvPr>
        </p:nvSpPr>
        <p:spPr/>
        <p:txBody>
          <a:bodyPr/>
          <a:lstStyle/>
          <a:p>
            <a:fld id="{68F180EE-3498-864F-87A8-C652F33FAD75}" type="slidenum">
              <a:rPr lang="en-US" smtClean="0"/>
              <a:t>5</a:t>
            </a:fld>
            <a:endParaRPr lang="en-US"/>
          </a:p>
        </p:txBody>
      </p:sp>
    </p:spTree>
    <p:extLst>
      <p:ext uri="{BB962C8B-B14F-4D97-AF65-F5344CB8AC3E}">
        <p14:creationId xmlns:p14="http://schemas.microsoft.com/office/powerpoint/2010/main" val="160474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Describe how these differ:</a:t>
            </a:r>
          </a:p>
          <a:p>
            <a:endParaRPr lang="en-US" dirty="0" smtClean="0"/>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tailwheel configuration offers several advantages over the nose wheel</a:t>
            </a:r>
            <a:r>
              <a:rPr lang="en-US" sz="1200" b="0" i="0" kern="1200" baseline="0" dirty="0" smtClean="0">
                <a:solidFill>
                  <a:schemeClr val="tx1"/>
                </a:solidFill>
                <a:effectLst/>
                <a:latin typeface="+mn-lt"/>
                <a:ea typeface="+mn-ea"/>
                <a:cs typeface="+mn-cs"/>
              </a:rPr>
              <a:t> or tricycle gear </a:t>
            </a:r>
            <a:r>
              <a:rPr lang="en-US" sz="1200" b="0" i="0" kern="1200" dirty="0" smtClean="0">
                <a:solidFill>
                  <a:schemeClr val="tx1"/>
                </a:solidFill>
                <a:effectLst/>
                <a:latin typeface="+mn-lt"/>
                <a:ea typeface="+mn-ea"/>
                <a:cs typeface="+mn-cs"/>
              </a:rPr>
              <a:t>arrangement, which make tailwheel aircraft less expensive to manufacture and maintain.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Because of the way airframe loads are distributed while operating on rough ground, tailwheel aircraft are better able to sustain this type of use over a long period of time, without cumulative airframe damage occurring.</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Due to the increased propeller clearance on tailwheel aircraft less stone chip damage will result from operating a conventional geared aircraft on rough or gravel airstrips, making them well suited to bush flying.</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Tailwheel aircraft are more suitable for operation on skis.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Tailwheel aircraft are easier to fit into and maneuver inside some hangars.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nose wheel at the front is a safety device intended to prevent nose-over accidents. Tailwheel aircraft are more subject to "nose-over" accidents due to severe application of brakes by the pilot.</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Tailwheel aircraft generally suffer from poorer forward visibility on the ground, compared to nose wheel aircraft. Often this requires continuous "S" turns on the ground to allow the pilot to see where they are taxiing.</a:t>
            </a:r>
            <a:endParaRPr lang="en-US" sz="1200" b="0" i="0" u="none" strike="noStrike" kern="1200" baseline="300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endParaRPr lang="en-US" dirty="0" smtClean="0"/>
          </a:p>
          <a:p>
            <a:endParaRPr lang="en-US" dirty="0" smtClean="0"/>
          </a:p>
          <a:p>
            <a:endParaRPr lang="en-US" dirty="0"/>
          </a:p>
        </p:txBody>
      </p:sp>
      <p:sp>
        <p:nvSpPr>
          <p:cNvPr id="4" name="Slide Number Placeholder 3"/>
          <p:cNvSpPr>
            <a:spLocks noGrp="1"/>
          </p:cNvSpPr>
          <p:nvPr>
            <p:ph type="sldNum" sz="quarter" idx="5"/>
          </p:nvPr>
        </p:nvSpPr>
        <p:spPr/>
        <p:txBody>
          <a:bodyPr/>
          <a:lstStyle/>
          <a:p>
            <a:fld id="{68F180EE-3498-864F-87A8-C652F33FAD75}" type="slidenum">
              <a:rPr lang="en-US" smtClean="0"/>
              <a:t>6</a:t>
            </a:fld>
            <a:endParaRPr lang="en-US"/>
          </a:p>
        </p:txBody>
      </p:sp>
    </p:spTree>
    <p:extLst>
      <p:ext uri="{BB962C8B-B14F-4D97-AF65-F5344CB8AC3E}">
        <p14:creationId xmlns:p14="http://schemas.microsoft.com/office/powerpoint/2010/main" val="3935855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 anyone in your chapter built a plane? There</a:t>
            </a:r>
            <a:r>
              <a:rPr lang="en-US" baseline="0" dirty="0" smtClean="0"/>
              <a:t> are hands on activities and a module that you can cover the basics of Aircraft Building. It might be beneficial to have a homebuilder present for these!</a:t>
            </a:r>
            <a:endParaRPr lang="en-US" dirty="0"/>
          </a:p>
        </p:txBody>
      </p:sp>
      <p:sp>
        <p:nvSpPr>
          <p:cNvPr id="4" name="Slide Number Placeholder 3"/>
          <p:cNvSpPr>
            <a:spLocks noGrp="1"/>
          </p:cNvSpPr>
          <p:nvPr>
            <p:ph type="sldNum" sz="quarter" idx="5"/>
          </p:nvPr>
        </p:nvSpPr>
        <p:spPr/>
        <p:txBody>
          <a:bodyPr/>
          <a:lstStyle/>
          <a:p>
            <a:fld id="{68F180EE-3498-864F-87A8-C652F33FAD75}" type="slidenum">
              <a:rPr lang="en-US" smtClean="0"/>
              <a:t>7</a:t>
            </a:fld>
            <a:endParaRPr lang="en-US"/>
          </a:p>
        </p:txBody>
      </p:sp>
    </p:spTree>
    <p:extLst>
      <p:ext uri="{BB962C8B-B14F-4D97-AF65-F5344CB8AC3E}">
        <p14:creationId xmlns:p14="http://schemas.microsoft.com/office/powerpoint/2010/main" val="2130225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An airliner is a type of airplane for transporting passengers and cargo.</a:t>
            </a:r>
          </a:p>
          <a:p>
            <a:r>
              <a:rPr lang="en-US" sz="1200" b="0" i="0" kern="1200" dirty="0" smtClean="0">
                <a:solidFill>
                  <a:schemeClr val="tx1"/>
                </a:solidFill>
                <a:effectLst/>
                <a:latin typeface="+mn-lt"/>
                <a:ea typeface="+mn-ea"/>
                <a:cs typeface="+mn-cs"/>
              </a:rPr>
              <a:t>These aircraft are often operated by airlines.</a:t>
            </a:r>
            <a:r>
              <a:rPr lang="en-US" sz="1200" b="0" i="0" kern="1200" baseline="0" dirty="0" smtClean="0">
                <a:solidFill>
                  <a:schemeClr val="tx1"/>
                </a:solidFill>
                <a:effectLst/>
                <a:latin typeface="+mn-lt"/>
                <a:ea typeface="+mn-ea"/>
                <a:cs typeface="+mn-cs"/>
              </a:rPr>
              <a:t> A</a:t>
            </a:r>
            <a:r>
              <a:rPr lang="en-US" sz="1200" b="0" i="0" kern="1200" dirty="0" smtClean="0">
                <a:solidFill>
                  <a:schemeClr val="tx1"/>
                </a:solidFill>
                <a:effectLst/>
                <a:latin typeface="+mn-lt"/>
                <a:ea typeface="+mn-ea"/>
                <a:cs typeface="+mn-cs"/>
              </a:rPr>
              <a:t>n airliner is typically defined as an airplane intended for carrying multiple passengers or cargo in commercial service. The largest of them are wide body jets which are also called twin-aisle because they generally have two separate aisles running from the front to the back of the passenger cabin. These are usually used for long haul</a:t>
            </a:r>
            <a:r>
              <a:rPr lang="en-US" sz="1200" b="0" i="0" kern="1200" baseline="0" dirty="0" smtClean="0">
                <a:solidFill>
                  <a:schemeClr val="tx1"/>
                </a:solidFill>
                <a:effectLst/>
                <a:latin typeface="+mn-lt"/>
                <a:ea typeface="+mn-ea"/>
                <a:cs typeface="+mn-cs"/>
              </a:rPr>
              <a:t> flights</a:t>
            </a:r>
            <a:r>
              <a:rPr lang="en-US" sz="1200" b="0" i="0" kern="1200" dirty="0" smtClean="0">
                <a:solidFill>
                  <a:schemeClr val="tx1"/>
                </a:solidFill>
                <a:effectLst/>
                <a:latin typeface="+mn-lt"/>
                <a:ea typeface="+mn-ea"/>
                <a:cs typeface="+mn-cs"/>
              </a:rPr>
              <a:t> between major cities. A smaller, more common class of airliners is the narrow body or single-aisle. These are generally used for short to medium-distance flights with fewer passengers than their wide-body counterparts.</a:t>
            </a:r>
          </a:p>
        </p:txBody>
      </p:sp>
      <p:sp>
        <p:nvSpPr>
          <p:cNvPr id="4" name="Slide Number Placeholder 3"/>
          <p:cNvSpPr>
            <a:spLocks noGrp="1"/>
          </p:cNvSpPr>
          <p:nvPr>
            <p:ph type="sldNum" sz="quarter" idx="5"/>
          </p:nvPr>
        </p:nvSpPr>
        <p:spPr/>
        <p:txBody>
          <a:bodyPr/>
          <a:lstStyle/>
          <a:p>
            <a:fld id="{68F180EE-3498-864F-87A8-C652F33FAD75}" type="slidenum">
              <a:rPr lang="en-US" smtClean="0"/>
              <a:t>8</a:t>
            </a:fld>
            <a:endParaRPr lang="en-US"/>
          </a:p>
        </p:txBody>
      </p:sp>
    </p:spTree>
    <p:extLst>
      <p:ext uri="{BB962C8B-B14F-4D97-AF65-F5344CB8AC3E}">
        <p14:creationId xmlns:p14="http://schemas.microsoft.com/office/powerpoint/2010/main" val="711745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Are </a:t>
            </a:r>
            <a:r>
              <a:rPr lang="en-US" dirty="0" smtClean="0"/>
              <a:t>there any sea plane pilots in your chapter? Can they share any of their experiences?</a:t>
            </a:r>
          </a:p>
          <a:p>
            <a:endParaRPr lang="en-US" dirty="0" smtClean="0"/>
          </a:p>
          <a:p>
            <a:endParaRPr lang="en-US" dirty="0" smtClean="0"/>
          </a:p>
          <a:p>
            <a:r>
              <a:rPr lang="en-US" sz="1200" b="0" i="0" kern="1200" dirty="0" smtClean="0">
                <a:solidFill>
                  <a:schemeClr val="tx1"/>
                </a:solidFill>
                <a:effectLst/>
                <a:latin typeface="+mn-lt"/>
                <a:ea typeface="+mn-ea"/>
                <a:cs typeface="+mn-cs"/>
              </a:rPr>
              <a:t>A </a:t>
            </a:r>
            <a:r>
              <a:rPr lang="en-US" sz="1200" b="1" i="0" kern="1200" dirty="0" smtClean="0">
                <a:solidFill>
                  <a:schemeClr val="tx1"/>
                </a:solidFill>
                <a:effectLst/>
                <a:latin typeface="+mn-lt"/>
                <a:ea typeface="+mn-ea"/>
                <a:cs typeface="+mn-cs"/>
              </a:rPr>
              <a:t>seaplane</a:t>
            </a:r>
            <a:r>
              <a:rPr lang="en-US" sz="1200" b="0" i="0" kern="1200" dirty="0" smtClean="0">
                <a:solidFill>
                  <a:schemeClr val="tx1"/>
                </a:solidFill>
                <a:effectLst/>
                <a:latin typeface="+mn-lt"/>
                <a:ea typeface="+mn-ea"/>
                <a:cs typeface="+mn-cs"/>
              </a:rPr>
              <a:t> is a powered </a:t>
            </a:r>
            <a:r>
              <a:rPr lang="en-US" sz="1200" b="0" i="0" u="none" strike="noStrike" kern="1200" dirty="0" smtClean="0">
                <a:solidFill>
                  <a:schemeClr val="tx1"/>
                </a:solidFill>
                <a:effectLst/>
                <a:latin typeface="+mn-lt"/>
                <a:ea typeface="+mn-ea"/>
                <a:cs typeface="+mn-cs"/>
                <a:hlinkClick r:id="rId3" tooltip="Fixed-wing aircraft"/>
              </a:rPr>
              <a:t>fixed-wing aircraft</a:t>
            </a:r>
            <a:r>
              <a:rPr lang="en-US" sz="1200" b="0" i="0" kern="1200" dirty="0" smtClean="0">
                <a:solidFill>
                  <a:schemeClr val="tx1"/>
                </a:solidFill>
                <a:effectLst/>
                <a:latin typeface="+mn-lt"/>
                <a:ea typeface="+mn-ea"/>
                <a:cs typeface="+mn-cs"/>
              </a:rPr>
              <a:t> capable of </a:t>
            </a:r>
            <a:r>
              <a:rPr lang="en-US" sz="1200" b="0" i="0" u="none" strike="noStrike" kern="1200" dirty="0" smtClean="0">
                <a:solidFill>
                  <a:schemeClr val="tx1"/>
                </a:solidFill>
                <a:effectLst/>
                <a:latin typeface="+mn-lt"/>
                <a:ea typeface="+mn-ea"/>
                <a:cs typeface="+mn-cs"/>
                <a:hlinkClick r:id="rId4" tooltip="Takeoff"/>
              </a:rPr>
              <a:t>taking off</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5" tooltip="Water landing"/>
              </a:rPr>
              <a:t>landing</a:t>
            </a:r>
            <a:r>
              <a:rPr lang="en-US" sz="1200" b="0" i="0" kern="1200" dirty="0" smtClean="0">
                <a:solidFill>
                  <a:schemeClr val="tx1"/>
                </a:solidFill>
                <a:effectLst/>
                <a:latin typeface="+mn-lt"/>
                <a:ea typeface="+mn-ea"/>
                <a:cs typeface="+mn-cs"/>
              </a:rPr>
              <a:t> on water. </a:t>
            </a:r>
          </a:p>
          <a:p>
            <a:r>
              <a:rPr lang="en-US" sz="1200" b="0" i="0" kern="1200" dirty="0" smtClean="0">
                <a:solidFill>
                  <a:schemeClr val="tx1"/>
                </a:solidFill>
                <a:effectLst/>
                <a:latin typeface="+mn-lt"/>
                <a:ea typeface="+mn-ea"/>
                <a:cs typeface="+mn-cs"/>
              </a:rPr>
              <a:t>Seaplanes are usually divided into two categories: </a:t>
            </a:r>
            <a:r>
              <a:rPr lang="en-US" sz="1200" b="0" i="0" u="none" strike="noStrike" kern="1200" dirty="0" smtClean="0">
                <a:solidFill>
                  <a:schemeClr val="tx1"/>
                </a:solidFill>
                <a:effectLst/>
                <a:latin typeface="+mn-lt"/>
                <a:ea typeface="+mn-ea"/>
                <a:cs typeface="+mn-cs"/>
                <a:hlinkClick r:id="rId6" tooltip="Floatplane"/>
              </a:rPr>
              <a:t>floatplanes</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7" tooltip="Flying boat"/>
              </a:rPr>
              <a:t>flying boats</a:t>
            </a:r>
            <a:r>
              <a:rPr lang="en-US" sz="1200" b="0" i="0" u="none" strike="noStrike" kern="1200" dirty="0" smtClean="0">
                <a:solidFill>
                  <a:schemeClr val="tx1"/>
                </a:solidFill>
                <a:effectLst/>
                <a:latin typeface="+mn-lt"/>
                <a:ea typeface="+mn-ea"/>
                <a:cs typeface="+mn-cs"/>
              </a:rPr>
              <a:t>.</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Flying Boats </a:t>
            </a:r>
            <a:r>
              <a:rPr lang="en-US" sz="1200" b="0" i="0" kern="1200" dirty="0" smtClean="0">
                <a:solidFill>
                  <a:schemeClr val="tx1"/>
                </a:solidFill>
                <a:effectLst/>
                <a:latin typeface="+mn-lt"/>
                <a:ea typeface="+mn-ea"/>
                <a:cs typeface="+mn-cs"/>
              </a:rPr>
              <a:t>are generally far larger and can carry far more. Seaplanes that can also take off and land on airfields are in a subclass called </a:t>
            </a:r>
            <a:r>
              <a:rPr lang="en-US" sz="1200" b="0" i="0" u="none" strike="noStrike" kern="1200" dirty="0" smtClean="0">
                <a:solidFill>
                  <a:schemeClr val="tx1"/>
                </a:solidFill>
                <a:effectLst/>
                <a:latin typeface="+mn-lt"/>
                <a:ea typeface="+mn-ea"/>
                <a:cs typeface="+mn-cs"/>
                <a:hlinkClick r:id="rId8" tooltip="Amphibious aircraft"/>
              </a:rPr>
              <a:t>amphibious aircraft</a:t>
            </a:r>
            <a:r>
              <a:rPr lang="en-US" sz="1200" b="0" i="0" kern="1200" dirty="0" smtClean="0">
                <a:solidFill>
                  <a:schemeClr val="tx1"/>
                </a:solidFill>
                <a:effectLst/>
                <a:latin typeface="+mn-lt"/>
                <a:ea typeface="+mn-ea"/>
                <a:cs typeface="+mn-cs"/>
              </a:rPr>
              <a:t>, or amphibians.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the 21st century, seaplanes maintain a few specific uses, such as for dropping water on forest fires, air transport around archipelagos, and access to undeveloped or </a:t>
            </a:r>
            <a:r>
              <a:rPr lang="en-US" sz="1200" b="0" i="0" kern="1200" dirty="0" err="1" smtClean="0">
                <a:solidFill>
                  <a:schemeClr val="tx1"/>
                </a:solidFill>
                <a:effectLst/>
                <a:latin typeface="+mn-lt"/>
                <a:ea typeface="+mn-ea"/>
                <a:cs typeface="+mn-cs"/>
              </a:rPr>
              <a:t>roadless</a:t>
            </a:r>
            <a:r>
              <a:rPr lang="en-US" sz="1200" b="0" i="0" kern="1200" dirty="0" smtClean="0">
                <a:solidFill>
                  <a:schemeClr val="tx1"/>
                </a:solidFill>
                <a:effectLst/>
                <a:latin typeface="+mn-lt"/>
                <a:ea typeface="+mn-ea"/>
                <a:cs typeface="+mn-cs"/>
              </a:rPr>
              <a:t> areas, some of which have numerous lakes.</a:t>
            </a:r>
          </a:p>
        </p:txBody>
      </p:sp>
      <p:sp>
        <p:nvSpPr>
          <p:cNvPr id="4" name="Slide Number Placeholder 3"/>
          <p:cNvSpPr>
            <a:spLocks noGrp="1"/>
          </p:cNvSpPr>
          <p:nvPr>
            <p:ph type="sldNum" sz="quarter" idx="5"/>
          </p:nvPr>
        </p:nvSpPr>
        <p:spPr/>
        <p:txBody>
          <a:bodyPr/>
          <a:lstStyle/>
          <a:p>
            <a:fld id="{68F180EE-3498-864F-87A8-C652F33FAD75}" type="slidenum">
              <a:rPr lang="en-US" smtClean="0"/>
              <a:t>9</a:t>
            </a:fld>
            <a:endParaRPr lang="en-US"/>
          </a:p>
        </p:txBody>
      </p:sp>
    </p:spTree>
    <p:extLst>
      <p:ext uri="{BB962C8B-B14F-4D97-AF65-F5344CB8AC3E}">
        <p14:creationId xmlns:p14="http://schemas.microsoft.com/office/powerpoint/2010/main" val="2565078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6411760-274C-7344-99EE-C720356AD852}" type="datetimeFigureOut">
              <a:rPr lang="en-US" smtClean="0"/>
              <a:pPr/>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9EDA70-D23D-0B45-A649-F71AE11D4D2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411760-274C-7344-99EE-C720356AD852}" type="datetimeFigureOut">
              <a:rPr lang="en-US" smtClean="0"/>
              <a:pPr/>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9EDA70-D23D-0B45-A649-F71AE11D4D2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411760-274C-7344-99EE-C720356AD852}" type="datetimeFigureOut">
              <a:rPr lang="en-US" smtClean="0"/>
              <a:pPr/>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9EDA70-D23D-0B45-A649-F71AE11D4D2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411760-274C-7344-99EE-C720356AD852}" type="datetimeFigureOut">
              <a:rPr lang="en-US" smtClean="0"/>
              <a:pPr/>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9EDA70-D23D-0B45-A649-F71AE11D4D2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411760-274C-7344-99EE-C720356AD852}" type="datetimeFigureOut">
              <a:rPr lang="en-US" smtClean="0"/>
              <a:pPr/>
              <a:t>8/14/2020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9EDA70-D23D-0B45-A649-F71AE11D4D2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411760-274C-7344-99EE-C720356AD852}" type="datetimeFigureOut">
              <a:rPr lang="en-US" smtClean="0"/>
              <a:pPr/>
              <a:t>8/14/2020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9EDA70-D23D-0B45-A649-F71AE11D4D2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6411760-274C-7344-99EE-C720356AD852}" type="datetimeFigureOut">
              <a:rPr lang="en-US" smtClean="0"/>
              <a:pPr/>
              <a:t>8/14/2020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99EDA70-D23D-0B45-A649-F71AE11D4D2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411760-274C-7344-99EE-C720356AD852}" type="datetimeFigureOut">
              <a:rPr lang="en-US" smtClean="0"/>
              <a:pPr/>
              <a:t>8/14/2020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9EDA70-D23D-0B45-A649-F71AE11D4D2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411760-274C-7344-99EE-C720356AD852}" type="datetimeFigureOut">
              <a:rPr lang="en-US" smtClean="0"/>
              <a:pPr/>
              <a:t>8/14/2020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99EDA70-D23D-0B45-A649-F71AE11D4D2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411760-274C-7344-99EE-C720356AD852}" type="datetimeFigureOut">
              <a:rPr lang="en-US" smtClean="0"/>
              <a:pPr/>
              <a:t>8/14/2020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9EDA70-D23D-0B45-A649-F71AE11D4D2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411760-274C-7344-99EE-C720356AD852}" type="datetimeFigureOut">
              <a:rPr lang="en-US" smtClean="0"/>
              <a:pPr/>
              <a:t>8/14/2020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9EDA70-D23D-0B45-A649-F71AE11D4D2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411760-274C-7344-99EE-C720356AD852}" type="datetimeFigureOut">
              <a:rPr lang="en-US" smtClean="0"/>
              <a:pPr/>
              <a:t>8/14/2020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9EDA70-D23D-0B45-A649-F71AE11D4D2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4.jpeg"/><Relationship Id="rId4" Type="http://schemas.openxmlformats.org/officeDocument/2006/relationships/image" Target="../media/image11.jpeg"/><Relationship Id="rId9" Type="http://schemas.openxmlformats.org/officeDocument/2006/relationships/image" Target="../media/image3.emf"/></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3.emf"/><Relationship Id="rId4" Type="http://schemas.openxmlformats.org/officeDocument/2006/relationships/image" Target="../media/image15.tiff"/></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0BB5119-17E6-6448-80C4-ACEC407EA17F}"/>
              </a:ext>
            </a:extLst>
          </p:cNvPr>
          <p:cNvSpPr txBox="1"/>
          <p:nvPr/>
        </p:nvSpPr>
        <p:spPr>
          <a:xfrm>
            <a:off x="802734" y="3461522"/>
            <a:ext cx="7541300" cy="853087"/>
          </a:xfrm>
          <a:prstGeom prst="rect">
            <a:avLst/>
          </a:prstGeom>
          <a:noFill/>
        </p:spPr>
        <p:txBody>
          <a:bodyPr wrap="square" lIns="0" tIns="0" rIns="0" bIns="0" rtlCol="0" anchor="b" anchorCtr="0">
            <a:noAutofit/>
          </a:bodyPr>
          <a:lstStyle/>
          <a:p>
            <a:pPr algn="ctr"/>
            <a:r>
              <a:rPr lang="en-US" sz="8000" b="1" spc="-100" dirty="0">
                <a:solidFill>
                  <a:srgbClr val="1B78BD"/>
                </a:solidFill>
                <a:latin typeface="Univers LT Std 45 Light"/>
                <a:cs typeface="Univers LT Std 45 Light"/>
              </a:rPr>
              <a:t>About Airplanes</a:t>
            </a:r>
          </a:p>
        </p:txBody>
      </p:sp>
      <p:sp>
        <p:nvSpPr>
          <p:cNvPr id="8" name="TextBox 7">
            <a:extLst>
              <a:ext uri="{FF2B5EF4-FFF2-40B4-BE49-F238E27FC236}">
                <a16:creationId xmlns:a16="http://schemas.microsoft.com/office/drawing/2014/main" id="{7FED60E2-960F-E749-8791-CB1CDBEF303F}"/>
              </a:ext>
            </a:extLst>
          </p:cNvPr>
          <p:cNvSpPr txBox="1"/>
          <p:nvPr/>
        </p:nvSpPr>
        <p:spPr>
          <a:xfrm>
            <a:off x="2555488" y="4481454"/>
            <a:ext cx="4051608" cy="531542"/>
          </a:xfrm>
          <a:prstGeom prst="rect">
            <a:avLst/>
          </a:prstGeom>
          <a:noFill/>
        </p:spPr>
        <p:txBody>
          <a:bodyPr wrap="square" lIns="0" tIns="0" rIns="0" bIns="0" rtlCol="0" anchor="t" anchorCtr="0">
            <a:noAutofit/>
          </a:bodyPr>
          <a:lstStyle/>
          <a:p>
            <a:pPr algn="ctr"/>
            <a:r>
              <a:rPr lang="en-US" sz="3000" dirty="0">
                <a:solidFill>
                  <a:srgbClr val="5F6062"/>
                </a:solidFill>
                <a:latin typeface="Univers LT Std 45 Light"/>
                <a:cs typeface="Univers LT Std 45 Light"/>
              </a:rPr>
              <a:t>Chapter Presenter</a:t>
            </a:r>
            <a:endParaRPr lang="en-US" sz="3000" b="1" dirty="0">
              <a:solidFill>
                <a:srgbClr val="5F6062"/>
              </a:solidFill>
              <a:latin typeface="Univers LT Std 45 Light"/>
              <a:cs typeface="Univers LT Std 45 Light"/>
            </a:endParaRPr>
          </a:p>
        </p:txBody>
      </p:sp>
      <p:pic>
        <p:nvPicPr>
          <p:cNvPr id="9" name="Picture 8">
            <a:extLst>
              <a:ext uri="{FF2B5EF4-FFF2-40B4-BE49-F238E27FC236}">
                <a16:creationId xmlns:a16="http://schemas.microsoft.com/office/drawing/2014/main" id="{3ADD09DF-91F8-6243-944F-BF09F64E2878}"/>
              </a:ext>
            </a:extLst>
          </p:cNvPr>
          <p:cNvPicPr>
            <a:picLocks noChangeAspect="1"/>
          </p:cNvPicPr>
          <p:nvPr/>
        </p:nvPicPr>
        <p:blipFill>
          <a:blip r:embed="rId3"/>
          <a:stretch>
            <a:fillRect/>
          </a:stretch>
        </p:blipFill>
        <p:spPr>
          <a:xfrm>
            <a:off x="2741786" y="535272"/>
            <a:ext cx="3865310" cy="903110"/>
          </a:xfrm>
          <a:prstGeom prst="rect">
            <a:avLst/>
          </a:prstGeom>
        </p:spPr>
      </p:pic>
      <p:pic>
        <p:nvPicPr>
          <p:cNvPr id="11" name="Picture 10">
            <a:extLst>
              <a:ext uri="{FF2B5EF4-FFF2-40B4-BE49-F238E27FC236}">
                <a16:creationId xmlns:a16="http://schemas.microsoft.com/office/drawing/2014/main" id="{728B4695-C26A-2D46-AD7D-48C5A4CF195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56836" y="5711383"/>
            <a:ext cx="1030328" cy="390602"/>
          </a:xfrm>
          <a:prstGeom prst="rect">
            <a:avLst/>
          </a:prstGeom>
        </p:spPr>
      </p:pic>
      <p:sp>
        <p:nvSpPr>
          <p:cNvPr id="15" name="TextBox 14">
            <a:extLst>
              <a:ext uri="{FF2B5EF4-FFF2-40B4-BE49-F238E27FC236}">
                <a16:creationId xmlns:a16="http://schemas.microsoft.com/office/drawing/2014/main" id="{6CEBD324-48EE-0145-A398-47BF436FB67C}"/>
              </a:ext>
            </a:extLst>
          </p:cNvPr>
          <p:cNvSpPr txBox="1"/>
          <p:nvPr/>
        </p:nvSpPr>
        <p:spPr>
          <a:xfrm>
            <a:off x="1474085" y="6203156"/>
            <a:ext cx="6214413" cy="410136"/>
          </a:xfrm>
          <a:prstGeom prst="rect">
            <a:avLst/>
          </a:prstGeom>
          <a:noFill/>
        </p:spPr>
        <p:txBody>
          <a:bodyPr wrap="square" lIns="0" tIns="0" rIns="0" bIns="0" rtlCol="0" anchor="t" anchorCtr="0">
            <a:noAutofit/>
          </a:bodyPr>
          <a:lstStyle/>
          <a:p>
            <a:pPr algn="ctr"/>
            <a:r>
              <a:rPr lang="en-US" sz="1000" dirty="0">
                <a:solidFill>
                  <a:srgbClr val="5F6062"/>
                </a:solidFill>
                <a:latin typeface="Univers LT Std 45 Light" panose="020B0403020202020204" pitchFamily="34" charset="0"/>
              </a:rPr>
              <a:t>The development of this program was made possible in part by </a:t>
            </a:r>
            <a:br>
              <a:rPr lang="en-US" sz="1000" dirty="0">
                <a:solidFill>
                  <a:srgbClr val="5F6062"/>
                </a:solidFill>
                <a:latin typeface="Univers LT Std 45 Light" panose="020B0403020202020204" pitchFamily="34" charset="0"/>
              </a:rPr>
            </a:br>
            <a:r>
              <a:rPr lang="en-US" sz="1000" dirty="0">
                <a:solidFill>
                  <a:srgbClr val="5F6062"/>
                </a:solidFill>
                <a:latin typeface="Univers LT Std 45 Light" panose="020B0403020202020204" pitchFamily="34" charset="0"/>
              </a:rPr>
              <a:t>a generous donation from the </a:t>
            </a:r>
            <a:r>
              <a:rPr lang="en-US" sz="1000" dirty="0" err="1">
                <a:solidFill>
                  <a:srgbClr val="5F6062"/>
                </a:solidFill>
                <a:latin typeface="Univers LT Std 45 Light" panose="020B0403020202020204" pitchFamily="34" charset="0"/>
              </a:rPr>
              <a:t>Sporty’s</a:t>
            </a:r>
            <a:r>
              <a:rPr lang="en-US" sz="1000" dirty="0">
                <a:solidFill>
                  <a:srgbClr val="5F6062"/>
                </a:solidFill>
                <a:latin typeface="Univers LT Std 45 Light" panose="020B0403020202020204" pitchFamily="34" charset="0"/>
              </a:rPr>
              <a:t> </a:t>
            </a:r>
            <a:r>
              <a:rPr lang="en-US" sz="1000" dirty="0" smtClean="0">
                <a:solidFill>
                  <a:srgbClr val="5F6062"/>
                </a:solidFill>
                <a:latin typeface="Univers LT Std 45 Light" panose="020B0403020202020204" pitchFamily="34" charset="0"/>
              </a:rPr>
              <a:t>Foundation.</a:t>
            </a:r>
            <a:endParaRPr lang="en-US" sz="1000" dirty="0">
              <a:solidFill>
                <a:srgbClr val="5F6062"/>
              </a:solidFill>
              <a:latin typeface="Univers LT Std 45 Light" panose="020B0403020202020204" pitchFamily="34" charset="0"/>
              <a:cs typeface="Univers LT Std 45 Light"/>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CD292EC-89D8-774E-960B-6FC61EF76680}"/>
              </a:ext>
            </a:extLst>
          </p:cNvPr>
          <p:cNvSpPr txBox="1"/>
          <p:nvPr/>
        </p:nvSpPr>
        <p:spPr>
          <a:xfrm>
            <a:off x="802734" y="714168"/>
            <a:ext cx="7541300" cy="853087"/>
          </a:xfrm>
          <a:prstGeom prst="rect">
            <a:avLst/>
          </a:prstGeom>
          <a:noFill/>
        </p:spPr>
        <p:txBody>
          <a:bodyPr wrap="square" lIns="0" tIns="0" rIns="0" bIns="0" rtlCol="0" anchor="b" anchorCtr="0">
            <a:noAutofit/>
          </a:bodyPr>
          <a:lstStyle/>
          <a:p>
            <a:r>
              <a:rPr lang="en-US" sz="6000" b="1" spc="-100" dirty="0">
                <a:solidFill>
                  <a:srgbClr val="0076C0"/>
                </a:solidFill>
                <a:latin typeface="Univers LT Std 45 Light"/>
                <a:cs typeface="Univers LT Std 45 Light"/>
              </a:rPr>
              <a:t>Ultralights</a:t>
            </a:r>
          </a:p>
        </p:txBody>
      </p:sp>
      <p:cxnSp>
        <p:nvCxnSpPr>
          <p:cNvPr id="14" name="Straight Connector 13">
            <a:extLst>
              <a:ext uri="{FF2B5EF4-FFF2-40B4-BE49-F238E27FC236}">
                <a16:creationId xmlns:a16="http://schemas.microsoft.com/office/drawing/2014/main" id="{8D1A080A-0ED6-4748-812F-8B7E1EAD86C2}"/>
              </a:ext>
            </a:extLst>
          </p:cNvPr>
          <p:cNvCxnSpPr/>
          <p:nvPr/>
        </p:nvCxnSpPr>
        <p:spPr>
          <a:xfrm>
            <a:off x="353122" y="6274071"/>
            <a:ext cx="8456341" cy="1588"/>
          </a:xfrm>
          <a:prstGeom prst="line">
            <a:avLst/>
          </a:prstGeom>
          <a:ln w="6350" cap="flat" cmpd="sng" algn="ctr">
            <a:solidFill>
              <a:srgbClr val="9FA1A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7E164D31-045C-A440-AA0B-C688378BA3BB}"/>
              </a:ext>
            </a:extLst>
          </p:cNvPr>
          <p:cNvSpPr txBox="1"/>
          <p:nvPr/>
        </p:nvSpPr>
        <p:spPr>
          <a:xfrm>
            <a:off x="991221" y="6274071"/>
            <a:ext cx="7818242" cy="286563"/>
          </a:xfrm>
          <a:prstGeom prst="rect">
            <a:avLst/>
          </a:prstGeom>
          <a:noFill/>
        </p:spPr>
        <p:txBody>
          <a:bodyPr wrap="square" lIns="0" tIns="0" rIns="0" bIns="0" rtlCol="0" anchor="b" anchorCtr="0">
            <a:noAutofit/>
          </a:bodyPr>
          <a:lstStyle/>
          <a:p>
            <a:pPr algn="r"/>
            <a:r>
              <a:rPr lang="en-US" sz="1000" dirty="0">
                <a:solidFill>
                  <a:srgbClr val="0076C0"/>
                </a:solidFill>
                <a:latin typeface="Univers LT Std 45 Light"/>
                <a:cs typeface="Univers LT Std 45 Light"/>
              </a:rPr>
              <a:t>About Airplanes</a:t>
            </a:r>
          </a:p>
        </p:txBody>
      </p:sp>
      <p:pic>
        <p:nvPicPr>
          <p:cNvPr id="16" name="Picture 15">
            <a:extLst>
              <a:ext uri="{FF2B5EF4-FFF2-40B4-BE49-F238E27FC236}">
                <a16:creationId xmlns:a16="http://schemas.microsoft.com/office/drawing/2014/main" id="{89A8AB76-841E-7144-A50D-22D4A3710CF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53367" y="5650786"/>
            <a:ext cx="856096" cy="419709"/>
          </a:xfrm>
          <a:prstGeom prst="rect">
            <a:avLst/>
          </a:prstGeom>
        </p:spPr>
      </p:pic>
      <p:pic>
        <p:nvPicPr>
          <p:cNvPr id="3" name="Picture 2">
            <a:extLst>
              <a:ext uri="{FF2B5EF4-FFF2-40B4-BE49-F238E27FC236}">
                <a16:creationId xmlns:a16="http://schemas.microsoft.com/office/drawing/2014/main" id="{38346F36-0633-7042-8D40-54AFE032A8D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609237" y="2828198"/>
            <a:ext cx="3711504" cy="2537613"/>
          </a:xfrm>
          <a:prstGeom prst="rect">
            <a:avLst/>
          </a:prstGeom>
        </p:spPr>
      </p:pic>
      <p:sp>
        <p:nvSpPr>
          <p:cNvPr id="12" name="TextBox 11">
            <a:extLst>
              <a:ext uri="{FF2B5EF4-FFF2-40B4-BE49-F238E27FC236}">
                <a16:creationId xmlns:a16="http://schemas.microsoft.com/office/drawing/2014/main" id="{837E9117-0FEA-AF4D-9285-35223B2DE0FC}"/>
              </a:ext>
            </a:extLst>
          </p:cNvPr>
          <p:cNvSpPr txBox="1"/>
          <p:nvPr/>
        </p:nvSpPr>
        <p:spPr>
          <a:xfrm>
            <a:off x="802733" y="1852916"/>
            <a:ext cx="5091439" cy="852964"/>
          </a:xfrm>
          <a:prstGeom prst="rect">
            <a:avLst/>
          </a:prstGeom>
          <a:noFill/>
        </p:spPr>
        <p:txBody>
          <a:bodyPr wrap="square" lIns="0" tIns="0" rIns="0" bIns="0" rtlCol="0" anchor="t" anchorCtr="0">
            <a:noAutofit/>
          </a:bodyPr>
          <a:lstStyle/>
          <a:p>
            <a:pPr marL="342900" indent="-342900">
              <a:buFont typeface="Wingdings" pitchFamily="2" charset="2"/>
              <a:buChar char="ü"/>
            </a:pPr>
            <a:r>
              <a:rPr lang="en-US" sz="2000" dirty="0">
                <a:solidFill>
                  <a:srgbClr val="5F6062"/>
                </a:solidFill>
                <a:latin typeface="Univers LT Std 45 Light"/>
                <a:cs typeface="Univers LT Std 45 Light"/>
              </a:rPr>
              <a:t>Powered fixed wing</a:t>
            </a:r>
          </a:p>
          <a:p>
            <a:pPr marL="342900" indent="-342900">
              <a:buFont typeface="Wingdings" pitchFamily="2" charset="2"/>
              <a:buChar char="ü"/>
            </a:pPr>
            <a:r>
              <a:rPr lang="en-US" sz="2000" dirty="0">
                <a:solidFill>
                  <a:srgbClr val="5F6062"/>
                </a:solidFill>
                <a:latin typeface="Univers LT Std 45 Light"/>
                <a:cs typeface="Univers LT Std 45 Light"/>
              </a:rPr>
              <a:t>Powered parachute/paraglider</a:t>
            </a:r>
          </a:p>
          <a:p>
            <a:endParaRPr lang="en-US" sz="2000" dirty="0">
              <a:solidFill>
                <a:srgbClr val="5F6062"/>
              </a:solidFill>
              <a:latin typeface="Univers LT Std 45 Light"/>
              <a:cs typeface="Univers LT Std 45 Light"/>
            </a:endParaRPr>
          </a:p>
          <a:p>
            <a:endParaRPr lang="en-US" sz="800" dirty="0">
              <a:solidFill>
                <a:schemeClr val="bg1">
                  <a:lumMod val="85000"/>
                </a:schemeClr>
              </a:solidFill>
              <a:latin typeface="Univers LT Std 45 Light"/>
              <a:cs typeface="Univers LT Std 45 Light"/>
            </a:endParaRPr>
          </a:p>
          <a:p>
            <a:endParaRPr lang="en-US" sz="800" dirty="0">
              <a:solidFill>
                <a:schemeClr val="bg1">
                  <a:lumMod val="85000"/>
                </a:schemeClr>
              </a:solidFill>
              <a:latin typeface="Univers LT Std 45 Light"/>
              <a:cs typeface="Univers LT Std 45 Light"/>
            </a:endParaRPr>
          </a:p>
        </p:txBody>
      </p:sp>
      <p:pic>
        <p:nvPicPr>
          <p:cNvPr id="11" name="Picture 10">
            <a:extLst>
              <a:ext uri="{FF2B5EF4-FFF2-40B4-BE49-F238E27FC236}">
                <a16:creationId xmlns:a16="http://schemas.microsoft.com/office/drawing/2014/main" id="{0BA64BF2-FC70-1B44-913E-9B723B883FE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02734" y="2856830"/>
            <a:ext cx="3684405" cy="2508188"/>
          </a:xfrm>
          <a:prstGeom prst="rect">
            <a:avLst/>
          </a:prstGeom>
        </p:spPr>
      </p:pic>
    </p:spTree>
    <p:extLst>
      <p:ext uri="{BB962C8B-B14F-4D97-AF65-F5344CB8AC3E}">
        <p14:creationId xmlns:p14="http://schemas.microsoft.com/office/powerpoint/2010/main" val="129478222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02734" y="1898548"/>
            <a:ext cx="6933706" cy="702153"/>
          </a:xfrm>
          <a:prstGeom prst="rect">
            <a:avLst/>
          </a:prstGeom>
          <a:noFill/>
        </p:spPr>
        <p:txBody>
          <a:bodyPr wrap="square" lIns="0" tIns="0" rIns="0" bIns="0" rtlCol="0" anchor="t" anchorCtr="0">
            <a:noAutofit/>
          </a:bodyPr>
          <a:lstStyle/>
          <a:p>
            <a:pPr marL="342900" indent="-342900">
              <a:buFont typeface="Wingdings" pitchFamily="2" charset="2"/>
              <a:buChar char="ü"/>
            </a:pPr>
            <a:r>
              <a:rPr lang="en-US" sz="2000" dirty="0">
                <a:solidFill>
                  <a:srgbClr val="5F6062"/>
                </a:solidFill>
                <a:latin typeface="Univers LT Std 45 Light"/>
                <a:cs typeface="Univers LT Std 45 Light"/>
              </a:rPr>
              <a:t>Helicopters (one or two main rotors)</a:t>
            </a:r>
          </a:p>
          <a:p>
            <a:pPr marL="342900" indent="-342900">
              <a:buFont typeface="Wingdings" pitchFamily="2" charset="2"/>
              <a:buChar char="ü"/>
            </a:pPr>
            <a:r>
              <a:rPr lang="en-US" sz="2000" dirty="0">
                <a:solidFill>
                  <a:srgbClr val="5F6062"/>
                </a:solidFill>
                <a:latin typeface="Univers LT Std 45 Light"/>
                <a:cs typeface="Univers LT Std 45 Light"/>
              </a:rPr>
              <a:t>Gyrocopters (nonpowered main rotor)</a:t>
            </a:r>
          </a:p>
          <a:p>
            <a:endParaRPr lang="en-US" sz="800" dirty="0">
              <a:solidFill>
                <a:schemeClr val="bg1">
                  <a:lumMod val="85000"/>
                </a:schemeClr>
              </a:solidFill>
              <a:latin typeface="Univers LT Std 45 Light"/>
              <a:cs typeface="Univers LT Std 45 Light"/>
            </a:endParaRPr>
          </a:p>
          <a:p>
            <a:endParaRPr lang="en-US" sz="800" dirty="0">
              <a:solidFill>
                <a:schemeClr val="bg1">
                  <a:lumMod val="85000"/>
                </a:schemeClr>
              </a:solidFill>
              <a:latin typeface="Univers LT Std 45 Light"/>
              <a:cs typeface="Univers LT Std 45 Light"/>
            </a:endParaRPr>
          </a:p>
        </p:txBody>
      </p:sp>
      <p:sp>
        <p:nvSpPr>
          <p:cNvPr id="10" name="TextBox 9">
            <a:extLst>
              <a:ext uri="{FF2B5EF4-FFF2-40B4-BE49-F238E27FC236}">
                <a16:creationId xmlns:a16="http://schemas.microsoft.com/office/drawing/2014/main" id="{6CD292EC-89D8-774E-960B-6FC61EF76680}"/>
              </a:ext>
            </a:extLst>
          </p:cNvPr>
          <p:cNvSpPr txBox="1"/>
          <p:nvPr/>
        </p:nvSpPr>
        <p:spPr>
          <a:xfrm>
            <a:off x="802734" y="801679"/>
            <a:ext cx="7541300" cy="853087"/>
          </a:xfrm>
          <a:prstGeom prst="rect">
            <a:avLst/>
          </a:prstGeom>
          <a:noFill/>
        </p:spPr>
        <p:txBody>
          <a:bodyPr wrap="square" lIns="0" tIns="0" rIns="0" bIns="0" rtlCol="0" anchor="b" anchorCtr="0">
            <a:noAutofit/>
          </a:bodyPr>
          <a:lstStyle/>
          <a:p>
            <a:r>
              <a:rPr lang="en-US" sz="6000" b="1" spc="-100" dirty="0">
                <a:solidFill>
                  <a:srgbClr val="0076C0"/>
                </a:solidFill>
                <a:latin typeface="Univers LT Std 45 Light"/>
                <a:cs typeface="Univers LT Std 45 Light"/>
              </a:rPr>
              <a:t>Rotorcraft</a:t>
            </a:r>
          </a:p>
        </p:txBody>
      </p:sp>
      <p:cxnSp>
        <p:nvCxnSpPr>
          <p:cNvPr id="15" name="Straight Connector 14">
            <a:extLst>
              <a:ext uri="{FF2B5EF4-FFF2-40B4-BE49-F238E27FC236}">
                <a16:creationId xmlns:a16="http://schemas.microsoft.com/office/drawing/2014/main" id="{87A75568-1F3C-264C-9A2C-F519B2071788}"/>
              </a:ext>
            </a:extLst>
          </p:cNvPr>
          <p:cNvCxnSpPr/>
          <p:nvPr/>
        </p:nvCxnSpPr>
        <p:spPr>
          <a:xfrm>
            <a:off x="353122" y="6274071"/>
            <a:ext cx="8456341" cy="1588"/>
          </a:xfrm>
          <a:prstGeom prst="line">
            <a:avLst/>
          </a:prstGeom>
          <a:ln w="6350" cap="flat" cmpd="sng" algn="ctr">
            <a:solidFill>
              <a:srgbClr val="9FA1A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95282012-AEFE-1142-9C08-703C9B9008DC}"/>
              </a:ext>
            </a:extLst>
          </p:cNvPr>
          <p:cNvSpPr txBox="1"/>
          <p:nvPr/>
        </p:nvSpPr>
        <p:spPr>
          <a:xfrm>
            <a:off x="991221" y="6274071"/>
            <a:ext cx="7818242" cy="286563"/>
          </a:xfrm>
          <a:prstGeom prst="rect">
            <a:avLst/>
          </a:prstGeom>
          <a:noFill/>
        </p:spPr>
        <p:txBody>
          <a:bodyPr wrap="square" lIns="0" tIns="0" rIns="0" bIns="0" rtlCol="0" anchor="b" anchorCtr="0">
            <a:noAutofit/>
          </a:bodyPr>
          <a:lstStyle/>
          <a:p>
            <a:pPr algn="r"/>
            <a:r>
              <a:rPr lang="en-US" sz="1000" dirty="0">
                <a:solidFill>
                  <a:srgbClr val="0076C0"/>
                </a:solidFill>
                <a:latin typeface="Univers LT Std 45 Light"/>
                <a:cs typeface="Univers LT Std 45 Light"/>
              </a:rPr>
              <a:t>About Airplanes</a:t>
            </a:r>
          </a:p>
        </p:txBody>
      </p:sp>
      <p:pic>
        <p:nvPicPr>
          <p:cNvPr id="17" name="Picture 16">
            <a:extLst>
              <a:ext uri="{FF2B5EF4-FFF2-40B4-BE49-F238E27FC236}">
                <a16:creationId xmlns:a16="http://schemas.microsoft.com/office/drawing/2014/main" id="{FF29FED5-293E-E44D-80D3-9BD71694F4B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53367" y="5650786"/>
            <a:ext cx="856096" cy="419709"/>
          </a:xfrm>
          <a:prstGeom prst="rect">
            <a:avLst/>
          </a:prstGeom>
        </p:spPr>
      </p:pic>
      <p:pic>
        <p:nvPicPr>
          <p:cNvPr id="13" name="Picture 12">
            <a:extLst>
              <a:ext uri="{FF2B5EF4-FFF2-40B4-BE49-F238E27FC236}">
                <a16:creationId xmlns:a16="http://schemas.microsoft.com/office/drawing/2014/main" id="{A016F2AE-D4A6-2D49-B0EA-AC3B6874DAE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632531" y="2844482"/>
            <a:ext cx="3711503" cy="2537613"/>
          </a:xfrm>
          <a:prstGeom prst="rect">
            <a:avLst/>
          </a:prstGeom>
        </p:spPr>
      </p:pic>
      <p:sp>
        <p:nvSpPr>
          <p:cNvPr id="18" name="Rectangle 17">
            <a:extLst>
              <a:ext uri="{FF2B5EF4-FFF2-40B4-BE49-F238E27FC236}">
                <a16:creationId xmlns:a16="http://schemas.microsoft.com/office/drawing/2014/main" id="{328256E5-7011-5D42-A959-9417B211DC9D}"/>
              </a:ext>
            </a:extLst>
          </p:cNvPr>
          <p:cNvSpPr/>
          <p:nvPr/>
        </p:nvSpPr>
        <p:spPr>
          <a:xfrm>
            <a:off x="802734" y="2844483"/>
            <a:ext cx="3712638" cy="2537613"/>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CF1C003-D03C-9641-8D1E-27B19B522B3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02734" y="2844482"/>
            <a:ext cx="3712638" cy="2537613"/>
          </a:xfrm>
          <a:prstGeom prst="rect">
            <a:avLst/>
          </a:prstGeom>
        </p:spPr>
      </p:pic>
    </p:spTree>
    <p:extLst>
      <p:ext uri="{BB962C8B-B14F-4D97-AF65-F5344CB8AC3E}">
        <p14:creationId xmlns:p14="http://schemas.microsoft.com/office/powerpoint/2010/main" val="197778967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02734" y="2805528"/>
            <a:ext cx="3492175" cy="2409939"/>
          </a:xfrm>
          <a:prstGeom prst="rect">
            <a:avLst/>
          </a:prstGeom>
          <a:noFill/>
        </p:spPr>
        <p:txBody>
          <a:bodyPr wrap="square" lIns="0" tIns="0" rIns="0" bIns="0" rtlCol="0" anchor="t" anchorCtr="0">
            <a:noAutofit/>
          </a:bodyPr>
          <a:lstStyle/>
          <a:p>
            <a:pPr marL="342900" indent="-342900">
              <a:buFont typeface="Wingdings" pitchFamily="2" charset="2"/>
              <a:buChar char="ü"/>
            </a:pPr>
            <a:r>
              <a:rPr lang="en-US" sz="2000" dirty="0">
                <a:solidFill>
                  <a:srgbClr val="5F6062"/>
                </a:solidFill>
                <a:latin typeface="Univers LT Std 45 Light"/>
                <a:cs typeface="Univers LT Std 45 Light"/>
              </a:rPr>
              <a:t>Built for specific tasks</a:t>
            </a:r>
          </a:p>
          <a:p>
            <a:pPr marL="800100" lvl="1" indent="-342900">
              <a:buFont typeface="Arial" panose="020B0604020202020204" pitchFamily="34" charset="0"/>
              <a:buChar char="•"/>
            </a:pPr>
            <a:r>
              <a:rPr lang="en-US" sz="2000" dirty="0">
                <a:solidFill>
                  <a:srgbClr val="5F6062"/>
                </a:solidFill>
                <a:latin typeface="Univers LT Std 45 Light"/>
                <a:cs typeface="Univers LT Std 45 Light"/>
              </a:rPr>
              <a:t>Carry weapons</a:t>
            </a:r>
          </a:p>
          <a:p>
            <a:pPr marL="800100" lvl="1" indent="-342900">
              <a:buFont typeface="Arial" panose="020B0604020202020204" pitchFamily="34" charset="0"/>
              <a:buChar char="•"/>
            </a:pPr>
            <a:r>
              <a:rPr lang="en-US" sz="2000" dirty="0">
                <a:solidFill>
                  <a:srgbClr val="5F6062"/>
                </a:solidFill>
                <a:latin typeface="Univers LT Std 45 Light"/>
                <a:cs typeface="Univers LT Std 45 Light"/>
              </a:rPr>
              <a:t>Intercept enemy</a:t>
            </a:r>
          </a:p>
          <a:p>
            <a:pPr marL="800100" lvl="1" indent="-342900">
              <a:buFont typeface="Arial" panose="020B0604020202020204" pitchFamily="34" charset="0"/>
              <a:buChar char="•"/>
            </a:pPr>
            <a:r>
              <a:rPr lang="en-US" sz="2000" dirty="0">
                <a:solidFill>
                  <a:srgbClr val="5F6062"/>
                </a:solidFill>
                <a:latin typeface="Univers LT Std 45 Light"/>
                <a:cs typeface="Univers LT Std 45 Light"/>
              </a:rPr>
              <a:t>Surveillance</a:t>
            </a:r>
          </a:p>
          <a:p>
            <a:pPr marL="800100" lvl="1" indent="-342900">
              <a:buFont typeface="Arial" panose="020B0604020202020204" pitchFamily="34" charset="0"/>
              <a:buChar char="•"/>
            </a:pPr>
            <a:r>
              <a:rPr lang="en-US" sz="2000" dirty="0">
                <a:solidFill>
                  <a:srgbClr val="5F6062"/>
                </a:solidFill>
                <a:latin typeface="Univers LT Std 45 Light"/>
                <a:cs typeface="Univers LT Std 45 Light"/>
              </a:rPr>
              <a:t>Command/control</a:t>
            </a:r>
          </a:p>
          <a:p>
            <a:pPr marL="800100" lvl="1" indent="-342900">
              <a:buFont typeface="Arial" panose="020B0604020202020204" pitchFamily="34" charset="0"/>
              <a:buChar char="•"/>
            </a:pPr>
            <a:r>
              <a:rPr lang="en-US" sz="2000" dirty="0">
                <a:solidFill>
                  <a:srgbClr val="5F6062"/>
                </a:solidFill>
                <a:latin typeface="Univers LT Std 45 Light"/>
                <a:cs typeface="Univers LT Std 45 Light"/>
              </a:rPr>
              <a:t>Cargo</a:t>
            </a:r>
          </a:p>
          <a:p>
            <a:pPr marL="800100" lvl="1" indent="-342900">
              <a:buFont typeface="Arial" panose="020B0604020202020204" pitchFamily="34" charset="0"/>
              <a:buChar char="•"/>
            </a:pPr>
            <a:r>
              <a:rPr lang="en-US" sz="2000" dirty="0">
                <a:solidFill>
                  <a:srgbClr val="5F6062"/>
                </a:solidFill>
                <a:latin typeface="Univers LT Std 45 Light"/>
                <a:cs typeface="Univers LT Std 45 Light"/>
              </a:rPr>
              <a:t>Aerial refueling</a:t>
            </a:r>
          </a:p>
          <a:p>
            <a:pPr marL="342900" indent="-342900">
              <a:buFont typeface="Wingdings" pitchFamily="2" charset="2"/>
              <a:buChar char="ü"/>
            </a:pPr>
            <a:r>
              <a:rPr lang="en-US" sz="2000" dirty="0">
                <a:solidFill>
                  <a:srgbClr val="5F6062"/>
                </a:solidFill>
                <a:latin typeface="Univers LT Std 45 Light"/>
                <a:cs typeface="Univers LT Std 45 Light"/>
              </a:rPr>
              <a:t>Unmanned aerial vehicles</a:t>
            </a:r>
          </a:p>
          <a:p>
            <a:pPr marL="342900" indent="-342900">
              <a:buFont typeface="Wingdings" pitchFamily="2" charset="2"/>
              <a:buChar char="ü"/>
            </a:pPr>
            <a:r>
              <a:rPr lang="en-US" sz="2000" dirty="0">
                <a:solidFill>
                  <a:srgbClr val="5F6062"/>
                </a:solidFill>
                <a:latin typeface="Univers LT Std 45 Light"/>
                <a:cs typeface="Univers LT Std 45 Light"/>
              </a:rPr>
              <a:t>Expensive and complicated</a:t>
            </a:r>
          </a:p>
          <a:p>
            <a:endParaRPr lang="en-US" sz="800" dirty="0">
              <a:solidFill>
                <a:schemeClr val="bg1">
                  <a:lumMod val="85000"/>
                </a:schemeClr>
              </a:solidFill>
              <a:latin typeface="Univers LT Std 45 Light"/>
              <a:cs typeface="Univers LT Std 45 Light"/>
            </a:endParaRPr>
          </a:p>
          <a:p>
            <a:endParaRPr lang="en-US" sz="800" dirty="0">
              <a:solidFill>
                <a:schemeClr val="bg1">
                  <a:lumMod val="85000"/>
                </a:schemeClr>
              </a:solidFill>
              <a:latin typeface="Univers LT Std 45 Light"/>
              <a:cs typeface="Univers LT Std 45 Light"/>
            </a:endParaRPr>
          </a:p>
        </p:txBody>
      </p:sp>
      <p:sp>
        <p:nvSpPr>
          <p:cNvPr id="10" name="TextBox 9">
            <a:extLst>
              <a:ext uri="{FF2B5EF4-FFF2-40B4-BE49-F238E27FC236}">
                <a16:creationId xmlns:a16="http://schemas.microsoft.com/office/drawing/2014/main" id="{6CD292EC-89D8-774E-960B-6FC61EF76680}"/>
              </a:ext>
            </a:extLst>
          </p:cNvPr>
          <p:cNvSpPr txBox="1"/>
          <p:nvPr/>
        </p:nvSpPr>
        <p:spPr>
          <a:xfrm>
            <a:off x="802734" y="1599919"/>
            <a:ext cx="7541300" cy="853087"/>
          </a:xfrm>
          <a:prstGeom prst="rect">
            <a:avLst/>
          </a:prstGeom>
          <a:noFill/>
        </p:spPr>
        <p:txBody>
          <a:bodyPr wrap="square" lIns="0" tIns="0" rIns="0" bIns="0" rtlCol="0" anchor="b" anchorCtr="0">
            <a:noAutofit/>
          </a:bodyPr>
          <a:lstStyle/>
          <a:p>
            <a:r>
              <a:rPr lang="en-US" sz="6000" b="1" spc="-100" dirty="0">
                <a:solidFill>
                  <a:srgbClr val="0076C0"/>
                </a:solidFill>
                <a:latin typeface="Univers LT Std 45 Light"/>
                <a:cs typeface="Univers LT Std 45 Light"/>
              </a:rPr>
              <a:t>Military</a:t>
            </a:r>
            <a:r>
              <a:rPr lang="en-US" sz="6000" spc="-100" dirty="0">
                <a:solidFill>
                  <a:srgbClr val="0076C0"/>
                </a:solidFill>
                <a:latin typeface="Univers LT Std 45 Light"/>
                <a:cs typeface="Univers LT Std 45 Light"/>
              </a:rPr>
              <a:t> </a:t>
            </a:r>
          </a:p>
          <a:p>
            <a:r>
              <a:rPr lang="en-US" sz="6000" b="1" spc="-100" dirty="0">
                <a:solidFill>
                  <a:srgbClr val="0076C0"/>
                </a:solidFill>
                <a:latin typeface="Univers LT Std 45 Light"/>
                <a:cs typeface="Univers LT Std 45 Light"/>
              </a:rPr>
              <a:t>Aircraft</a:t>
            </a:r>
          </a:p>
        </p:txBody>
      </p:sp>
      <p:sp>
        <p:nvSpPr>
          <p:cNvPr id="14" name="Rectangle 13">
            <a:extLst>
              <a:ext uri="{FF2B5EF4-FFF2-40B4-BE49-F238E27FC236}">
                <a16:creationId xmlns:a16="http://schemas.microsoft.com/office/drawing/2014/main" id="{3435C7B9-9183-CE49-ABA5-1F76EC4847AE}"/>
              </a:ext>
            </a:extLst>
          </p:cNvPr>
          <p:cNvSpPr/>
          <p:nvPr/>
        </p:nvSpPr>
        <p:spPr>
          <a:xfrm>
            <a:off x="4876800" y="840945"/>
            <a:ext cx="3467233" cy="2068498"/>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C85DC76-2A53-0242-B6D9-C3189E88ABE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76799" y="836783"/>
            <a:ext cx="3467234" cy="2072660"/>
          </a:xfrm>
          <a:prstGeom prst="rect">
            <a:avLst/>
          </a:prstGeom>
        </p:spPr>
      </p:pic>
      <p:cxnSp>
        <p:nvCxnSpPr>
          <p:cNvPr id="15" name="Straight Connector 14">
            <a:extLst>
              <a:ext uri="{FF2B5EF4-FFF2-40B4-BE49-F238E27FC236}">
                <a16:creationId xmlns:a16="http://schemas.microsoft.com/office/drawing/2014/main" id="{F764B175-8C09-A64A-974D-CCE0AE3A5004}"/>
              </a:ext>
            </a:extLst>
          </p:cNvPr>
          <p:cNvCxnSpPr/>
          <p:nvPr/>
        </p:nvCxnSpPr>
        <p:spPr>
          <a:xfrm>
            <a:off x="353122" y="6274071"/>
            <a:ext cx="8456341" cy="1588"/>
          </a:xfrm>
          <a:prstGeom prst="line">
            <a:avLst/>
          </a:prstGeom>
          <a:ln w="6350" cap="flat" cmpd="sng" algn="ctr">
            <a:solidFill>
              <a:srgbClr val="9FA1A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C82FC27A-8462-EF45-983C-7EB825FB723C}"/>
              </a:ext>
            </a:extLst>
          </p:cNvPr>
          <p:cNvSpPr txBox="1"/>
          <p:nvPr/>
        </p:nvSpPr>
        <p:spPr>
          <a:xfrm>
            <a:off x="991221" y="6274071"/>
            <a:ext cx="7818242" cy="286563"/>
          </a:xfrm>
          <a:prstGeom prst="rect">
            <a:avLst/>
          </a:prstGeom>
          <a:noFill/>
        </p:spPr>
        <p:txBody>
          <a:bodyPr wrap="square" lIns="0" tIns="0" rIns="0" bIns="0" rtlCol="0" anchor="b" anchorCtr="0">
            <a:noAutofit/>
          </a:bodyPr>
          <a:lstStyle/>
          <a:p>
            <a:pPr algn="r"/>
            <a:r>
              <a:rPr lang="en-US" sz="1000" dirty="0">
                <a:solidFill>
                  <a:srgbClr val="0076C0"/>
                </a:solidFill>
                <a:latin typeface="Univers LT Std 45 Light"/>
                <a:cs typeface="Univers LT Std 45 Light"/>
              </a:rPr>
              <a:t>About Airplanes</a:t>
            </a:r>
          </a:p>
        </p:txBody>
      </p:sp>
      <p:pic>
        <p:nvPicPr>
          <p:cNvPr id="18" name="Picture 17">
            <a:extLst>
              <a:ext uri="{FF2B5EF4-FFF2-40B4-BE49-F238E27FC236}">
                <a16:creationId xmlns:a16="http://schemas.microsoft.com/office/drawing/2014/main" id="{6A7F4F30-4FC8-4A48-9164-A48A66E9BE9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53367" y="5650786"/>
            <a:ext cx="856096" cy="419709"/>
          </a:xfrm>
          <a:prstGeom prst="rect">
            <a:avLst/>
          </a:prstGeom>
        </p:spPr>
      </p:pic>
      <p:pic>
        <p:nvPicPr>
          <p:cNvPr id="19" name="Picture 18">
            <a:extLst>
              <a:ext uri="{FF2B5EF4-FFF2-40B4-BE49-F238E27FC236}">
                <a16:creationId xmlns:a16="http://schemas.microsoft.com/office/drawing/2014/main" id="{16C0021C-7D01-3A47-AB64-D6BF69225C3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876799" y="3001591"/>
            <a:ext cx="3467234" cy="2090579"/>
          </a:xfrm>
          <a:prstGeom prst="rect">
            <a:avLst/>
          </a:prstGeom>
        </p:spPr>
      </p:pic>
    </p:spTree>
    <p:extLst>
      <p:ext uri="{BB962C8B-B14F-4D97-AF65-F5344CB8AC3E}">
        <p14:creationId xmlns:p14="http://schemas.microsoft.com/office/powerpoint/2010/main" val="365029863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96A3BA-105E-E341-846C-D503D6A38003}"/>
              </a:ext>
            </a:extLst>
          </p:cNvPr>
          <p:cNvPicPr>
            <a:picLocks noChangeAspect="1"/>
          </p:cNvPicPr>
          <p:nvPr/>
        </p:nvPicPr>
        <p:blipFill>
          <a:blip r:embed="rId3"/>
          <a:stretch>
            <a:fillRect/>
          </a:stretch>
        </p:blipFill>
        <p:spPr>
          <a:xfrm>
            <a:off x="1278291" y="2039630"/>
            <a:ext cx="5723650" cy="3454511"/>
          </a:xfrm>
          <a:prstGeom prst="rect">
            <a:avLst/>
          </a:prstGeom>
        </p:spPr>
      </p:pic>
      <p:sp>
        <p:nvSpPr>
          <p:cNvPr id="10" name="TextBox 9">
            <a:extLst>
              <a:ext uri="{FF2B5EF4-FFF2-40B4-BE49-F238E27FC236}">
                <a16:creationId xmlns:a16="http://schemas.microsoft.com/office/drawing/2014/main" id="{6CD292EC-89D8-774E-960B-6FC61EF76680}"/>
              </a:ext>
            </a:extLst>
          </p:cNvPr>
          <p:cNvSpPr txBox="1"/>
          <p:nvPr/>
        </p:nvSpPr>
        <p:spPr>
          <a:xfrm>
            <a:off x="802734" y="596158"/>
            <a:ext cx="7541300" cy="853087"/>
          </a:xfrm>
          <a:prstGeom prst="rect">
            <a:avLst/>
          </a:prstGeom>
          <a:noFill/>
        </p:spPr>
        <p:txBody>
          <a:bodyPr wrap="square" lIns="0" tIns="0" rIns="0" bIns="0" rtlCol="0" anchor="b" anchorCtr="0">
            <a:noAutofit/>
          </a:bodyPr>
          <a:lstStyle/>
          <a:p>
            <a:r>
              <a:rPr lang="en-US" sz="6000" b="1" spc="-100" dirty="0">
                <a:solidFill>
                  <a:srgbClr val="0076C0"/>
                </a:solidFill>
                <a:latin typeface="Univers LT Std 45 Light"/>
                <a:cs typeface="Univers LT Std 45 Light"/>
              </a:rPr>
              <a:t>Parts of an Airplane</a:t>
            </a:r>
          </a:p>
        </p:txBody>
      </p:sp>
      <p:sp>
        <p:nvSpPr>
          <p:cNvPr id="12" name="TextBox 11">
            <a:extLst>
              <a:ext uri="{FF2B5EF4-FFF2-40B4-BE49-F238E27FC236}">
                <a16:creationId xmlns:a16="http://schemas.microsoft.com/office/drawing/2014/main" id="{FC4C200D-A290-9D4E-918A-859B63AFE295}"/>
              </a:ext>
            </a:extLst>
          </p:cNvPr>
          <p:cNvSpPr txBox="1"/>
          <p:nvPr/>
        </p:nvSpPr>
        <p:spPr>
          <a:xfrm>
            <a:off x="4095504" y="1949199"/>
            <a:ext cx="1992252" cy="260282"/>
          </a:xfrm>
          <a:prstGeom prst="rect">
            <a:avLst/>
          </a:prstGeom>
          <a:noFill/>
        </p:spPr>
        <p:txBody>
          <a:bodyPr wrap="square" lIns="0" tIns="0" rIns="0" bIns="0" rtlCol="0" anchor="b" anchorCtr="0">
            <a:noAutofit/>
          </a:bodyPr>
          <a:lstStyle/>
          <a:p>
            <a:pPr algn="ctr"/>
            <a:r>
              <a:rPr lang="en-US" sz="1600" dirty="0">
                <a:solidFill>
                  <a:srgbClr val="5F6062"/>
                </a:solidFill>
                <a:latin typeface="Univers LT Std 45 Light"/>
                <a:cs typeface="Univers LT Std 45 Light"/>
              </a:rPr>
              <a:t>Vertical </a:t>
            </a:r>
          </a:p>
          <a:p>
            <a:pPr algn="ctr"/>
            <a:r>
              <a:rPr lang="en-US" sz="1600" dirty="0">
                <a:solidFill>
                  <a:srgbClr val="5F6062"/>
                </a:solidFill>
                <a:latin typeface="Univers LT Std 45 Light"/>
                <a:cs typeface="Univers LT Std 45 Light"/>
              </a:rPr>
              <a:t>stabilizer</a:t>
            </a:r>
          </a:p>
        </p:txBody>
      </p:sp>
      <p:sp>
        <p:nvSpPr>
          <p:cNvPr id="13" name="TextBox 12">
            <a:extLst>
              <a:ext uri="{FF2B5EF4-FFF2-40B4-BE49-F238E27FC236}">
                <a16:creationId xmlns:a16="http://schemas.microsoft.com/office/drawing/2014/main" id="{0DF02014-EB64-7540-8B63-6D18FE074B9E}"/>
              </a:ext>
            </a:extLst>
          </p:cNvPr>
          <p:cNvSpPr txBox="1"/>
          <p:nvPr/>
        </p:nvSpPr>
        <p:spPr>
          <a:xfrm>
            <a:off x="6585291" y="2048027"/>
            <a:ext cx="1992252" cy="260282"/>
          </a:xfrm>
          <a:prstGeom prst="rect">
            <a:avLst/>
          </a:prstGeom>
          <a:noFill/>
        </p:spPr>
        <p:txBody>
          <a:bodyPr wrap="square" lIns="0" tIns="0" rIns="0" bIns="0" rtlCol="0" anchor="b" anchorCtr="0">
            <a:noAutofit/>
          </a:bodyPr>
          <a:lstStyle/>
          <a:p>
            <a:pPr algn="ctr"/>
            <a:r>
              <a:rPr lang="en-US" sz="1600" dirty="0">
                <a:solidFill>
                  <a:srgbClr val="5F6062"/>
                </a:solidFill>
                <a:latin typeface="Univers LT Std 45 Light"/>
                <a:cs typeface="Univers LT Std 45 Light"/>
              </a:rPr>
              <a:t>Rudder</a:t>
            </a:r>
          </a:p>
        </p:txBody>
      </p:sp>
      <p:sp>
        <p:nvSpPr>
          <p:cNvPr id="14" name="TextBox 13">
            <a:extLst>
              <a:ext uri="{FF2B5EF4-FFF2-40B4-BE49-F238E27FC236}">
                <a16:creationId xmlns:a16="http://schemas.microsoft.com/office/drawing/2014/main" id="{BBC43E01-C79E-3642-9049-97694FDEBD37}"/>
              </a:ext>
            </a:extLst>
          </p:cNvPr>
          <p:cNvSpPr txBox="1"/>
          <p:nvPr/>
        </p:nvSpPr>
        <p:spPr>
          <a:xfrm>
            <a:off x="6717978" y="2829402"/>
            <a:ext cx="1992252" cy="260282"/>
          </a:xfrm>
          <a:prstGeom prst="rect">
            <a:avLst/>
          </a:prstGeom>
          <a:noFill/>
        </p:spPr>
        <p:txBody>
          <a:bodyPr wrap="square" lIns="0" tIns="0" rIns="0" bIns="0" rtlCol="0" anchor="b" anchorCtr="0">
            <a:noAutofit/>
          </a:bodyPr>
          <a:lstStyle/>
          <a:p>
            <a:pPr algn="ctr"/>
            <a:r>
              <a:rPr lang="en-US" sz="1600" dirty="0">
                <a:solidFill>
                  <a:srgbClr val="5F6062"/>
                </a:solidFill>
                <a:latin typeface="Univers LT Std 45 Light"/>
                <a:cs typeface="Univers LT Std 45 Light"/>
              </a:rPr>
              <a:t>Elevator</a:t>
            </a:r>
          </a:p>
        </p:txBody>
      </p:sp>
      <p:sp>
        <p:nvSpPr>
          <p:cNvPr id="15" name="TextBox 14">
            <a:extLst>
              <a:ext uri="{FF2B5EF4-FFF2-40B4-BE49-F238E27FC236}">
                <a16:creationId xmlns:a16="http://schemas.microsoft.com/office/drawing/2014/main" id="{72BF1625-346F-3642-9EAE-A4426FF87FDF}"/>
              </a:ext>
            </a:extLst>
          </p:cNvPr>
          <p:cNvSpPr txBox="1"/>
          <p:nvPr/>
        </p:nvSpPr>
        <p:spPr>
          <a:xfrm>
            <a:off x="5768850" y="4441405"/>
            <a:ext cx="1992252" cy="260282"/>
          </a:xfrm>
          <a:prstGeom prst="rect">
            <a:avLst/>
          </a:prstGeom>
          <a:noFill/>
        </p:spPr>
        <p:txBody>
          <a:bodyPr wrap="square" lIns="0" tIns="0" rIns="0" bIns="0" rtlCol="0" anchor="b" anchorCtr="0">
            <a:noAutofit/>
          </a:bodyPr>
          <a:lstStyle/>
          <a:p>
            <a:pPr algn="ctr"/>
            <a:r>
              <a:rPr lang="en-US" sz="1600" dirty="0">
                <a:solidFill>
                  <a:srgbClr val="5F6062"/>
                </a:solidFill>
                <a:latin typeface="Univers LT Std 45 Light"/>
                <a:cs typeface="Univers LT Std 45 Light"/>
              </a:rPr>
              <a:t>Horizontal</a:t>
            </a:r>
          </a:p>
          <a:p>
            <a:pPr algn="ctr"/>
            <a:r>
              <a:rPr lang="en-US" sz="1600" dirty="0">
                <a:solidFill>
                  <a:srgbClr val="5F6062"/>
                </a:solidFill>
                <a:latin typeface="Univers LT Std 45 Light"/>
                <a:cs typeface="Univers LT Std 45 Light"/>
              </a:rPr>
              <a:t>stabilizer</a:t>
            </a:r>
          </a:p>
        </p:txBody>
      </p:sp>
      <p:sp>
        <p:nvSpPr>
          <p:cNvPr id="16" name="TextBox 15">
            <a:extLst>
              <a:ext uri="{FF2B5EF4-FFF2-40B4-BE49-F238E27FC236}">
                <a16:creationId xmlns:a16="http://schemas.microsoft.com/office/drawing/2014/main" id="{2BFFD1C6-69DC-C94C-B776-BA3F9E73B219}"/>
              </a:ext>
            </a:extLst>
          </p:cNvPr>
          <p:cNvSpPr txBox="1"/>
          <p:nvPr/>
        </p:nvSpPr>
        <p:spPr>
          <a:xfrm>
            <a:off x="4268670" y="5745122"/>
            <a:ext cx="1992252" cy="260282"/>
          </a:xfrm>
          <a:prstGeom prst="rect">
            <a:avLst/>
          </a:prstGeom>
          <a:noFill/>
        </p:spPr>
        <p:txBody>
          <a:bodyPr wrap="square" lIns="0" tIns="0" rIns="0" bIns="0" rtlCol="0" anchor="b" anchorCtr="0">
            <a:noAutofit/>
          </a:bodyPr>
          <a:lstStyle/>
          <a:p>
            <a:pPr algn="ctr"/>
            <a:r>
              <a:rPr lang="en-US" sz="1600" dirty="0">
                <a:solidFill>
                  <a:srgbClr val="5F6062"/>
                </a:solidFill>
                <a:latin typeface="Univers LT Std 45 Light"/>
                <a:cs typeface="Univers LT Std 45 Light"/>
              </a:rPr>
              <a:t>Landing gear</a:t>
            </a:r>
          </a:p>
        </p:txBody>
      </p:sp>
      <p:sp>
        <p:nvSpPr>
          <p:cNvPr id="17" name="TextBox 16">
            <a:extLst>
              <a:ext uri="{FF2B5EF4-FFF2-40B4-BE49-F238E27FC236}">
                <a16:creationId xmlns:a16="http://schemas.microsoft.com/office/drawing/2014/main" id="{0B88CE59-FF0E-6046-8DD4-72929C911095}"/>
              </a:ext>
            </a:extLst>
          </p:cNvPr>
          <p:cNvSpPr txBox="1"/>
          <p:nvPr/>
        </p:nvSpPr>
        <p:spPr>
          <a:xfrm>
            <a:off x="2454151" y="5744634"/>
            <a:ext cx="1992252" cy="260282"/>
          </a:xfrm>
          <a:prstGeom prst="rect">
            <a:avLst/>
          </a:prstGeom>
          <a:noFill/>
        </p:spPr>
        <p:txBody>
          <a:bodyPr wrap="square" lIns="0" tIns="0" rIns="0" bIns="0" rtlCol="0" anchor="b" anchorCtr="0">
            <a:noAutofit/>
          </a:bodyPr>
          <a:lstStyle/>
          <a:p>
            <a:pPr algn="ctr"/>
            <a:r>
              <a:rPr lang="en-US" sz="1600" dirty="0">
                <a:solidFill>
                  <a:srgbClr val="5F6062"/>
                </a:solidFill>
                <a:latin typeface="Univers LT Std 45 Light"/>
                <a:cs typeface="Univers LT Std 45 Light"/>
              </a:rPr>
              <a:t>Fuselage</a:t>
            </a:r>
          </a:p>
        </p:txBody>
      </p:sp>
      <p:sp>
        <p:nvSpPr>
          <p:cNvPr id="18" name="TextBox 17">
            <a:extLst>
              <a:ext uri="{FF2B5EF4-FFF2-40B4-BE49-F238E27FC236}">
                <a16:creationId xmlns:a16="http://schemas.microsoft.com/office/drawing/2014/main" id="{A93A9F91-9ED3-0748-B01E-C156CFF1FE1E}"/>
              </a:ext>
            </a:extLst>
          </p:cNvPr>
          <p:cNvSpPr txBox="1"/>
          <p:nvPr/>
        </p:nvSpPr>
        <p:spPr>
          <a:xfrm>
            <a:off x="627504" y="4882052"/>
            <a:ext cx="1992252" cy="260282"/>
          </a:xfrm>
          <a:prstGeom prst="rect">
            <a:avLst/>
          </a:prstGeom>
          <a:noFill/>
        </p:spPr>
        <p:txBody>
          <a:bodyPr wrap="square" lIns="0" tIns="0" rIns="0" bIns="0" rtlCol="0" anchor="b" anchorCtr="0">
            <a:noAutofit/>
          </a:bodyPr>
          <a:lstStyle/>
          <a:p>
            <a:pPr algn="ctr"/>
            <a:r>
              <a:rPr lang="en-US" sz="1600" dirty="0">
                <a:solidFill>
                  <a:srgbClr val="5F6062"/>
                </a:solidFill>
                <a:latin typeface="Univers LT Std 45 Light"/>
                <a:cs typeface="Univers LT Std 45 Light"/>
              </a:rPr>
              <a:t>Propeller</a:t>
            </a:r>
          </a:p>
        </p:txBody>
      </p:sp>
      <p:sp>
        <p:nvSpPr>
          <p:cNvPr id="19" name="TextBox 18">
            <a:extLst>
              <a:ext uri="{FF2B5EF4-FFF2-40B4-BE49-F238E27FC236}">
                <a16:creationId xmlns:a16="http://schemas.microsoft.com/office/drawing/2014/main" id="{F9C3DC6F-CFFC-7943-841C-CE16ED9C8ED0}"/>
              </a:ext>
            </a:extLst>
          </p:cNvPr>
          <p:cNvSpPr txBox="1"/>
          <p:nvPr/>
        </p:nvSpPr>
        <p:spPr>
          <a:xfrm>
            <a:off x="461899" y="3411629"/>
            <a:ext cx="1992252" cy="260282"/>
          </a:xfrm>
          <a:prstGeom prst="rect">
            <a:avLst/>
          </a:prstGeom>
          <a:noFill/>
        </p:spPr>
        <p:txBody>
          <a:bodyPr wrap="square" lIns="0" tIns="0" rIns="0" bIns="0" rtlCol="0" anchor="b" anchorCtr="0">
            <a:noAutofit/>
          </a:bodyPr>
          <a:lstStyle/>
          <a:p>
            <a:pPr algn="ctr"/>
            <a:r>
              <a:rPr lang="en-US" sz="1600" dirty="0">
                <a:solidFill>
                  <a:srgbClr val="5F6062"/>
                </a:solidFill>
                <a:latin typeface="Univers LT Std 45 Light"/>
                <a:cs typeface="Univers LT Std 45 Light"/>
              </a:rPr>
              <a:t>Wing</a:t>
            </a:r>
          </a:p>
        </p:txBody>
      </p:sp>
      <p:sp>
        <p:nvSpPr>
          <p:cNvPr id="20" name="TextBox 19">
            <a:extLst>
              <a:ext uri="{FF2B5EF4-FFF2-40B4-BE49-F238E27FC236}">
                <a16:creationId xmlns:a16="http://schemas.microsoft.com/office/drawing/2014/main" id="{43B01248-8F94-6C4D-96CC-2983B810D0E6}"/>
              </a:ext>
            </a:extLst>
          </p:cNvPr>
          <p:cNvSpPr txBox="1"/>
          <p:nvPr/>
        </p:nvSpPr>
        <p:spPr>
          <a:xfrm>
            <a:off x="1843722" y="1913065"/>
            <a:ext cx="1992252" cy="260282"/>
          </a:xfrm>
          <a:prstGeom prst="rect">
            <a:avLst/>
          </a:prstGeom>
          <a:noFill/>
        </p:spPr>
        <p:txBody>
          <a:bodyPr wrap="square" lIns="0" tIns="0" rIns="0" bIns="0" rtlCol="0" anchor="b" anchorCtr="0">
            <a:noAutofit/>
          </a:bodyPr>
          <a:lstStyle/>
          <a:p>
            <a:pPr algn="ctr"/>
            <a:r>
              <a:rPr lang="en-US" sz="1600" dirty="0">
                <a:solidFill>
                  <a:srgbClr val="5F6062"/>
                </a:solidFill>
                <a:latin typeface="Univers LT Std 45 Light"/>
                <a:cs typeface="Univers LT Std 45 Light"/>
              </a:rPr>
              <a:t>Ailerons</a:t>
            </a:r>
          </a:p>
        </p:txBody>
      </p:sp>
      <p:cxnSp>
        <p:nvCxnSpPr>
          <p:cNvPr id="22" name="Straight Arrow Connector 21">
            <a:extLst>
              <a:ext uri="{FF2B5EF4-FFF2-40B4-BE49-F238E27FC236}">
                <a16:creationId xmlns:a16="http://schemas.microsoft.com/office/drawing/2014/main" id="{53C9BC5E-0769-D94E-9D8F-4E3E4AAAF89B}"/>
              </a:ext>
            </a:extLst>
          </p:cNvPr>
          <p:cNvCxnSpPr>
            <a:cxnSpLocks/>
          </p:cNvCxnSpPr>
          <p:nvPr/>
        </p:nvCxnSpPr>
        <p:spPr>
          <a:xfrm flipV="1">
            <a:off x="1499616" y="3031332"/>
            <a:ext cx="301752" cy="311623"/>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Straight Arrow Connector 23">
            <a:extLst>
              <a:ext uri="{FF2B5EF4-FFF2-40B4-BE49-F238E27FC236}">
                <a16:creationId xmlns:a16="http://schemas.microsoft.com/office/drawing/2014/main" id="{196F563E-A575-3145-9D94-8DE098CF7952}"/>
              </a:ext>
            </a:extLst>
          </p:cNvPr>
          <p:cNvCxnSpPr>
            <a:cxnSpLocks/>
          </p:cNvCxnSpPr>
          <p:nvPr/>
        </p:nvCxnSpPr>
        <p:spPr>
          <a:xfrm>
            <a:off x="2834171" y="2209481"/>
            <a:ext cx="0" cy="468264"/>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0" name="Straight Arrow Connector 29">
            <a:extLst>
              <a:ext uri="{FF2B5EF4-FFF2-40B4-BE49-F238E27FC236}">
                <a16:creationId xmlns:a16="http://schemas.microsoft.com/office/drawing/2014/main" id="{7576E50E-B832-5F49-938F-5FA5C133846A}"/>
              </a:ext>
            </a:extLst>
          </p:cNvPr>
          <p:cNvCxnSpPr>
            <a:cxnSpLocks/>
          </p:cNvCxnSpPr>
          <p:nvPr/>
        </p:nvCxnSpPr>
        <p:spPr>
          <a:xfrm>
            <a:off x="5568696" y="1999068"/>
            <a:ext cx="400308" cy="516144"/>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9" name="Straight Arrow Connector 38">
            <a:extLst>
              <a:ext uri="{FF2B5EF4-FFF2-40B4-BE49-F238E27FC236}">
                <a16:creationId xmlns:a16="http://schemas.microsoft.com/office/drawing/2014/main" id="{32A9CA3E-FB5A-4B4D-88DF-DD4D3931B0AF}"/>
              </a:ext>
            </a:extLst>
          </p:cNvPr>
          <p:cNvCxnSpPr>
            <a:cxnSpLocks/>
          </p:cNvCxnSpPr>
          <p:nvPr/>
        </p:nvCxnSpPr>
        <p:spPr>
          <a:xfrm flipV="1">
            <a:off x="2130552" y="4648370"/>
            <a:ext cx="466344" cy="283536"/>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3" name="Straight Arrow Connector 42">
            <a:extLst>
              <a:ext uri="{FF2B5EF4-FFF2-40B4-BE49-F238E27FC236}">
                <a16:creationId xmlns:a16="http://schemas.microsoft.com/office/drawing/2014/main" id="{53D184E6-6361-1048-9CF8-570DD279549F}"/>
              </a:ext>
            </a:extLst>
          </p:cNvPr>
          <p:cNvCxnSpPr>
            <a:cxnSpLocks/>
          </p:cNvCxnSpPr>
          <p:nvPr/>
        </p:nvCxnSpPr>
        <p:spPr>
          <a:xfrm flipV="1">
            <a:off x="3468827" y="5142335"/>
            <a:ext cx="115306" cy="543168"/>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7" name="Straight Arrow Connector 46">
            <a:extLst>
              <a:ext uri="{FF2B5EF4-FFF2-40B4-BE49-F238E27FC236}">
                <a16:creationId xmlns:a16="http://schemas.microsoft.com/office/drawing/2014/main" id="{4C74CBFC-D5FB-2B44-91C8-84D5D4CA230E}"/>
              </a:ext>
            </a:extLst>
          </p:cNvPr>
          <p:cNvCxnSpPr>
            <a:cxnSpLocks/>
          </p:cNvCxnSpPr>
          <p:nvPr/>
        </p:nvCxnSpPr>
        <p:spPr>
          <a:xfrm flipH="1" flipV="1">
            <a:off x="4754880" y="5266945"/>
            <a:ext cx="420624" cy="418558"/>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4" name="Straight Arrow Connector 53">
            <a:extLst>
              <a:ext uri="{FF2B5EF4-FFF2-40B4-BE49-F238E27FC236}">
                <a16:creationId xmlns:a16="http://schemas.microsoft.com/office/drawing/2014/main" id="{08BB38EE-F0A6-BD49-A2BA-08237D0430B4}"/>
              </a:ext>
            </a:extLst>
          </p:cNvPr>
          <p:cNvCxnSpPr>
            <a:cxnSpLocks/>
          </p:cNvCxnSpPr>
          <p:nvPr/>
        </p:nvCxnSpPr>
        <p:spPr>
          <a:xfrm flipH="1" flipV="1">
            <a:off x="6336792" y="3669203"/>
            <a:ext cx="381186" cy="486433"/>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0" name="Straight Arrow Connector 59">
            <a:extLst>
              <a:ext uri="{FF2B5EF4-FFF2-40B4-BE49-F238E27FC236}">
                <a16:creationId xmlns:a16="http://schemas.microsoft.com/office/drawing/2014/main" id="{2A6624ED-ECCA-624B-A95D-3D0103DAF7B0}"/>
              </a:ext>
            </a:extLst>
          </p:cNvPr>
          <p:cNvCxnSpPr>
            <a:cxnSpLocks/>
          </p:cNvCxnSpPr>
          <p:nvPr/>
        </p:nvCxnSpPr>
        <p:spPr>
          <a:xfrm flipH="1">
            <a:off x="6754834" y="2986806"/>
            <a:ext cx="478071" cy="177551"/>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3" name="Straight Arrow Connector 62">
            <a:extLst>
              <a:ext uri="{FF2B5EF4-FFF2-40B4-BE49-F238E27FC236}">
                <a16:creationId xmlns:a16="http://schemas.microsoft.com/office/drawing/2014/main" id="{3CD43D68-7CD8-D442-9AB9-708696A38B0C}"/>
              </a:ext>
            </a:extLst>
          </p:cNvPr>
          <p:cNvCxnSpPr>
            <a:cxnSpLocks/>
          </p:cNvCxnSpPr>
          <p:nvPr/>
        </p:nvCxnSpPr>
        <p:spPr>
          <a:xfrm flipH="1">
            <a:off x="6583680" y="2181361"/>
            <a:ext cx="559773" cy="229084"/>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8" name="Straight Connector 27">
            <a:extLst>
              <a:ext uri="{FF2B5EF4-FFF2-40B4-BE49-F238E27FC236}">
                <a16:creationId xmlns:a16="http://schemas.microsoft.com/office/drawing/2014/main" id="{A8C06637-56E7-7F46-8505-64AE849FD170}"/>
              </a:ext>
            </a:extLst>
          </p:cNvPr>
          <p:cNvCxnSpPr/>
          <p:nvPr/>
        </p:nvCxnSpPr>
        <p:spPr>
          <a:xfrm>
            <a:off x="353122" y="6274071"/>
            <a:ext cx="8456341" cy="1588"/>
          </a:xfrm>
          <a:prstGeom prst="line">
            <a:avLst/>
          </a:prstGeom>
          <a:ln w="6350" cap="flat" cmpd="sng" algn="ctr">
            <a:solidFill>
              <a:srgbClr val="9FA1A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7AC3C6DA-A47F-384F-81B7-DB5053869F83}"/>
              </a:ext>
            </a:extLst>
          </p:cNvPr>
          <p:cNvSpPr txBox="1"/>
          <p:nvPr/>
        </p:nvSpPr>
        <p:spPr>
          <a:xfrm>
            <a:off x="991221" y="6274071"/>
            <a:ext cx="7818242" cy="286563"/>
          </a:xfrm>
          <a:prstGeom prst="rect">
            <a:avLst/>
          </a:prstGeom>
          <a:noFill/>
        </p:spPr>
        <p:txBody>
          <a:bodyPr wrap="square" lIns="0" tIns="0" rIns="0" bIns="0" rtlCol="0" anchor="b" anchorCtr="0">
            <a:noAutofit/>
          </a:bodyPr>
          <a:lstStyle/>
          <a:p>
            <a:pPr algn="r"/>
            <a:r>
              <a:rPr lang="en-US" sz="1000" dirty="0">
                <a:solidFill>
                  <a:srgbClr val="0076C0"/>
                </a:solidFill>
                <a:latin typeface="Univers LT Std 45 Light"/>
                <a:cs typeface="Univers LT Std 45 Light"/>
              </a:rPr>
              <a:t>About Airplanes</a:t>
            </a:r>
          </a:p>
        </p:txBody>
      </p:sp>
      <p:pic>
        <p:nvPicPr>
          <p:cNvPr id="32" name="Picture 31">
            <a:extLst>
              <a:ext uri="{FF2B5EF4-FFF2-40B4-BE49-F238E27FC236}">
                <a16:creationId xmlns:a16="http://schemas.microsoft.com/office/drawing/2014/main" id="{9F66FB45-2A24-6042-A2B7-EBC2F907F40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53367" y="5650786"/>
            <a:ext cx="856096" cy="419709"/>
          </a:xfrm>
          <a:prstGeom prst="rect">
            <a:avLst/>
          </a:prstGeom>
        </p:spPr>
      </p:pic>
      <p:sp>
        <p:nvSpPr>
          <p:cNvPr id="25" name="TextBox 24">
            <a:extLst>
              <a:ext uri="{FF2B5EF4-FFF2-40B4-BE49-F238E27FC236}">
                <a16:creationId xmlns:a16="http://schemas.microsoft.com/office/drawing/2014/main" id="{5105497C-DBAE-7649-83FC-996B0B6D5D55}"/>
              </a:ext>
            </a:extLst>
          </p:cNvPr>
          <p:cNvSpPr txBox="1"/>
          <p:nvPr/>
        </p:nvSpPr>
        <p:spPr>
          <a:xfrm>
            <a:off x="2947309" y="2491134"/>
            <a:ext cx="1992252" cy="260282"/>
          </a:xfrm>
          <a:prstGeom prst="rect">
            <a:avLst/>
          </a:prstGeom>
          <a:noFill/>
        </p:spPr>
        <p:txBody>
          <a:bodyPr wrap="square" lIns="0" tIns="0" rIns="0" bIns="0" rtlCol="0" anchor="b" anchorCtr="0">
            <a:noAutofit/>
          </a:bodyPr>
          <a:lstStyle/>
          <a:p>
            <a:pPr algn="ctr"/>
            <a:r>
              <a:rPr lang="en-US" sz="1600" dirty="0">
                <a:solidFill>
                  <a:srgbClr val="5F6062"/>
                </a:solidFill>
                <a:latin typeface="Univers LT Std 45 Light"/>
                <a:cs typeface="Univers LT Std 45 Light"/>
              </a:rPr>
              <a:t>Flaps</a:t>
            </a:r>
          </a:p>
        </p:txBody>
      </p:sp>
      <p:cxnSp>
        <p:nvCxnSpPr>
          <p:cNvPr id="26" name="Straight Arrow Connector 25">
            <a:extLst>
              <a:ext uri="{FF2B5EF4-FFF2-40B4-BE49-F238E27FC236}">
                <a16:creationId xmlns:a16="http://schemas.microsoft.com/office/drawing/2014/main" id="{2C796CFF-0C6E-7443-8290-7889A2074DC1}"/>
              </a:ext>
            </a:extLst>
          </p:cNvPr>
          <p:cNvCxnSpPr>
            <a:cxnSpLocks/>
          </p:cNvCxnSpPr>
          <p:nvPr/>
        </p:nvCxnSpPr>
        <p:spPr>
          <a:xfrm flipH="1">
            <a:off x="3720662" y="2787550"/>
            <a:ext cx="217096" cy="376807"/>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49746327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C939CEF5-8E6F-5A4D-A9F7-69B282EDB88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10552" y="1894423"/>
            <a:ext cx="5431009" cy="4019561"/>
          </a:xfrm>
          <a:prstGeom prst="rect">
            <a:avLst/>
          </a:prstGeom>
        </p:spPr>
      </p:pic>
      <p:sp>
        <p:nvSpPr>
          <p:cNvPr id="10" name="TextBox 9">
            <a:extLst>
              <a:ext uri="{FF2B5EF4-FFF2-40B4-BE49-F238E27FC236}">
                <a16:creationId xmlns:a16="http://schemas.microsoft.com/office/drawing/2014/main" id="{6CD292EC-89D8-774E-960B-6FC61EF76680}"/>
              </a:ext>
            </a:extLst>
          </p:cNvPr>
          <p:cNvSpPr txBox="1"/>
          <p:nvPr/>
        </p:nvSpPr>
        <p:spPr>
          <a:xfrm>
            <a:off x="802733" y="740936"/>
            <a:ext cx="7836769" cy="853087"/>
          </a:xfrm>
          <a:prstGeom prst="rect">
            <a:avLst/>
          </a:prstGeom>
          <a:noFill/>
        </p:spPr>
        <p:txBody>
          <a:bodyPr wrap="square" lIns="0" tIns="0" rIns="0" bIns="0" rtlCol="0" anchor="b" anchorCtr="0">
            <a:noAutofit/>
          </a:bodyPr>
          <a:lstStyle/>
          <a:p>
            <a:r>
              <a:rPr lang="en-US" sz="6000" b="1" spc="-100" dirty="0">
                <a:solidFill>
                  <a:srgbClr val="0076C0"/>
                </a:solidFill>
                <a:latin typeface="Univers LT Std 45 Light"/>
                <a:cs typeface="Univers LT Std 45 Light"/>
              </a:rPr>
              <a:t>Three Axes of Control</a:t>
            </a:r>
          </a:p>
        </p:txBody>
      </p:sp>
      <p:sp>
        <p:nvSpPr>
          <p:cNvPr id="32" name="TextBox 31">
            <a:extLst>
              <a:ext uri="{FF2B5EF4-FFF2-40B4-BE49-F238E27FC236}">
                <a16:creationId xmlns:a16="http://schemas.microsoft.com/office/drawing/2014/main" id="{F9CE9635-B145-204E-95FB-F03DEC6EB214}"/>
              </a:ext>
            </a:extLst>
          </p:cNvPr>
          <p:cNvSpPr txBox="1"/>
          <p:nvPr/>
        </p:nvSpPr>
        <p:spPr>
          <a:xfrm>
            <a:off x="250485" y="4325365"/>
            <a:ext cx="1820370" cy="237826"/>
          </a:xfrm>
          <a:prstGeom prst="rect">
            <a:avLst/>
          </a:prstGeom>
          <a:noFill/>
        </p:spPr>
        <p:txBody>
          <a:bodyPr wrap="square" lIns="0" tIns="0" rIns="0" bIns="0" rtlCol="0" anchor="b" anchorCtr="0">
            <a:noAutofit/>
          </a:bodyPr>
          <a:lstStyle/>
          <a:p>
            <a:pPr algn="ctr"/>
            <a:r>
              <a:rPr lang="en-US" sz="1600" dirty="0">
                <a:solidFill>
                  <a:srgbClr val="5F6062"/>
                </a:solidFill>
                <a:latin typeface="Univers LT Std 45 Light"/>
                <a:cs typeface="Univers LT Std 45 Light"/>
              </a:rPr>
              <a:t>Roll Axis</a:t>
            </a:r>
          </a:p>
          <a:p>
            <a:pPr algn="ctr"/>
            <a:r>
              <a:rPr lang="en-US" sz="1100" dirty="0">
                <a:solidFill>
                  <a:srgbClr val="5F6062"/>
                </a:solidFill>
                <a:latin typeface="Univers LT Std 45 Light"/>
                <a:cs typeface="Univers LT Std 45 Light"/>
              </a:rPr>
              <a:t>(Longitudinal)</a:t>
            </a:r>
          </a:p>
        </p:txBody>
      </p:sp>
      <p:sp>
        <p:nvSpPr>
          <p:cNvPr id="33" name="TextBox 32">
            <a:extLst>
              <a:ext uri="{FF2B5EF4-FFF2-40B4-BE49-F238E27FC236}">
                <a16:creationId xmlns:a16="http://schemas.microsoft.com/office/drawing/2014/main" id="{49752540-029D-D146-96C6-338D991220C6}"/>
              </a:ext>
            </a:extLst>
          </p:cNvPr>
          <p:cNvSpPr txBox="1"/>
          <p:nvPr/>
        </p:nvSpPr>
        <p:spPr>
          <a:xfrm>
            <a:off x="4232753" y="1898433"/>
            <a:ext cx="1820370" cy="237826"/>
          </a:xfrm>
          <a:prstGeom prst="rect">
            <a:avLst/>
          </a:prstGeom>
          <a:noFill/>
        </p:spPr>
        <p:txBody>
          <a:bodyPr wrap="square" lIns="0" tIns="0" rIns="0" bIns="0" rtlCol="0" anchor="b" anchorCtr="0">
            <a:noAutofit/>
          </a:bodyPr>
          <a:lstStyle/>
          <a:p>
            <a:pPr algn="ctr"/>
            <a:r>
              <a:rPr lang="en-US" sz="1600" dirty="0">
                <a:solidFill>
                  <a:srgbClr val="5F6062"/>
                </a:solidFill>
                <a:latin typeface="Univers LT Std 45 Light"/>
                <a:cs typeface="Univers LT Std 45 Light"/>
              </a:rPr>
              <a:t>Yaw Axis</a:t>
            </a:r>
          </a:p>
          <a:p>
            <a:pPr algn="ctr"/>
            <a:r>
              <a:rPr lang="en-US" sz="1100" dirty="0">
                <a:solidFill>
                  <a:srgbClr val="5F6062"/>
                </a:solidFill>
                <a:latin typeface="Univers LT Std 45 Light"/>
                <a:cs typeface="Univers LT Std 45 Light"/>
              </a:rPr>
              <a:t>(Vertical)</a:t>
            </a:r>
          </a:p>
        </p:txBody>
      </p:sp>
      <p:sp>
        <p:nvSpPr>
          <p:cNvPr id="34" name="TextBox 33">
            <a:extLst>
              <a:ext uri="{FF2B5EF4-FFF2-40B4-BE49-F238E27FC236}">
                <a16:creationId xmlns:a16="http://schemas.microsoft.com/office/drawing/2014/main" id="{5E71ED18-C634-1646-9D17-66912BD42406}"/>
              </a:ext>
            </a:extLst>
          </p:cNvPr>
          <p:cNvSpPr txBox="1"/>
          <p:nvPr/>
        </p:nvSpPr>
        <p:spPr>
          <a:xfrm>
            <a:off x="6365102" y="5311172"/>
            <a:ext cx="1820370" cy="237826"/>
          </a:xfrm>
          <a:prstGeom prst="rect">
            <a:avLst/>
          </a:prstGeom>
          <a:noFill/>
        </p:spPr>
        <p:txBody>
          <a:bodyPr wrap="square" lIns="0" tIns="0" rIns="0" bIns="0" rtlCol="0" anchor="b" anchorCtr="0">
            <a:noAutofit/>
          </a:bodyPr>
          <a:lstStyle/>
          <a:p>
            <a:pPr algn="ctr"/>
            <a:r>
              <a:rPr lang="en-US" sz="1600" dirty="0">
                <a:solidFill>
                  <a:srgbClr val="5F6062"/>
                </a:solidFill>
                <a:latin typeface="Univers LT Std 45 Light"/>
                <a:cs typeface="Univers LT Std 45 Light"/>
              </a:rPr>
              <a:t>Pitch Axis</a:t>
            </a:r>
          </a:p>
          <a:p>
            <a:pPr algn="ctr"/>
            <a:r>
              <a:rPr lang="en-US" sz="1100" dirty="0">
                <a:solidFill>
                  <a:srgbClr val="5F6062"/>
                </a:solidFill>
                <a:latin typeface="Univers LT Std 45 Light"/>
                <a:cs typeface="Univers LT Std 45 Light"/>
              </a:rPr>
              <a:t>(Lateral)</a:t>
            </a:r>
          </a:p>
        </p:txBody>
      </p:sp>
      <p:cxnSp>
        <p:nvCxnSpPr>
          <p:cNvPr id="24" name="Straight Connector 23">
            <a:extLst>
              <a:ext uri="{FF2B5EF4-FFF2-40B4-BE49-F238E27FC236}">
                <a16:creationId xmlns:a16="http://schemas.microsoft.com/office/drawing/2014/main" id="{C8613D55-5322-8142-98EE-034CEEDEA804}"/>
              </a:ext>
            </a:extLst>
          </p:cNvPr>
          <p:cNvCxnSpPr/>
          <p:nvPr/>
        </p:nvCxnSpPr>
        <p:spPr>
          <a:xfrm>
            <a:off x="353122" y="6274071"/>
            <a:ext cx="8456341" cy="1588"/>
          </a:xfrm>
          <a:prstGeom prst="line">
            <a:avLst/>
          </a:prstGeom>
          <a:ln w="6350" cap="flat" cmpd="sng" algn="ctr">
            <a:solidFill>
              <a:srgbClr val="9FA1A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AF7CB787-6593-214F-8055-02DDFF40570D}"/>
              </a:ext>
            </a:extLst>
          </p:cNvPr>
          <p:cNvSpPr txBox="1"/>
          <p:nvPr/>
        </p:nvSpPr>
        <p:spPr>
          <a:xfrm>
            <a:off x="991221" y="6274071"/>
            <a:ext cx="7818242" cy="286563"/>
          </a:xfrm>
          <a:prstGeom prst="rect">
            <a:avLst/>
          </a:prstGeom>
          <a:noFill/>
        </p:spPr>
        <p:txBody>
          <a:bodyPr wrap="square" lIns="0" tIns="0" rIns="0" bIns="0" rtlCol="0" anchor="b" anchorCtr="0">
            <a:noAutofit/>
          </a:bodyPr>
          <a:lstStyle/>
          <a:p>
            <a:pPr algn="r"/>
            <a:r>
              <a:rPr lang="en-US" sz="1000" dirty="0">
                <a:solidFill>
                  <a:srgbClr val="0076C0"/>
                </a:solidFill>
                <a:latin typeface="Univers LT Std 45 Light"/>
                <a:cs typeface="Univers LT Std 45 Light"/>
              </a:rPr>
              <a:t>About Airplanes</a:t>
            </a:r>
          </a:p>
        </p:txBody>
      </p:sp>
      <p:pic>
        <p:nvPicPr>
          <p:cNvPr id="27" name="Picture 26">
            <a:extLst>
              <a:ext uri="{FF2B5EF4-FFF2-40B4-BE49-F238E27FC236}">
                <a16:creationId xmlns:a16="http://schemas.microsoft.com/office/drawing/2014/main" id="{74ECADD0-1342-D945-9EC0-6BCEC490A1F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53367" y="5650786"/>
            <a:ext cx="856096" cy="419709"/>
          </a:xfrm>
          <a:prstGeom prst="rect">
            <a:avLst/>
          </a:prstGeom>
        </p:spPr>
      </p:pic>
    </p:spTree>
    <p:extLst>
      <p:ext uri="{BB962C8B-B14F-4D97-AF65-F5344CB8AC3E}">
        <p14:creationId xmlns:p14="http://schemas.microsoft.com/office/powerpoint/2010/main" val="8909740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FE7B8C-082D-ED45-9F48-7A2480113C1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422296" y="1814505"/>
            <a:ext cx="4228142" cy="3290209"/>
          </a:xfrm>
          <a:prstGeom prst="rect">
            <a:avLst/>
          </a:prstGeom>
        </p:spPr>
      </p:pic>
      <p:sp>
        <p:nvSpPr>
          <p:cNvPr id="10" name="TextBox 9">
            <a:extLst>
              <a:ext uri="{FF2B5EF4-FFF2-40B4-BE49-F238E27FC236}">
                <a16:creationId xmlns:a16="http://schemas.microsoft.com/office/drawing/2014/main" id="{6CD292EC-89D8-774E-960B-6FC61EF76680}"/>
              </a:ext>
            </a:extLst>
          </p:cNvPr>
          <p:cNvSpPr txBox="1"/>
          <p:nvPr/>
        </p:nvSpPr>
        <p:spPr>
          <a:xfrm>
            <a:off x="802734" y="557157"/>
            <a:ext cx="7541300" cy="853087"/>
          </a:xfrm>
          <a:prstGeom prst="rect">
            <a:avLst/>
          </a:prstGeom>
          <a:noFill/>
        </p:spPr>
        <p:txBody>
          <a:bodyPr wrap="square" lIns="0" tIns="0" rIns="0" bIns="0" rtlCol="0" anchor="b" anchorCtr="0">
            <a:noAutofit/>
          </a:bodyPr>
          <a:lstStyle/>
          <a:p>
            <a:r>
              <a:rPr lang="en-US" sz="6000" b="1" spc="-100" dirty="0">
                <a:solidFill>
                  <a:srgbClr val="0076C0"/>
                </a:solidFill>
                <a:latin typeface="Univers LT Std 45 Light"/>
                <a:cs typeface="Univers LT Std 45 Light"/>
              </a:rPr>
              <a:t>Control Surfaces</a:t>
            </a:r>
          </a:p>
        </p:txBody>
      </p:sp>
      <p:sp>
        <p:nvSpPr>
          <p:cNvPr id="12" name="TextBox 11">
            <a:extLst>
              <a:ext uri="{FF2B5EF4-FFF2-40B4-BE49-F238E27FC236}">
                <a16:creationId xmlns:a16="http://schemas.microsoft.com/office/drawing/2014/main" id="{BCB44B0A-BEA2-E242-9E58-C950F6285BC1}"/>
              </a:ext>
            </a:extLst>
          </p:cNvPr>
          <p:cNvSpPr txBox="1"/>
          <p:nvPr/>
        </p:nvSpPr>
        <p:spPr>
          <a:xfrm>
            <a:off x="802734" y="3896192"/>
            <a:ext cx="1820370" cy="237826"/>
          </a:xfrm>
          <a:prstGeom prst="rect">
            <a:avLst/>
          </a:prstGeom>
          <a:noFill/>
        </p:spPr>
        <p:txBody>
          <a:bodyPr wrap="square" lIns="0" tIns="0" rIns="0" bIns="0" rtlCol="0" anchor="b" anchorCtr="0">
            <a:noAutofit/>
          </a:bodyPr>
          <a:lstStyle/>
          <a:p>
            <a:pPr algn="ctr"/>
            <a:r>
              <a:rPr lang="en-US" sz="1600" dirty="0">
                <a:solidFill>
                  <a:srgbClr val="5F6062"/>
                </a:solidFill>
                <a:latin typeface="Univers LT Std 45 Light"/>
                <a:cs typeface="Univers LT Std 45 Light"/>
              </a:rPr>
              <a:t>Ailerons</a:t>
            </a:r>
          </a:p>
        </p:txBody>
      </p:sp>
      <p:cxnSp>
        <p:nvCxnSpPr>
          <p:cNvPr id="13" name="Straight Arrow Connector 12">
            <a:extLst>
              <a:ext uri="{FF2B5EF4-FFF2-40B4-BE49-F238E27FC236}">
                <a16:creationId xmlns:a16="http://schemas.microsoft.com/office/drawing/2014/main" id="{4BA62AF4-3F56-B544-83AD-A74027F202BC}"/>
              </a:ext>
            </a:extLst>
          </p:cNvPr>
          <p:cNvCxnSpPr>
            <a:cxnSpLocks/>
          </p:cNvCxnSpPr>
          <p:nvPr/>
        </p:nvCxnSpPr>
        <p:spPr>
          <a:xfrm flipH="1" flipV="1">
            <a:off x="3679906" y="5033189"/>
            <a:ext cx="608262" cy="310971"/>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4" name="TextBox 13">
            <a:extLst>
              <a:ext uri="{FF2B5EF4-FFF2-40B4-BE49-F238E27FC236}">
                <a16:creationId xmlns:a16="http://schemas.microsoft.com/office/drawing/2014/main" id="{72E9A8D5-CDC7-EA47-BB37-2DF8D673EAB8}"/>
              </a:ext>
            </a:extLst>
          </p:cNvPr>
          <p:cNvSpPr txBox="1"/>
          <p:nvPr/>
        </p:nvSpPr>
        <p:spPr>
          <a:xfrm>
            <a:off x="2025044" y="5482693"/>
            <a:ext cx="1820370" cy="237826"/>
          </a:xfrm>
          <a:prstGeom prst="rect">
            <a:avLst/>
          </a:prstGeom>
          <a:noFill/>
        </p:spPr>
        <p:txBody>
          <a:bodyPr wrap="square" lIns="0" tIns="0" rIns="0" bIns="0" rtlCol="0" anchor="b" anchorCtr="0">
            <a:noAutofit/>
          </a:bodyPr>
          <a:lstStyle/>
          <a:p>
            <a:pPr algn="ctr"/>
            <a:r>
              <a:rPr lang="en-US" sz="1600" dirty="0">
                <a:solidFill>
                  <a:srgbClr val="5F6062"/>
                </a:solidFill>
                <a:latin typeface="Univers LT Std 45 Light"/>
                <a:cs typeface="Univers LT Std 45 Light"/>
              </a:rPr>
              <a:t>Elevator</a:t>
            </a:r>
          </a:p>
        </p:txBody>
      </p:sp>
      <p:cxnSp>
        <p:nvCxnSpPr>
          <p:cNvPr id="15" name="Straight Arrow Connector 14">
            <a:extLst>
              <a:ext uri="{FF2B5EF4-FFF2-40B4-BE49-F238E27FC236}">
                <a16:creationId xmlns:a16="http://schemas.microsoft.com/office/drawing/2014/main" id="{EAAB7513-B6B5-4140-A257-3F6707BD04B2}"/>
              </a:ext>
            </a:extLst>
          </p:cNvPr>
          <p:cNvCxnSpPr>
            <a:cxnSpLocks/>
          </p:cNvCxnSpPr>
          <p:nvPr/>
        </p:nvCxnSpPr>
        <p:spPr>
          <a:xfrm flipV="1">
            <a:off x="1722250" y="3277455"/>
            <a:ext cx="242596" cy="567308"/>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8" name="TextBox 17">
            <a:extLst>
              <a:ext uri="{FF2B5EF4-FFF2-40B4-BE49-F238E27FC236}">
                <a16:creationId xmlns:a16="http://schemas.microsoft.com/office/drawing/2014/main" id="{F4C2CA38-6806-3D47-8CEC-61222AABEF0F}"/>
              </a:ext>
            </a:extLst>
          </p:cNvPr>
          <p:cNvSpPr txBox="1"/>
          <p:nvPr/>
        </p:nvSpPr>
        <p:spPr>
          <a:xfrm>
            <a:off x="3827624" y="5358403"/>
            <a:ext cx="1820370" cy="237826"/>
          </a:xfrm>
          <a:prstGeom prst="rect">
            <a:avLst/>
          </a:prstGeom>
          <a:noFill/>
        </p:spPr>
        <p:txBody>
          <a:bodyPr wrap="square" lIns="0" tIns="0" rIns="0" bIns="0" rtlCol="0" anchor="b" anchorCtr="0">
            <a:noAutofit/>
          </a:bodyPr>
          <a:lstStyle/>
          <a:p>
            <a:pPr algn="ctr"/>
            <a:r>
              <a:rPr lang="en-US" sz="1600" dirty="0">
                <a:solidFill>
                  <a:srgbClr val="5F6062"/>
                </a:solidFill>
                <a:latin typeface="Univers LT Std 45 Light"/>
                <a:cs typeface="Univers LT Std 45 Light"/>
              </a:rPr>
              <a:t>Rudder</a:t>
            </a:r>
          </a:p>
        </p:txBody>
      </p:sp>
      <p:cxnSp>
        <p:nvCxnSpPr>
          <p:cNvPr id="19" name="Straight Arrow Connector 18">
            <a:extLst>
              <a:ext uri="{FF2B5EF4-FFF2-40B4-BE49-F238E27FC236}">
                <a16:creationId xmlns:a16="http://schemas.microsoft.com/office/drawing/2014/main" id="{39A4121B-B6FC-A743-BCCE-D219F1308B4C}"/>
              </a:ext>
            </a:extLst>
          </p:cNvPr>
          <p:cNvCxnSpPr>
            <a:cxnSpLocks/>
          </p:cNvCxnSpPr>
          <p:nvPr/>
        </p:nvCxnSpPr>
        <p:spPr>
          <a:xfrm flipV="1">
            <a:off x="2935229" y="4879871"/>
            <a:ext cx="223934" cy="551393"/>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5ED48B7F-CABB-4D45-9600-3283E2EA8931}"/>
              </a:ext>
            </a:extLst>
          </p:cNvPr>
          <p:cNvCxnSpPr/>
          <p:nvPr/>
        </p:nvCxnSpPr>
        <p:spPr>
          <a:xfrm>
            <a:off x="353122" y="6274071"/>
            <a:ext cx="8456341" cy="1588"/>
          </a:xfrm>
          <a:prstGeom prst="line">
            <a:avLst/>
          </a:prstGeom>
          <a:ln w="6350" cap="flat" cmpd="sng" algn="ctr">
            <a:solidFill>
              <a:srgbClr val="9FA1A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BD519738-7D11-2A43-AD76-74BD9D1CE1DB}"/>
              </a:ext>
            </a:extLst>
          </p:cNvPr>
          <p:cNvSpPr txBox="1"/>
          <p:nvPr/>
        </p:nvSpPr>
        <p:spPr>
          <a:xfrm>
            <a:off x="991221" y="6274071"/>
            <a:ext cx="7818242" cy="286563"/>
          </a:xfrm>
          <a:prstGeom prst="rect">
            <a:avLst/>
          </a:prstGeom>
          <a:noFill/>
        </p:spPr>
        <p:txBody>
          <a:bodyPr wrap="square" lIns="0" tIns="0" rIns="0" bIns="0" rtlCol="0" anchor="b" anchorCtr="0">
            <a:noAutofit/>
          </a:bodyPr>
          <a:lstStyle/>
          <a:p>
            <a:pPr algn="r"/>
            <a:r>
              <a:rPr lang="en-US" sz="1000" dirty="0">
                <a:solidFill>
                  <a:srgbClr val="0076C0"/>
                </a:solidFill>
                <a:latin typeface="Univers LT Std 45 Light"/>
                <a:cs typeface="Univers LT Std 45 Light"/>
              </a:rPr>
              <a:t>About Airplanes</a:t>
            </a:r>
          </a:p>
        </p:txBody>
      </p:sp>
      <p:pic>
        <p:nvPicPr>
          <p:cNvPr id="28" name="Picture 27">
            <a:extLst>
              <a:ext uri="{FF2B5EF4-FFF2-40B4-BE49-F238E27FC236}">
                <a16:creationId xmlns:a16="http://schemas.microsoft.com/office/drawing/2014/main" id="{C3607174-8962-CC47-AC9E-AD5721AF4F9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53367" y="5650786"/>
            <a:ext cx="856096" cy="419709"/>
          </a:xfrm>
          <a:prstGeom prst="rect">
            <a:avLst/>
          </a:prstGeom>
        </p:spPr>
      </p:pic>
      <p:sp>
        <p:nvSpPr>
          <p:cNvPr id="16" name="TextBox 15">
            <a:extLst>
              <a:ext uri="{FF2B5EF4-FFF2-40B4-BE49-F238E27FC236}">
                <a16:creationId xmlns:a16="http://schemas.microsoft.com/office/drawing/2014/main" id="{6FDCB0EC-A873-7840-A72D-48EFCC675CD3}"/>
              </a:ext>
            </a:extLst>
          </p:cNvPr>
          <p:cNvSpPr txBox="1"/>
          <p:nvPr/>
        </p:nvSpPr>
        <p:spPr>
          <a:xfrm>
            <a:off x="3679906" y="3896192"/>
            <a:ext cx="1820370" cy="237826"/>
          </a:xfrm>
          <a:prstGeom prst="rect">
            <a:avLst/>
          </a:prstGeom>
          <a:noFill/>
        </p:spPr>
        <p:txBody>
          <a:bodyPr wrap="square" lIns="0" tIns="0" rIns="0" bIns="0" rtlCol="0" anchor="b" anchorCtr="0">
            <a:noAutofit/>
          </a:bodyPr>
          <a:lstStyle/>
          <a:p>
            <a:pPr algn="ctr"/>
            <a:r>
              <a:rPr lang="en-US" sz="1600" dirty="0">
                <a:solidFill>
                  <a:srgbClr val="5F6062"/>
                </a:solidFill>
                <a:latin typeface="Univers LT Std 45 Light"/>
                <a:cs typeface="Univers LT Std 45 Light"/>
              </a:rPr>
              <a:t>Flaps</a:t>
            </a:r>
          </a:p>
        </p:txBody>
      </p:sp>
      <p:cxnSp>
        <p:nvCxnSpPr>
          <p:cNvPr id="17" name="Straight Arrow Connector 16">
            <a:extLst>
              <a:ext uri="{FF2B5EF4-FFF2-40B4-BE49-F238E27FC236}">
                <a16:creationId xmlns:a16="http://schemas.microsoft.com/office/drawing/2014/main" id="{40D861C5-7A26-4B4D-88CC-6D4BBB63CA6F}"/>
              </a:ext>
            </a:extLst>
          </p:cNvPr>
          <p:cNvCxnSpPr>
            <a:cxnSpLocks/>
          </p:cNvCxnSpPr>
          <p:nvPr/>
        </p:nvCxnSpPr>
        <p:spPr>
          <a:xfrm flipH="1" flipV="1">
            <a:off x="4217439" y="3359021"/>
            <a:ext cx="205271" cy="412881"/>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95998901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CD292EC-89D8-774E-960B-6FC61EF76680}"/>
              </a:ext>
            </a:extLst>
          </p:cNvPr>
          <p:cNvSpPr txBox="1"/>
          <p:nvPr/>
        </p:nvSpPr>
        <p:spPr>
          <a:xfrm>
            <a:off x="802734" y="573030"/>
            <a:ext cx="7541300" cy="853087"/>
          </a:xfrm>
          <a:prstGeom prst="rect">
            <a:avLst/>
          </a:prstGeom>
          <a:noFill/>
        </p:spPr>
        <p:txBody>
          <a:bodyPr wrap="square" lIns="0" tIns="0" rIns="0" bIns="0" rtlCol="0" anchor="b" anchorCtr="0">
            <a:noAutofit/>
          </a:bodyPr>
          <a:lstStyle/>
          <a:p>
            <a:r>
              <a:rPr lang="en-US" sz="6000" b="1" spc="-100" dirty="0">
                <a:solidFill>
                  <a:srgbClr val="0076C0"/>
                </a:solidFill>
                <a:latin typeface="Univers LT Std 45 Light"/>
                <a:cs typeface="Univers LT Std 45 Light"/>
              </a:rPr>
              <a:t>Ailerons Control Roll</a:t>
            </a:r>
          </a:p>
        </p:txBody>
      </p:sp>
      <p:sp>
        <p:nvSpPr>
          <p:cNvPr id="9" name="TextBox 8">
            <a:extLst>
              <a:ext uri="{FF2B5EF4-FFF2-40B4-BE49-F238E27FC236}">
                <a16:creationId xmlns:a16="http://schemas.microsoft.com/office/drawing/2014/main" id="{1280DF83-468A-0945-A439-F3D4AFEF2EF6}"/>
              </a:ext>
            </a:extLst>
          </p:cNvPr>
          <p:cNvSpPr txBox="1"/>
          <p:nvPr/>
        </p:nvSpPr>
        <p:spPr>
          <a:xfrm>
            <a:off x="802734" y="1710043"/>
            <a:ext cx="3065178" cy="306972"/>
          </a:xfrm>
          <a:prstGeom prst="rect">
            <a:avLst/>
          </a:prstGeom>
          <a:noFill/>
        </p:spPr>
        <p:txBody>
          <a:bodyPr wrap="square" lIns="0" tIns="0" rIns="0" bIns="0" rtlCol="0" anchor="t" anchorCtr="0">
            <a:noAutofit/>
          </a:bodyPr>
          <a:lstStyle/>
          <a:p>
            <a:pPr marL="342900" indent="-342900">
              <a:buFont typeface="Wingdings" pitchFamily="2" charset="2"/>
              <a:buChar char="ü"/>
            </a:pPr>
            <a:r>
              <a:rPr lang="en-US" sz="2000" dirty="0">
                <a:solidFill>
                  <a:srgbClr val="5F6062"/>
                </a:solidFill>
                <a:latin typeface="Univers LT Std 45 Light"/>
                <a:cs typeface="Univers LT Std 45 Light"/>
              </a:rPr>
              <a:t>Airplanes roll to turn</a:t>
            </a:r>
            <a:endParaRPr lang="en-US" sz="800" dirty="0">
              <a:solidFill>
                <a:schemeClr val="bg1">
                  <a:lumMod val="85000"/>
                </a:schemeClr>
              </a:solidFill>
              <a:latin typeface="Univers LT Std 45 Light"/>
              <a:cs typeface="Univers LT Std 45 Light"/>
            </a:endParaRPr>
          </a:p>
          <a:p>
            <a:r>
              <a:rPr lang="en-US" sz="800" dirty="0">
                <a:solidFill>
                  <a:schemeClr val="bg1">
                    <a:lumMod val="85000"/>
                  </a:schemeClr>
                </a:solidFill>
                <a:latin typeface="Univers LT Std 45 Light"/>
                <a:cs typeface="Univers LT Std 45 Light"/>
              </a:rPr>
              <a:t> </a:t>
            </a:r>
          </a:p>
        </p:txBody>
      </p:sp>
      <p:sp>
        <p:nvSpPr>
          <p:cNvPr id="22" name="TextBox 21">
            <a:extLst>
              <a:ext uri="{FF2B5EF4-FFF2-40B4-BE49-F238E27FC236}">
                <a16:creationId xmlns:a16="http://schemas.microsoft.com/office/drawing/2014/main" id="{97686FA4-F78F-1246-B475-55CA9C5B62B3}"/>
              </a:ext>
            </a:extLst>
          </p:cNvPr>
          <p:cNvSpPr txBox="1"/>
          <p:nvPr/>
        </p:nvSpPr>
        <p:spPr>
          <a:xfrm>
            <a:off x="5036406" y="1710043"/>
            <a:ext cx="3307628" cy="306972"/>
          </a:xfrm>
          <a:prstGeom prst="rect">
            <a:avLst/>
          </a:prstGeom>
          <a:noFill/>
        </p:spPr>
        <p:txBody>
          <a:bodyPr wrap="square" lIns="0" tIns="0" rIns="0" bIns="0" rtlCol="0" anchor="t" anchorCtr="0">
            <a:noAutofit/>
          </a:bodyPr>
          <a:lstStyle/>
          <a:p>
            <a:pPr marL="342900" indent="-342900">
              <a:buFont typeface="Wingdings" pitchFamily="2" charset="2"/>
              <a:buChar char="ü"/>
            </a:pPr>
            <a:r>
              <a:rPr lang="en-US" sz="2000" dirty="0">
                <a:solidFill>
                  <a:srgbClr val="5F6062"/>
                </a:solidFill>
                <a:latin typeface="Univers LT Std 45 Light"/>
                <a:cs typeface="Univers LT Std 45 Light"/>
              </a:rPr>
              <a:t>Controlled by the yoke</a:t>
            </a:r>
          </a:p>
          <a:p>
            <a:r>
              <a:rPr lang="en-US" sz="800" dirty="0">
                <a:solidFill>
                  <a:schemeClr val="bg1">
                    <a:lumMod val="85000"/>
                  </a:schemeClr>
                </a:solidFill>
                <a:latin typeface="Univers LT Std 45 Light"/>
                <a:cs typeface="Univers LT Std 45 Light"/>
              </a:rPr>
              <a:t> </a:t>
            </a:r>
          </a:p>
        </p:txBody>
      </p:sp>
      <p:sp>
        <p:nvSpPr>
          <p:cNvPr id="35" name="TextBox 34">
            <a:extLst>
              <a:ext uri="{FF2B5EF4-FFF2-40B4-BE49-F238E27FC236}">
                <a16:creationId xmlns:a16="http://schemas.microsoft.com/office/drawing/2014/main" id="{79E582A1-3BD8-9E43-90D6-80D7163639EF}"/>
              </a:ext>
            </a:extLst>
          </p:cNvPr>
          <p:cNvSpPr txBox="1"/>
          <p:nvPr/>
        </p:nvSpPr>
        <p:spPr>
          <a:xfrm>
            <a:off x="4573384" y="4306521"/>
            <a:ext cx="3883700" cy="183048"/>
          </a:xfrm>
          <a:prstGeom prst="rect">
            <a:avLst/>
          </a:prstGeom>
          <a:noFill/>
        </p:spPr>
        <p:txBody>
          <a:bodyPr wrap="square" lIns="0" tIns="0" rIns="0" bIns="0" rtlCol="0" anchor="t" anchorCtr="0">
            <a:noAutofit/>
          </a:bodyPr>
          <a:lstStyle/>
          <a:p>
            <a:pPr algn="ctr"/>
            <a:r>
              <a:rPr lang="en-US" sz="1100" dirty="0">
                <a:solidFill>
                  <a:srgbClr val="5F6062"/>
                </a:solidFill>
                <a:latin typeface="Univers LT Std 45 Light"/>
                <a:cs typeface="Univers LT Std 45 Light"/>
              </a:rPr>
              <a:t>• Turn the yoke right to bank right</a:t>
            </a:r>
          </a:p>
          <a:p>
            <a:pPr marL="342900" indent="-342900">
              <a:buFont typeface="Wingdings" pitchFamily="2" charset="2"/>
              <a:buChar char="ü"/>
            </a:pPr>
            <a:endParaRPr lang="en-US" sz="2000" dirty="0">
              <a:solidFill>
                <a:srgbClr val="5F6062"/>
              </a:solidFill>
              <a:latin typeface="Univers LT Std 45 Light"/>
              <a:cs typeface="Univers LT Std 45 Light"/>
            </a:endParaRPr>
          </a:p>
          <a:p>
            <a:pPr marL="342900" indent="-342900">
              <a:buFont typeface="Wingdings" pitchFamily="2" charset="2"/>
              <a:buChar char="ü"/>
            </a:pPr>
            <a:endParaRPr lang="en-US" sz="2000" dirty="0">
              <a:solidFill>
                <a:srgbClr val="5F6062"/>
              </a:solidFill>
              <a:latin typeface="Univers LT Std 45 Light"/>
              <a:cs typeface="Univers LT Std 45 Light"/>
            </a:endParaRPr>
          </a:p>
          <a:p>
            <a:pPr marL="342900" indent="-342900">
              <a:buFont typeface="Wingdings" pitchFamily="2" charset="2"/>
              <a:buChar char="ü"/>
            </a:pPr>
            <a:endParaRPr lang="en-US" sz="2000" dirty="0">
              <a:solidFill>
                <a:srgbClr val="5F6062"/>
              </a:solidFill>
              <a:latin typeface="Univers LT Std 45 Light"/>
              <a:cs typeface="Univers LT Std 45 Light"/>
            </a:endParaRPr>
          </a:p>
          <a:p>
            <a:endParaRPr lang="en-US" sz="800" dirty="0">
              <a:solidFill>
                <a:schemeClr val="bg1">
                  <a:lumMod val="85000"/>
                </a:schemeClr>
              </a:solidFill>
              <a:latin typeface="Univers LT Std 45 Light"/>
              <a:cs typeface="Univers LT Std 45 Light"/>
            </a:endParaRPr>
          </a:p>
          <a:p>
            <a:r>
              <a:rPr lang="en-US" sz="800" dirty="0">
                <a:solidFill>
                  <a:schemeClr val="bg1">
                    <a:lumMod val="85000"/>
                  </a:schemeClr>
                </a:solidFill>
                <a:latin typeface="Univers LT Std 45 Light"/>
                <a:cs typeface="Univers LT Std 45 Light"/>
              </a:rPr>
              <a:t> </a:t>
            </a:r>
          </a:p>
        </p:txBody>
      </p:sp>
      <p:cxnSp>
        <p:nvCxnSpPr>
          <p:cNvPr id="17" name="Straight Connector 16">
            <a:extLst>
              <a:ext uri="{FF2B5EF4-FFF2-40B4-BE49-F238E27FC236}">
                <a16:creationId xmlns:a16="http://schemas.microsoft.com/office/drawing/2014/main" id="{CC1A8318-9E34-FE43-99E8-05196A6FE439}"/>
              </a:ext>
            </a:extLst>
          </p:cNvPr>
          <p:cNvCxnSpPr/>
          <p:nvPr/>
        </p:nvCxnSpPr>
        <p:spPr>
          <a:xfrm>
            <a:off x="353122" y="6274071"/>
            <a:ext cx="8456341" cy="1588"/>
          </a:xfrm>
          <a:prstGeom prst="line">
            <a:avLst/>
          </a:prstGeom>
          <a:ln w="6350" cap="flat" cmpd="sng" algn="ctr">
            <a:solidFill>
              <a:srgbClr val="9FA1A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FF0B3562-9EAC-154D-84C2-3439CC789ABC}"/>
              </a:ext>
            </a:extLst>
          </p:cNvPr>
          <p:cNvSpPr txBox="1"/>
          <p:nvPr/>
        </p:nvSpPr>
        <p:spPr>
          <a:xfrm>
            <a:off x="991221" y="6274071"/>
            <a:ext cx="7818242" cy="286563"/>
          </a:xfrm>
          <a:prstGeom prst="rect">
            <a:avLst/>
          </a:prstGeom>
          <a:noFill/>
        </p:spPr>
        <p:txBody>
          <a:bodyPr wrap="square" lIns="0" tIns="0" rIns="0" bIns="0" rtlCol="0" anchor="b" anchorCtr="0">
            <a:noAutofit/>
          </a:bodyPr>
          <a:lstStyle/>
          <a:p>
            <a:pPr algn="r"/>
            <a:r>
              <a:rPr lang="en-US" sz="1000" dirty="0">
                <a:solidFill>
                  <a:srgbClr val="0076C0"/>
                </a:solidFill>
                <a:latin typeface="Univers LT Std 45 Light"/>
                <a:cs typeface="Univers LT Std 45 Light"/>
              </a:rPr>
              <a:t>About Airplanes</a:t>
            </a:r>
          </a:p>
        </p:txBody>
      </p:sp>
      <p:pic>
        <p:nvPicPr>
          <p:cNvPr id="19" name="Picture 18">
            <a:extLst>
              <a:ext uri="{FF2B5EF4-FFF2-40B4-BE49-F238E27FC236}">
                <a16:creationId xmlns:a16="http://schemas.microsoft.com/office/drawing/2014/main" id="{E7FC5234-72C9-A542-8C59-111B5EA1EB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53367" y="5650786"/>
            <a:ext cx="856096" cy="419709"/>
          </a:xfrm>
          <a:prstGeom prst="rect">
            <a:avLst/>
          </a:prstGeom>
        </p:spPr>
      </p:pic>
      <p:pic>
        <p:nvPicPr>
          <p:cNvPr id="3" name="Picture 2">
            <a:extLst>
              <a:ext uri="{FF2B5EF4-FFF2-40B4-BE49-F238E27FC236}">
                <a16:creationId xmlns:a16="http://schemas.microsoft.com/office/drawing/2014/main" id="{D4818F8C-56A2-574E-A79C-EC5DB2480AB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2735" y="2930924"/>
            <a:ext cx="3535746" cy="2429236"/>
          </a:xfrm>
          <a:prstGeom prst="rect">
            <a:avLst/>
          </a:prstGeom>
        </p:spPr>
      </p:pic>
      <p:pic>
        <p:nvPicPr>
          <p:cNvPr id="5" name="Picture 4">
            <a:extLst>
              <a:ext uri="{FF2B5EF4-FFF2-40B4-BE49-F238E27FC236}">
                <a16:creationId xmlns:a16="http://schemas.microsoft.com/office/drawing/2014/main" id="{8103E8F1-B08A-664E-A448-30D731DEA088}"/>
              </a:ext>
            </a:extLst>
          </p:cNvPr>
          <p:cNvPicPr>
            <a:picLocks noChangeAspect="1"/>
          </p:cNvPicPr>
          <p:nvPr/>
        </p:nvPicPr>
        <p:blipFill>
          <a:blip r:embed="rId5"/>
          <a:stretch>
            <a:fillRect/>
          </a:stretch>
        </p:blipFill>
        <p:spPr>
          <a:xfrm>
            <a:off x="5501179" y="2573053"/>
            <a:ext cx="1983623" cy="1332911"/>
          </a:xfrm>
          <a:prstGeom prst="rect">
            <a:avLst/>
          </a:prstGeom>
        </p:spPr>
      </p:pic>
      <p:pic>
        <p:nvPicPr>
          <p:cNvPr id="7" name="Picture 6">
            <a:extLst>
              <a:ext uri="{FF2B5EF4-FFF2-40B4-BE49-F238E27FC236}">
                <a16:creationId xmlns:a16="http://schemas.microsoft.com/office/drawing/2014/main" id="{C067B63C-B204-3149-823F-028AA0AD9FEA}"/>
              </a:ext>
            </a:extLst>
          </p:cNvPr>
          <p:cNvPicPr>
            <a:picLocks noChangeAspect="1"/>
          </p:cNvPicPr>
          <p:nvPr/>
        </p:nvPicPr>
        <p:blipFill>
          <a:blip r:embed="rId6"/>
          <a:stretch>
            <a:fillRect/>
          </a:stretch>
        </p:blipFill>
        <p:spPr>
          <a:xfrm>
            <a:off x="5501179" y="4591357"/>
            <a:ext cx="1983623" cy="1332911"/>
          </a:xfrm>
          <a:prstGeom prst="rect">
            <a:avLst/>
          </a:prstGeom>
        </p:spPr>
      </p:pic>
      <p:sp>
        <p:nvSpPr>
          <p:cNvPr id="12" name="TextBox 11">
            <a:extLst>
              <a:ext uri="{FF2B5EF4-FFF2-40B4-BE49-F238E27FC236}">
                <a16:creationId xmlns:a16="http://schemas.microsoft.com/office/drawing/2014/main" id="{53508BCF-E1C7-0449-8A5F-2298163BECF4}"/>
              </a:ext>
            </a:extLst>
          </p:cNvPr>
          <p:cNvSpPr txBox="1"/>
          <p:nvPr/>
        </p:nvSpPr>
        <p:spPr>
          <a:xfrm>
            <a:off x="4573384" y="2295167"/>
            <a:ext cx="3883700" cy="183048"/>
          </a:xfrm>
          <a:prstGeom prst="rect">
            <a:avLst/>
          </a:prstGeom>
          <a:noFill/>
        </p:spPr>
        <p:txBody>
          <a:bodyPr wrap="square" lIns="0" tIns="0" rIns="0" bIns="0" rtlCol="0" anchor="t" anchorCtr="0">
            <a:noAutofit/>
          </a:bodyPr>
          <a:lstStyle/>
          <a:p>
            <a:pPr algn="ctr"/>
            <a:r>
              <a:rPr lang="en-US" sz="1100" dirty="0">
                <a:solidFill>
                  <a:srgbClr val="5F6062"/>
                </a:solidFill>
                <a:latin typeface="Univers LT Std 45 Light"/>
                <a:cs typeface="Univers LT Std 45 Light"/>
              </a:rPr>
              <a:t>• Turn the yoke left to bank left</a:t>
            </a:r>
          </a:p>
          <a:p>
            <a:pPr marL="342900" indent="-342900">
              <a:buFont typeface="Wingdings" pitchFamily="2" charset="2"/>
              <a:buChar char="ü"/>
            </a:pPr>
            <a:endParaRPr lang="en-US" sz="2000" dirty="0">
              <a:solidFill>
                <a:srgbClr val="5F6062"/>
              </a:solidFill>
              <a:latin typeface="Univers LT Std 45 Light"/>
              <a:cs typeface="Univers LT Std 45 Light"/>
            </a:endParaRPr>
          </a:p>
          <a:p>
            <a:pPr marL="342900" indent="-342900">
              <a:buFont typeface="Wingdings" pitchFamily="2" charset="2"/>
              <a:buChar char="ü"/>
            </a:pPr>
            <a:endParaRPr lang="en-US" sz="2000" dirty="0">
              <a:solidFill>
                <a:srgbClr val="5F6062"/>
              </a:solidFill>
              <a:latin typeface="Univers LT Std 45 Light"/>
              <a:cs typeface="Univers LT Std 45 Light"/>
            </a:endParaRPr>
          </a:p>
          <a:p>
            <a:pPr marL="342900" indent="-342900">
              <a:buFont typeface="Wingdings" pitchFamily="2" charset="2"/>
              <a:buChar char="ü"/>
            </a:pPr>
            <a:endParaRPr lang="en-US" sz="2000" dirty="0">
              <a:solidFill>
                <a:srgbClr val="5F6062"/>
              </a:solidFill>
              <a:latin typeface="Univers LT Std 45 Light"/>
              <a:cs typeface="Univers LT Std 45 Light"/>
            </a:endParaRPr>
          </a:p>
          <a:p>
            <a:endParaRPr lang="en-US" sz="800" dirty="0">
              <a:solidFill>
                <a:schemeClr val="bg1">
                  <a:lumMod val="85000"/>
                </a:schemeClr>
              </a:solidFill>
              <a:latin typeface="Univers LT Std 45 Light"/>
              <a:cs typeface="Univers LT Std 45 Light"/>
            </a:endParaRPr>
          </a:p>
          <a:p>
            <a:r>
              <a:rPr lang="en-US" sz="800" dirty="0">
                <a:solidFill>
                  <a:schemeClr val="bg1">
                    <a:lumMod val="85000"/>
                  </a:schemeClr>
                </a:solidFill>
                <a:latin typeface="Univers LT Std 45 Light"/>
                <a:cs typeface="Univers LT Std 45 Light"/>
              </a:rPr>
              <a:t> </a:t>
            </a:r>
          </a:p>
        </p:txBody>
      </p:sp>
      <p:cxnSp>
        <p:nvCxnSpPr>
          <p:cNvPr id="4" name="Straight Arrow Connector 3">
            <a:extLst>
              <a:ext uri="{FF2B5EF4-FFF2-40B4-BE49-F238E27FC236}">
                <a16:creationId xmlns:a16="http://schemas.microsoft.com/office/drawing/2014/main" id="{D004D683-4A9B-DA4C-A503-2FD1436CB23B}"/>
              </a:ext>
            </a:extLst>
          </p:cNvPr>
          <p:cNvCxnSpPr>
            <a:cxnSpLocks/>
          </p:cNvCxnSpPr>
          <p:nvPr/>
        </p:nvCxnSpPr>
        <p:spPr>
          <a:xfrm>
            <a:off x="6187863" y="4989443"/>
            <a:ext cx="697924" cy="0"/>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cxnSp>
        <p:nvCxnSpPr>
          <p:cNvPr id="16" name="Straight Arrow Connector 15">
            <a:extLst>
              <a:ext uri="{FF2B5EF4-FFF2-40B4-BE49-F238E27FC236}">
                <a16:creationId xmlns:a16="http://schemas.microsoft.com/office/drawing/2014/main" id="{37A8DF56-D30C-E546-AABE-728DD1E23B88}"/>
              </a:ext>
            </a:extLst>
          </p:cNvPr>
          <p:cNvCxnSpPr>
            <a:cxnSpLocks/>
          </p:cNvCxnSpPr>
          <p:nvPr/>
        </p:nvCxnSpPr>
        <p:spPr>
          <a:xfrm flipH="1">
            <a:off x="6064980" y="2938160"/>
            <a:ext cx="721693" cy="0"/>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42313296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CD292EC-89D8-774E-960B-6FC61EF76680}"/>
              </a:ext>
            </a:extLst>
          </p:cNvPr>
          <p:cNvSpPr txBox="1"/>
          <p:nvPr/>
        </p:nvSpPr>
        <p:spPr>
          <a:xfrm>
            <a:off x="795646" y="745364"/>
            <a:ext cx="7541300" cy="853087"/>
          </a:xfrm>
          <a:prstGeom prst="rect">
            <a:avLst/>
          </a:prstGeom>
          <a:noFill/>
        </p:spPr>
        <p:txBody>
          <a:bodyPr wrap="square" lIns="0" tIns="0" rIns="0" bIns="0" rtlCol="0" anchor="b" anchorCtr="0">
            <a:noAutofit/>
          </a:bodyPr>
          <a:lstStyle/>
          <a:p>
            <a:r>
              <a:rPr lang="en-US" sz="5600" b="1" spc="-100" dirty="0">
                <a:solidFill>
                  <a:srgbClr val="0076C0"/>
                </a:solidFill>
                <a:latin typeface="Univers LT Std 45 Light"/>
                <a:cs typeface="Univers LT Std 45 Light"/>
              </a:rPr>
              <a:t>Elevator</a:t>
            </a:r>
            <a:r>
              <a:rPr lang="en-US" sz="5600" spc="-100" dirty="0">
                <a:solidFill>
                  <a:srgbClr val="0076C0"/>
                </a:solidFill>
                <a:latin typeface="Univers LT Std 45 Light"/>
                <a:cs typeface="Univers LT Std 45 Light"/>
              </a:rPr>
              <a:t> </a:t>
            </a:r>
            <a:r>
              <a:rPr lang="en-US" sz="5600" b="1" spc="-100" dirty="0">
                <a:solidFill>
                  <a:srgbClr val="0076C0"/>
                </a:solidFill>
                <a:latin typeface="Univers LT Std 45 Light"/>
                <a:cs typeface="Univers LT Std 45 Light"/>
              </a:rPr>
              <a:t>Controls Pitch</a:t>
            </a:r>
          </a:p>
        </p:txBody>
      </p:sp>
      <p:sp>
        <p:nvSpPr>
          <p:cNvPr id="9" name="TextBox 8">
            <a:extLst>
              <a:ext uri="{FF2B5EF4-FFF2-40B4-BE49-F238E27FC236}">
                <a16:creationId xmlns:a16="http://schemas.microsoft.com/office/drawing/2014/main" id="{1280DF83-468A-0945-A439-F3D4AFEF2EF6}"/>
              </a:ext>
            </a:extLst>
          </p:cNvPr>
          <p:cNvSpPr txBox="1"/>
          <p:nvPr/>
        </p:nvSpPr>
        <p:spPr>
          <a:xfrm>
            <a:off x="802734" y="1700325"/>
            <a:ext cx="3174905" cy="722835"/>
          </a:xfrm>
          <a:prstGeom prst="rect">
            <a:avLst/>
          </a:prstGeom>
          <a:noFill/>
        </p:spPr>
        <p:txBody>
          <a:bodyPr wrap="square" lIns="0" tIns="0" rIns="0" bIns="0" rtlCol="0" anchor="t" anchorCtr="0">
            <a:noAutofit/>
          </a:bodyPr>
          <a:lstStyle/>
          <a:p>
            <a:pPr marL="342900" indent="-342900">
              <a:buFont typeface="Wingdings" pitchFamily="2" charset="2"/>
              <a:buChar char="ü"/>
            </a:pPr>
            <a:r>
              <a:rPr lang="en-US" sz="2000" dirty="0">
                <a:solidFill>
                  <a:srgbClr val="5F6062"/>
                </a:solidFill>
                <a:latin typeface="Univers LT Std 45 Light"/>
                <a:cs typeface="Univers LT Std 45 Light"/>
              </a:rPr>
              <a:t>Pull yoke back, elevator rises, nose pitches up to climb</a:t>
            </a:r>
          </a:p>
          <a:p>
            <a:pPr marL="342900" indent="-342900">
              <a:buFont typeface="Wingdings" pitchFamily="2" charset="2"/>
              <a:buChar char="ü"/>
            </a:pPr>
            <a:endParaRPr lang="en-US" sz="2000" dirty="0">
              <a:solidFill>
                <a:srgbClr val="5F6062"/>
              </a:solidFill>
              <a:latin typeface="Univers LT Std 45 Light"/>
              <a:cs typeface="Univers LT Std 45 Light"/>
            </a:endParaRPr>
          </a:p>
          <a:p>
            <a:pPr marL="342900" indent="-342900">
              <a:buFont typeface="Wingdings" pitchFamily="2" charset="2"/>
              <a:buChar char="ü"/>
            </a:pPr>
            <a:endParaRPr lang="en-US" sz="2000" dirty="0">
              <a:solidFill>
                <a:srgbClr val="5F6062"/>
              </a:solidFill>
              <a:latin typeface="Univers LT Std 45 Light"/>
              <a:cs typeface="Univers LT Std 45 Light"/>
            </a:endParaRPr>
          </a:p>
          <a:p>
            <a:pPr marL="342900" indent="-342900">
              <a:buFont typeface="Wingdings" pitchFamily="2" charset="2"/>
              <a:buChar char="ü"/>
            </a:pPr>
            <a:endParaRPr lang="en-US" sz="2000" dirty="0">
              <a:solidFill>
                <a:srgbClr val="5F6062"/>
              </a:solidFill>
              <a:latin typeface="Univers LT Std 45 Light"/>
              <a:cs typeface="Univers LT Std 45 Light"/>
            </a:endParaRPr>
          </a:p>
          <a:p>
            <a:endParaRPr lang="en-US" sz="800" dirty="0">
              <a:solidFill>
                <a:schemeClr val="bg1">
                  <a:lumMod val="85000"/>
                </a:schemeClr>
              </a:solidFill>
              <a:latin typeface="Univers LT Std 45 Light"/>
              <a:cs typeface="Univers LT Std 45 Light"/>
            </a:endParaRPr>
          </a:p>
          <a:p>
            <a:r>
              <a:rPr lang="en-US" sz="800" dirty="0">
                <a:solidFill>
                  <a:schemeClr val="bg1">
                    <a:lumMod val="85000"/>
                  </a:schemeClr>
                </a:solidFill>
                <a:latin typeface="Univers LT Std 45 Light"/>
                <a:cs typeface="Univers LT Std 45 Light"/>
              </a:rPr>
              <a:t> </a:t>
            </a:r>
          </a:p>
        </p:txBody>
      </p:sp>
      <p:sp>
        <p:nvSpPr>
          <p:cNvPr id="12" name="TextBox 11">
            <a:extLst>
              <a:ext uri="{FF2B5EF4-FFF2-40B4-BE49-F238E27FC236}">
                <a16:creationId xmlns:a16="http://schemas.microsoft.com/office/drawing/2014/main" id="{D816016D-E437-1449-9AAB-B00798544659}"/>
              </a:ext>
            </a:extLst>
          </p:cNvPr>
          <p:cNvSpPr txBox="1"/>
          <p:nvPr/>
        </p:nvSpPr>
        <p:spPr>
          <a:xfrm>
            <a:off x="4573384" y="1700325"/>
            <a:ext cx="3883700" cy="722835"/>
          </a:xfrm>
          <a:prstGeom prst="rect">
            <a:avLst/>
          </a:prstGeom>
          <a:noFill/>
        </p:spPr>
        <p:txBody>
          <a:bodyPr wrap="square" lIns="0" tIns="0" rIns="0" bIns="0" rtlCol="0" anchor="t" anchorCtr="0">
            <a:noAutofit/>
          </a:bodyPr>
          <a:lstStyle/>
          <a:p>
            <a:pPr marL="342900" indent="-342900">
              <a:buFont typeface="Wingdings" pitchFamily="2" charset="2"/>
              <a:buChar char="ü"/>
            </a:pPr>
            <a:r>
              <a:rPr lang="en-US" sz="2000" dirty="0">
                <a:solidFill>
                  <a:srgbClr val="5F6062"/>
                </a:solidFill>
                <a:latin typeface="Univers LT Std 45 Light"/>
                <a:cs typeface="Univers LT Std 45 Light"/>
              </a:rPr>
              <a:t>Push yoke forward, elevator drops, nose pitches down to descend</a:t>
            </a:r>
          </a:p>
          <a:p>
            <a:pPr marL="342900" indent="-342900">
              <a:buFont typeface="Wingdings" pitchFamily="2" charset="2"/>
              <a:buChar char="ü"/>
            </a:pPr>
            <a:endParaRPr lang="en-US" sz="2000" dirty="0">
              <a:solidFill>
                <a:srgbClr val="5F6062"/>
              </a:solidFill>
              <a:latin typeface="Univers LT Std 45 Light"/>
              <a:cs typeface="Univers LT Std 45 Light"/>
            </a:endParaRPr>
          </a:p>
          <a:p>
            <a:pPr marL="342900" indent="-342900">
              <a:buFont typeface="Wingdings" pitchFamily="2" charset="2"/>
              <a:buChar char="ü"/>
            </a:pPr>
            <a:endParaRPr lang="en-US" sz="2000" dirty="0">
              <a:solidFill>
                <a:srgbClr val="5F6062"/>
              </a:solidFill>
              <a:latin typeface="Univers LT Std 45 Light"/>
              <a:cs typeface="Univers LT Std 45 Light"/>
            </a:endParaRPr>
          </a:p>
          <a:p>
            <a:pPr marL="342900" indent="-342900">
              <a:buFont typeface="Wingdings" pitchFamily="2" charset="2"/>
              <a:buChar char="ü"/>
            </a:pPr>
            <a:endParaRPr lang="en-US" sz="2000" dirty="0">
              <a:solidFill>
                <a:srgbClr val="5F6062"/>
              </a:solidFill>
              <a:latin typeface="Univers LT Std 45 Light"/>
              <a:cs typeface="Univers LT Std 45 Light"/>
            </a:endParaRPr>
          </a:p>
          <a:p>
            <a:endParaRPr lang="en-US" sz="800" dirty="0">
              <a:solidFill>
                <a:schemeClr val="bg1">
                  <a:lumMod val="85000"/>
                </a:schemeClr>
              </a:solidFill>
              <a:latin typeface="Univers LT Std 45 Light"/>
              <a:cs typeface="Univers LT Std 45 Light"/>
            </a:endParaRPr>
          </a:p>
          <a:p>
            <a:r>
              <a:rPr lang="en-US" sz="800" dirty="0">
                <a:solidFill>
                  <a:schemeClr val="bg1">
                    <a:lumMod val="85000"/>
                  </a:schemeClr>
                </a:solidFill>
                <a:latin typeface="Univers LT Std 45 Light"/>
                <a:cs typeface="Univers LT Std 45 Light"/>
              </a:rPr>
              <a:t> </a:t>
            </a:r>
          </a:p>
        </p:txBody>
      </p:sp>
      <p:sp>
        <p:nvSpPr>
          <p:cNvPr id="31" name="TextBox 30">
            <a:extLst>
              <a:ext uri="{FF2B5EF4-FFF2-40B4-BE49-F238E27FC236}">
                <a16:creationId xmlns:a16="http://schemas.microsoft.com/office/drawing/2014/main" id="{0D93463E-92B4-1742-9441-89232FE89DE2}"/>
              </a:ext>
            </a:extLst>
          </p:cNvPr>
          <p:cNvSpPr txBox="1"/>
          <p:nvPr/>
        </p:nvSpPr>
        <p:spPr>
          <a:xfrm>
            <a:off x="4573384" y="2641169"/>
            <a:ext cx="3883700" cy="183048"/>
          </a:xfrm>
          <a:prstGeom prst="rect">
            <a:avLst/>
          </a:prstGeom>
          <a:noFill/>
        </p:spPr>
        <p:txBody>
          <a:bodyPr wrap="square" lIns="0" tIns="0" rIns="0" bIns="0" rtlCol="0" anchor="t" anchorCtr="0">
            <a:noAutofit/>
          </a:bodyPr>
          <a:lstStyle/>
          <a:p>
            <a:pPr algn="ctr"/>
            <a:r>
              <a:rPr lang="en-US" sz="1100" dirty="0">
                <a:solidFill>
                  <a:srgbClr val="5F6062"/>
                </a:solidFill>
                <a:latin typeface="Univers LT Std 45 Light"/>
                <a:cs typeface="Univers LT Std 45 Light"/>
              </a:rPr>
              <a:t>• Pull yoke back</a:t>
            </a:r>
          </a:p>
          <a:p>
            <a:pPr marL="342900" indent="-342900">
              <a:buFont typeface="Wingdings" pitchFamily="2" charset="2"/>
              <a:buChar char="ü"/>
            </a:pPr>
            <a:endParaRPr lang="en-US" sz="2000" dirty="0">
              <a:solidFill>
                <a:srgbClr val="5F6062"/>
              </a:solidFill>
              <a:latin typeface="Univers LT Std 45 Light"/>
              <a:cs typeface="Univers LT Std 45 Light"/>
            </a:endParaRPr>
          </a:p>
          <a:p>
            <a:pPr marL="342900" indent="-342900">
              <a:buFont typeface="Wingdings" pitchFamily="2" charset="2"/>
              <a:buChar char="ü"/>
            </a:pPr>
            <a:endParaRPr lang="en-US" sz="2000" dirty="0">
              <a:solidFill>
                <a:srgbClr val="5F6062"/>
              </a:solidFill>
              <a:latin typeface="Univers LT Std 45 Light"/>
              <a:cs typeface="Univers LT Std 45 Light"/>
            </a:endParaRPr>
          </a:p>
          <a:p>
            <a:pPr marL="342900" indent="-342900">
              <a:buFont typeface="Wingdings" pitchFamily="2" charset="2"/>
              <a:buChar char="ü"/>
            </a:pPr>
            <a:endParaRPr lang="en-US" sz="2000" dirty="0">
              <a:solidFill>
                <a:srgbClr val="5F6062"/>
              </a:solidFill>
              <a:latin typeface="Univers LT Std 45 Light"/>
              <a:cs typeface="Univers LT Std 45 Light"/>
            </a:endParaRPr>
          </a:p>
          <a:p>
            <a:endParaRPr lang="en-US" sz="800" dirty="0">
              <a:solidFill>
                <a:schemeClr val="bg1">
                  <a:lumMod val="85000"/>
                </a:schemeClr>
              </a:solidFill>
              <a:latin typeface="Univers LT Std 45 Light"/>
              <a:cs typeface="Univers LT Std 45 Light"/>
            </a:endParaRPr>
          </a:p>
          <a:p>
            <a:r>
              <a:rPr lang="en-US" sz="800" dirty="0">
                <a:solidFill>
                  <a:schemeClr val="bg1">
                    <a:lumMod val="85000"/>
                  </a:schemeClr>
                </a:solidFill>
                <a:latin typeface="Univers LT Std 45 Light"/>
                <a:cs typeface="Univers LT Std 45 Light"/>
              </a:rPr>
              <a:t> </a:t>
            </a:r>
          </a:p>
        </p:txBody>
      </p:sp>
      <p:cxnSp>
        <p:nvCxnSpPr>
          <p:cNvPr id="19" name="Straight Connector 18">
            <a:extLst>
              <a:ext uri="{FF2B5EF4-FFF2-40B4-BE49-F238E27FC236}">
                <a16:creationId xmlns:a16="http://schemas.microsoft.com/office/drawing/2014/main" id="{C836C9A3-9185-6747-9EB1-C83EBD38C4E1}"/>
              </a:ext>
            </a:extLst>
          </p:cNvPr>
          <p:cNvCxnSpPr/>
          <p:nvPr/>
        </p:nvCxnSpPr>
        <p:spPr>
          <a:xfrm>
            <a:off x="353122" y="6274071"/>
            <a:ext cx="8456341" cy="1588"/>
          </a:xfrm>
          <a:prstGeom prst="line">
            <a:avLst/>
          </a:prstGeom>
          <a:ln w="6350" cap="flat" cmpd="sng" algn="ctr">
            <a:solidFill>
              <a:srgbClr val="9FA1A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088E3894-44B6-2848-A7FF-C6AA4079674A}"/>
              </a:ext>
            </a:extLst>
          </p:cNvPr>
          <p:cNvSpPr txBox="1"/>
          <p:nvPr/>
        </p:nvSpPr>
        <p:spPr>
          <a:xfrm>
            <a:off x="991221" y="6274071"/>
            <a:ext cx="7818242" cy="286563"/>
          </a:xfrm>
          <a:prstGeom prst="rect">
            <a:avLst/>
          </a:prstGeom>
          <a:noFill/>
        </p:spPr>
        <p:txBody>
          <a:bodyPr wrap="square" lIns="0" tIns="0" rIns="0" bIns="0" rtlCol="0" anchor="b" anchorCtr="0">
            <a:noAutofit/>
          </a:bodyPr>
          <a:lstStyle/>
          <a:p>
            <a:pPr algn="r"/>
            <a:r>
              <a:rPr lang="en-US" sz="1000" dirty="0">
                <a:solidFill>
                  <a:srgbClr val="0076C0"/>
                </a:solidFill>
                <a:latin typeface="Univers LT Std 45 Light"/>
                <a:cs typeface="Univers LT Std 45 Light"/>
              </a:rPr>
              <a:t>About Airplanes</a:t>
            </a:r>
          </a:p>
        </p:txBody>
      </p:sp>
      <p:pic>
        <p:nvPicPr>
          <p:cNvPr id="21" name="Picture 20">
            <a:extLst>
              <a:ext uri="{FF2B5EF4-FFF2-40B4-BE49-F238E27FC236}">
                <a16:creationId xmlns:a16="http://schemas.microsoft.com/office/drawing/2014/main" id="{995635B1-434C-3A49-A0E0-C9A1E6122B9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53367" y="5650786"/>
            <a:ext cx="856096" cy="419709"/>
          </a:xfrm>
          <a:prstGeom prst="rect">
            <a:avLst/>
          </a:prstGeom>
        </p:spPr>
      </p:pic>
      <p:pic>
        <p:nvPicPr>
          <p:cNvPr id="3" name="Picture 2">
            <a:extLst>
              <a:ext uri="{FF2B5EF4-FFF2-40B4-BE49-F238E27FC236}">
                <a16:creationId xmlns:a16="http://schemas.microsoft.com/office/drawing/2014/main" id="{EA58B31C-AAE4-2C4C-B789-4414DCB0AA8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1221" y="3408974"/>
            <a:ext cx="3251200" cy="1714500"/>
          </a:xfrm>
          <a:prstGeom prst="rect">
            <a:avLst/>
          </a:prstGeom>
        </p:spPr>
      </p:pic>
      <p:sp>
        <p:nvSpPr>
          <p:cNvPr id="17" name="TextBox 16">
            <a:extLst>
              <a:ext uri="{FF2B5EF4-FFF2-40B4-BE49-F238E27FC236}">
                <a16:creationId xmlns:a16="http://schemas.microsoft.com/office/drawing/2014/main" id="{0FFBC4D9-9D90-6240-98B8-A119B11F7559}"/>
              </a:ext>
            </a:extLst>
          </p:cNvPr>
          <p:cNvSpPr txBox="1"/>
          <p:nvPr/>
        </p:nvSpPr>
        <p:spPr>
          <a:xfrm>
            <a:off x="4573384" y="4550770"/>
            <a:ext cx="3883700" cy="183048"/>
          </a:xfrm>
          <a:prstGeom prst="rect">
            <a:avLst/>
          </a:prstGeom>
          <a:noFill/>
        </p:spPr>
        <p:txBody>
          <a:bodyPr wrap="square" lIns="0" tIns="0" rIns="0" bIns="0" rtlCol="0" anchor="t" anchorCtr="0">
            <a:noAutofit/>
          </a:bodyPr>
          <a:lstStyle/>
          <a:p>
            <a:pPr algn="ctr"/>
            <a:r>
              <a:rPr lang="en-US" sz="1100" dirty="0">
                <a:solidFill>
                  <a:srgbClr val="5F6062"/>
                </a:solidFill>
                <a:latin typeface="Univers LT Std 45 Light"/>
                <a:cs typeface="Univers LT Std 45 Light"/>
              </a:rPr>
              <a:t>• Push yoke forward</a:t>
            </a:r>
          </a:p>
          <a:p>
            <a:pPr marL="342900" indent="-342900">
              <a:buFont typeface="Wingdings" pitchFamily="2" charset="2"/>
              <a:buChar char="ü"/>
            </a:pPr>
            <a:endParaRPr lang="en-US" sz="2000" dirty="0">
              <a:solidFill>
                <a:srgbClr val="5F6062"/>
              </a:solidFill>
              <a:latin typeface="Univers LT Std 45 Light"/>
              <a:cs typeface="Univers LT Std 45 Light"/>
            </a:endParaRPr>
          </a:p>
          <a:p>
            <a:pPr marL="342900" indent="-342900">
              <a:buFont typeface="Wingdings" pitchFamily="2" charset="2"/>
              <a:buChar char="ü"/>
            </a:pPr>
            <a:endParaRPr lang="en-US" sz="2000" dirty="0">
              <a:solidFill>
                <a:srgbClr val="5F6062"/>
              </a:solidFill>
              <a:latin typeface="Univers LT Std 45 Light"/>
              <a:cs typeface="Univers LT Std 45 Light"/>
            </a:endParaRPr>
          </a:p>
          <a:p>
            <a:pPr marL="342900" indent="-342900">
              <a:buFont typeface="Wingdings" pitchFamily="2" charset="2"/>
              <a:buChar char="ü"/>
            </a:pPr>
            <a:endParaRPr lang="en-US" sz="2000" dirty="0">
              <a:solidFill>
                <a:srgbClr val="5F6062"/>
              </a:solidFill>
              <a:latin typeface="Univers LT Std 45 Light"/>
              <a:cs typeface="Univers LT Std 45 Light"/>
            </a:endParaRPr>
          </a:p>
          <a:p>
            <a:endParaRPr lang="en-US" sz="800" dirty="0">
              <a:solidFill>
                <a:schemeClr val="bg1">
                  <a:lumMod val="85000"/>
                </a:schemeClr>
              </a:solidFill>
              <a:latin typeface="Univers LT Std 45 Light"/>
              <a:cs typeface="Univers LT Std 45 Light"/>
            </a:endParaRPr>
          </a:p>
          <a:p>
            <a:r>
              <a:rPr lang="en-US" sz="800" dirty="0">
                <a:solidFill>
                  <a:schemeClr val="bg1">
                    <a:lumMod val="85000"/>
                  </a:schemeClr>
                </a:solidFill>
                <a:latin typeface="Univers LT Std 45 Light"/>
                <a:cs typeface="Univers LT Std 45 Light"/>
              </a:rPr>
              <a:t> </a:t>
            </a:r>
          </a:p>
        </p:txBody>
      </p:sp>
      <p:pic>
        <p:nvPicPr>
          <p:cNvPr id="15" name="Picture 14">
            <a:extLst>
              <a:ext uri="{FF2B5EF4-FFF2-40B4-BE49-F238E27FC236}">
                <a16:creationId xmlns:a16="http://schemas.microsoft.com/office/drawing/2014/main" id="{A31326E3-0D3F-9C4F-823E-716B2434862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620336" y="4857160"/>
            <a:ext cx="1770474" cy="1199051"/>
          </a:xfrm>
          <a:prstGeom prst="rect">
            <a:avLst/>
          </a:prstGeom>
        </p:spPr>
      </p:pic>
      <p:pic>
        <p:nvPicPr>
          <p:cNvPr id="18" name="Picture 17">
            <a:extLst>
              <a:ext uri="{FF2B5EF4-FFF2-40B4-BE49-F238E27FC236}">
                <a16:creationId xmlns:a16="http://schemas.microsoft.com/office/drawing/2014/main" id="{DE136DA6-27EB-1841-945D-812DACACDC6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604093" y="2919466"/>
            <a:ext cx="1802959" cy="1373683"/>
          </a:xfrm>
          <a:prstGeom prst="rect">
            <a:avLst/>
          </a:prstGeom>
        </p:spPr>
      </p:pic>
    </p:spTree>
    <p:extLst>
      <p:ext uri="{BB962C8B-B14F-4D97-AF65-F5344CB8AC3E}">
        <p14:creationId xmlns:p14="http://schemas.microsoft.com/office/powerpoint/2010/main" val="163646061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CD292EC-89D8-774E-960B-6FC61EF76680}"/>
              </a:ext>
            </a:extLst>
          </p:cNvPr>
          <p:cNvSpPr txBox="1"/>
          <p:nvPr/>
        </p:nvSpPr>
        <p:spPr>
          <a:xfrm>
            <a:off x="802734" y="543924"/>
            <a:ext cx="7541300" cy="853087"/>
          </a:xfrm>
          <a:prstGeom prst="rect">
            <a:avLst/>
          </a:prstGeom>
          <a:noFill/>
        </p:spPr>
        <p:txBody>
          <a:bodyPr wrap="square" lIns="0" tIns="0" rIns="0" bIns="0" rtlCol="0" anchor="b" anchorCtr="0">
            <a:noAutofit/>
          </a:bodyPr>
          <a:lstStyle/>
          <a:p>
            <a:r>
              <a:rPr lang="en-US" sz="5700" b="1" spc="-100" dirty="0">
                <a:solidFill>
                  <a:srgbClr val="0076C0"/>
                </a:solidFill>
                <a:latin typeface="Univers LT Std 45 Light"/>
                <a:cs typeface="Univers LT Std 45 Light"/>
              </a:rPr>
              <a:t>Rudder</a:t>
            </a:r>
            <a:r>
              <a:rPr lang="en-US" sz="5700" spc="-100" dirty="0">
                <a:solidFill>
                  <a:srgbClr val="0076C0"/>
                </a:solidFill>
                <a:latin typeface="Univers LT Std 45 Light"/>
                <a:cs typeface="Univers LT Std 45 Light"/>
              </a:rPr>
              <a:t> </a:t>
            </a:r>
            <a:r>
              <a:rPr lang="en-US" sz="5700" b="1" spc="-100" dirty="0">
                <a:solidFill>
                  <a:srgbClr val="0076C0"/>
                </a:solidFill>
                <a:latin typeface="Univers LT Std 45 Light"/>
                <a:cs typeface="Univers LT Std 45 Light"/>
              </a:rPr>
              <a:t>Controls Yaw</a:t>
            </a:r>
          </a:p>
        </p:txBody>
      </p:sp>
      <p:sp>
        <p:nvSpPr>
          <p:cNvPr id="9" name="TextBox 8">
            <a:extLst>
              <a:ext uri="{FF2B5EF4-FFF2-40B4-BE49-F238E27FC236}">
                <a16:creationId xmlns:a16="http://schemas.microsoft.com/office/drawing/2014/main" id="{1280DF83-468A-0945-A439-F3D4AFEF2EF6}"/>
              </a:ext>
            </a:extLst>
          </p:cNvPr>
          <p:cNvSpPr txBox="1"/>
          <p:nvPr/>
        </p:nvSpPr>
        <p:spPr>
          <a:xfrm>
            <a:off x="802735" y="1718613"/>
            <a:ext cx="3650394" cy="622251"/>
          </a:xfrm>
          <a:prstGeom prst="rect">
            <a:avLst/>
          </a:prstGeom>
          <a:noFill/>
        </p:spPr>
        <p:txBody>
          <a:bodyPr wrap="square" lIns="0" tIns="0" rIns="0" bIns="0" rtlCol="0" anchor="t" anchorCtr="0">
            <a:noAutofit/>
          </a:bodyPr>
          <a:lstStyle/>
          <a:p>
            <a:pPr marL="342900" indent="-342900">
              <a:buFont typeface="Wingdings" pitchFamily="2" charset="2"/>
              <a:buChar char="ü"/>
            </a:pPr>
            <a:r>
              <a:rPr lang="en-US" sz="2000" dirty="0">
                <a:solidFill>
                  <a:srgbClr val="5F6062"/>
                </a:solidFill>
                <a:latin typeface="Univers LT Std 45 Light"/>
                <a:cs typeface="Univers LT Std 45 Light"/>
              </a:rPr>
              <a:t>Rudder maintains straight flight and coordinated turns</a:t>
            </a:r>
            <a:endParaRPr lang="en-US" sz="800" dirty="0">
              <a:solidFill>
                <a:schemeClr val="bg1">
                  <a:lumMod val="85000"/>
                </a:schemeClr>
              </a:solidFill>
              <a:latin typeface="Univers LT Std 45 Light"/>
              <a:cs typeface="Univers LT Std 45 Light"/>
            </a:endParaRPr>
          </a:p>
          <a:p>
            <a:r>
              <a:rPr lang="en-US" sz="800" dirty="0">
                <a:solidFill>
                  <a:schemeClr val="bg1">
                    <a:lumMod val="85000"/>
                  </a:schemeClr>
                </a:solidFill>
                <a:latin typeface="Univers LT Std 45 Light"/>
                <a:cs typeface="Univers LT Std 45 Light"/>
              </a:rPr>
              <a:t> </a:t>
            </a:r>
          </a:p>
        </p:txBody>
      </p:sp>
      <p:sp>
        <p:nvSpPr>
          <p:cNvPr id="14" name="TextBox 13">
            <a:extLst>
              <a:ext uri="{FF2B5EF4-FFF2-40B4-BE49-F238E27FC236}">
                <a16:creationId xmlns:a16="http://schemas.microsoft.com/office/drawing/2014/main" id="{D76BA989-F46A-2D49-9D6F-CE6CF8645189}"/>
              </a:ext>
            </a:extLst>
          </p:cNvPr>
          <p:cNvSpPr txBox="1"/>
          <p:nvPr/>
        </p:nvSpPr>
        <p:spPr>
          <a:xfrm>
            <a:off x="4866226" y="1718613"/>
            <a:ext cx="3650394" cy="622251"/>
          </a:xfrm>
          <a:prstGeom prst="rect">
            <a:avLst/>
          </a:prstGeom>
          <a:noFill/>
        </p:spPr>
        <p:txBody>
          <a:bodyPr wrap="square" lIns="0" tIns="0" rIns="0" bIns="0" rtlCol="0" anchor="t" anchorCtr="0">
            <a:noAutofit/>
          </a:bodyPr>
          <a:lstStyle/>
          <a:p>
            <a:pPr marL="342900" indent="-342900">
              <a:buFont typeface="Wingdings" pitchFamily="2" charset="2"/>
              <a:buChar char="ü"/>
            </a:pPr>
            <a:r>
              <a:rPr lang="en-US" sz="2000" dirty="0">
                <a:solidFill>
                  <a:srgbClr val="5F6062"/>
                </a:solidFill>
                <a:latin typeface="Univers LT Std 45 Light"/>
                <a:cs typeface="Univers LT Std 45 Light"/>
              </a:rPr>
              <a:t>Controlled by rudder pedals</a:t>
            </a:r>
          </a:p>
          <a:p>
            <a:r>
              <a:rPr lang="en-US" sz="800" dirty="0">
                <a:solidFill>
                  <a:schemeClr val="bg1">
                    <a:lumMod val="85000"/>
                  </a:schemeClr>
                </a:solidFill>
                <a:latin typeface="Univers LT Std 45 Light"/>
                <a:cs typeface="Univers LT Std 45 Light"/>
              </a:rPr>
              <a:t> </a:t>
            </a:r>
          </a:p>
        </p:txBody>
      </p:sp>
      <p:sp>
        <p:nvSpPr>
          <p:cNvPr id="22" name="TextBox 21">
            <a:extLst>
              <a:ext uri="{FF2B5EF4-FFF2-40B4-BE49-F238E27FC236}">
                <a16:creationId xmlns:a16="http://schemas.microsoft.com/office/drawing/2014/main" id="{D132A079-B377-3049-8C16-4BA96607A4ED}"/>
              </a:ext>
            </a:extLst>
          </p:cNvPr>
          <p:cNvSpPr txBox="1"/>
          <p:nvPr/>
        </p:nvSpPr>
        <p:spPr>
          <a:xfrm>
            <a:off x="4460334" y="4444825"/>
            <a:ext cx="3883700" cy="183048"/>
          </a:xfrm>
          <a:prstGeom prst="rect">
            <a:avLst/>
          </a:prstGeom>
          <a:noFill/>
        </p:spPr>
        <p:txBody>
          <a:bodyPr wrap="square" lIns="0" tIns="0" rIns="0" bIns="0" rtlCol="0" anchor="t" anchorCtr="0">
            <a:noAutofit/>
          </a:bodyPr>
          <a:lstStyle/>
          <a:p>
            <a:pPr algn="ctr"/>
            <a:r>
              <a:rPr lang="en-US" sz="1100" dirty="0">
                <a:solidFill>
                  <a:srgbClr val="5F6062"/>
                </a:solidFill>
                <a:latin typeface="Univers LT Std 45 Light"/>
                <a:cs typeface="Univers LT Std 45 Light"/>
              </a:rPr>
              <a:t>• Push on right pedal to yaw right</a:t>
            </a:r>
          </a:p>
          <a:p>
            <a:endParaRPr lang="en-US" sz="800" dirty="0">
              <a:solidFill>
                <a:schemeClr val="bg1">
                  <a:lumMod val="85000"/>
                </a:schemeClr>
              </a:solidFill>
              <a:latin typeface="Univers LT Std 45 Light"/>
              <a:cs typeface="Univers LT Std 45 Light"/>
            </a:endParaRPr>
          </a:p>
          <a:p>
            <a:r>
              <a:rPr lang="en-US" sz="800" dirty="0">
                <a:solidFill>
                  <a:schemeClr val="bg1">
                    <a:lumMod val="85000"/>
                  </a:schemeClr>
                </a:solidFill>
                <a:latin typeface="Univers LT Std 45 Light"/>
                <a:cs typeface="Univers LT Std 45 Light"/>
              </a:rPr>
              <a:t> </a:t>
            </a:r>
          </a:p>
        </p:txBody>
      </p:sp>
      <p:cxnSp>
        <p:nvCxnSpPr>
          <p:cNvPr id="23" name="Straight Connector 22">
            <a:extLst>
              <a:ext uri="{FF2B5EF4-FFF2-40B4-BE49-F238E27FC236}">
                <a16:creationId xmlns:a16="http://schemas.microsoft.com/office/drawing/2014/main" id="{0BB88376-F8A3-D849-978F-169DCE39A733}"/>
              </a:ext>
            </a:extLst>
          </p:cNvPr>
          <p:cNvCxnSpPr/>
          <p:nvPr/>
        </p:nvCxnSpPr>
        <p:spPr>
          <a:xfrm>
            <a:off x="353122" y="6274071"/>
            <a:ext cx="8456341" cy="1588"/>
          </a:xfrm>
          <a:prstGeom prst="line">
            <a:avLst/>
          </a:prstGeom>
          <a:ln w="6350" cap="flat" cmpd="sng" algn="ctr">
            <a:solidFill>
              <a:srgbClr val="9FA1A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22733A25-BF5A-A147-B0FD-82BEE2813000}"/>
              </a:ext>
            </a:extLst>
          </p:cNvPr>
          <p:cNvSpPr txBox="1"/>
          <p:nvPr/>
        </p:nvSpPr>
        <p:spPr>
          <a:xfrm>
            <a:off x="991221" y="6274071"/>
            <a:ext cx="7818242" cy="286563"/>
          </a:xfrm>
          <a:prstGeom prst="rect">
            <a:avLst/>
          </a:prstGeom>
          <a:noFill/>
        </p:spPr>
        <p:txBody>
          <a:bodyPr wrap="square" lIns="0" tIns="0" rIns="0" bIns="0" rtlCol="0" anchor="b" anchorCtr="0">
            <a:noAutofit/>
          </a:bodyPr>
          <a:lstStyle/>
          <a:p>
            <a:pPr algn="r"/>
            <a:r>
              <a:rPr lang="en-US" sz="1000" dirty="0">
                <a:solidFill>
                  <a:srgbClr val="0076C0"/>
                </a:solidFill>
                <a:latin typeface="Univers LT Std 45 Light"/>
                <a:cs typeface="Univers LT Std 45 Light"/>
              </a:rPr>
              <a:t>About Airplanes</a:t>
            </a:r>
          </a:p>
        </p:txBody>
      </p:sp>
      <p:pic>
        <p:nvPicPr>
          <p:cNvPr id="25" name="Picture 24">
            <a:extLst>
              <a:ext uri="{FF2B5EF4-FFF2-40B4-BE49-F238E27FC236}">
                <a16:creationId xmlns:a16="http://schemas.microsoft.com/office/drawing/2014/main" id="{F5708ECB-FEB9-AB4D-9222-C036CE20597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53367" y="5650786"/>
            <a:ext cx="856096" cy="419709"/>
          </a:xfrm>
          <a:prstGeom prst="rect">
            <a:avLst/>
          </a:prstGeom>
        </p:spPr>
      </p:pic>
      <p:pic>
        <p:nvPicPr>
          <p:cNvPr id="3" name="Picture 2">
            <a:extLst>
              <a:ext uri="{FF2B5EF4-FFF2-40B4-BE49-F238E27FC236}">
                <a16:creationId xmlns:a16="http://schemas.microsoft.com/office/drawing/2014/main" id="{F4D44472-A739-8940-B53C-8B9FBA8411B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79077" y="2820556"/>
            <a:ext cx="2446214" cy="1169461"/>
          </a:xfrm>
          <a:prstGeom prst="rect">
            <a:avLst/>
          </a:prstGeom>
        </p:spPr>
      </p:pic>
      <p:pic>
        <p:nvPicPr>
          <p:cNvPr id="5" name="Picture 4">
            <a:extLst>
              <a:ext uri="{FF2B5EF4-FFF2-40B4-BE49-F238E27FC236}">
                <a16:creationId xmlns:a16="http://schemas.microsoft.com/office/drawing/2014/main" id="{6BFD60C5-104F-5E4D-984B-91104D8605F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179077" y="4786785"/>
            <a:ext cx="2446214" cy="1169462"/>
          </a:xfrm>
          <a:prstGeom prst="rect">
            <a:avLst/>
          </a:prstGeom>
        </p:spPr>
      </p:pic>
      <p:pic>
        <p:nvPicPr>
          <p:cNvPr id="7" name="Picture 6">
            <a:extLst>
              <a:ext uri="{FF2B5EF4-FFF2-40B4-BE49-F238E27FC236}">
                <a16:creationId xmlns:a16="http://schemas.microsoft.com/office/drawing/2014/main" id="{E3EC6410-138E-384E-A4E7-1A8D960FDEE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30758" y="2626301"/>
            <a:ext cx="2824612" cy="2869987"/>
          </a:xfrm>
          <a:prstGeom prst="rect">
            <a:avLst/>
          </a:prstGeom>
        </p:spPr>
      </p:pic>
      <p:sp>
        <p:nvSpPr>
          <p:cNvPr id="12" name="TextBox 11">
            <a:extLst>
              <a:ext uri="{FF2B5EF4-FFF2-40B4-BE49-F238E27FC236}">
                <a16:creationId xmlns:a16="http://schemas.microsoft.com/office/drawing/2014/main" id="{45A93B94-5E6D-0345-BF85-529104B12F1B}"/>
              </a:ext>
            </a:extLst>
          </p:cNvPr>
          <p:cNvSpPr txBox="1"/>
          <p:nvPr/>
        </p:nvSpPr>
        <p:spPr>
          <a:xfrm>
            <a:off x="4460334" y="2479921"/>
            <a:ext cx="3883700" cy="183048"/>
          </a:xfrm>
          <a:prstGeom prst="rect">
            <a:avLst/>
          </a:prstGeom>
          <a:noFill/>
        </p:spPr>
        <p:txBody>
          <a:bodyPr wrap="square" lIns="0" tIns="0" rIns="0" bIns="0" rtlCol="0" anchor="t" anchorCtr="0">
            <a:noAutofit/>
          </a:bodyPr>
          <a:lstStyle/>
          <a:p>
            <a:pPr algn="ctr"/>
            <a:r>
              <a:rPr lang="en-US" sz="1100" dirty="0">
                <a:solidFill>
                  <a:srgbClr val="5F6062"/>
                </a:solidFill>
                <a:latin typeface="Univers LT Std 45 Light"/>
                <a:cs typeface="Univers LT Std 45 Light"/>
              </a:rPr>
              <a:t>• Push on left pedal to yaw left</a:t>
            </a:r>
          </a:p>
          <a:p>
            <a:endParaRPr lang="en-US" sz="800" dirty="0">
              <a:solidFill>
                <a:schemeClr val="bg1">
                  <a:lumMod val="85000"/>
                </a:schemeClr>
              </a:solidFill>
              <a:latin typeface="Univers LT Std 45 Light"/>
              <a:cs typeface="Univers LT Std 45 Light"/>
            </a:endParaRPr>
          </a:p>
          <a:p>
            <a:r>
              <a:rPr lang="en-US" sz="800" dirty="0">
                <a:solidFill>
                  <a:schemeClr val="bg1">
                    <a:lumMod val="85000"/>
                  </a:schemeClr>
                </a:solidFill>
                <a:latin typeface="Univers LT Std 45 Light"/>
                <a:cs typeface="Univers LT Std 45 Light"/>
              </a:rPr>
              <a:t> </a:t>
            </a:r>
          </a:p>
        </p:txBody>
      </p:sp>
    </p:spTree>
    <p:extLst>
      <p:ext uri="{BB962C8B-B14F-4D97-AF65-F5344CB8AC3E}">
        <p14:creationId xmlns:p14="http://schemas.microsoft.com/office/powerpoint/2010/main" val="95311332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1B4861A-5D66-5448-9DDA-567ABA28587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1114575">
            <a:off x="1664329" y="2656536"/>
            <a:ext cx="5043250" cy="3463771"/>
          </a:xfrm>
          <a:prstGeom prst="rect">
            <a:avLst/>
          </a:prstGeom>
        </p:spPr>
      </p:pic>
      <p:sp>
        <p:nvSpPr>
          <p:cNvPr id="10" name="TextBox 9">
            <a:extLst>
              <a:ext uri="{FF2B5EF4-FFF2-40B4-BE49-F238E27FC236}">
                <a16:creationId xmlns:a16="http://schemas.microsoft.com/office/drawing/2014/main" id="{6CD292EC-89D8-774E-960B-6FC61EF76680}"/>
              </a:ext>
            </a:extLst>
          </p:cNvPr>
          <p:cNvSpPr txBox="1"/>
          <p:nvPr/>
        </p:nvSpPr>
        <p:spPr>
          <a:xfrm>
            <a:off x="802734" y="699372"/>
            <a:ext cx="7541300" cy="853087"/>
          </a:xfrm>
          <a:prstGeom prst="rect">
            <a:avLst/>
          </a:prstGeom>
          <a:noFill/>
        </p:spPr>
        <p:txBody>
          <a:bodyPr wrap="square" lIns="0" tIns="0" rIns="0" bIns="0" rtlCol="0" anchor="b" anchorCtr="0">
            <a:noAutofit/>
          </a:bodyPr>
          <a:lstStyle/>
          <a:p>
            <a:r>
              <a:rPr lang="en-US" sz="6000" b="1" spc="-100" dirty="0">
                <a:solidFill>
                  <a:srgbClr val="0076C0"/>
                </a:solidFill>
                <a:latin typeface="Univers LT Std 45 Light"/>
                <a:cs typeface="Univers LT Std 45 Light"/>
              </a:rPr>
              <a:t>Flaps</a:t>
            </a:r>
          </a:p>
        </p:txBody>
      </p:sp>
      <p:sp>
        <p:nvSpPr>
          <p:cNvPr id="9" name="TextBox 8">
            <a:extLst>
              <a:ext uri="{FF2B5EF4-FFF2-40B4-BE49-F238E27FC236}">
                <a16:creationId xmlns:a16="http://schemas.microsoft.com/office/drawing/2014/main" id="{1280DF83-468A-0945-A439-F3D4AFEF2EF6}"/>
              </a:ext>
            </a:extLst>
          </p:cNvPr>
          <p:cNvSpPr txBox="1"/>
          <p:nvPr/>
        </p:nvSpPr>
        <p:spPr>
          <a:xfrm>
            <a:off x="802735" y="1855503"/>
            <a:ext cx="4631200" cy="926774"/>
          </a:xfrm>
          <a:prstGeom prst="rect">
            <a:avLst/>
          </a:prstGeom>
          <a:noFill/>
        </p:spPr>
        <p:txBody>
          <a:bodyPr wrap="square" lIns="0" tIns="0" rIns="0" bIns="0" rtlCol="0" anchor="t" anchorCtr="0">
            <a:noAutofit/>
          </a:bodyPr>
          <a:lstStyle/>
          <a:p>
            <a:pPr marL="342900" indent="-342900">
              <a:buFont typeface="Wingdings" pitchFamily="2" charset="2"/>
              <a:buChar char="ü"/>
            </a:pPr>
            <a:r>
              <a:rPr lang="en-US" sz="2000" dirty="0">
                <a:solidFill>
                  <a:srgbClr val="5F6062"/>
                </a:solidFill>
                <a:latin typeface="Univers LT Std 45 Light"/>
                <a:cs typeface="Univers LT Std 45 Light"/>
              </a:rPr>
              <a:t>Change wing shape, increase lift</a:t>
            </a:r>
          </a:p>
          <a:p>
            <a:pPr marL="342900" indent="-342900">
              <a:buFont typeface="Wingdings" pitchFamily="2" charset="2"/>
              <a:buChar char="ü"/>
            </a:pPr>
            <a:r>
              <a:rPr lang="en-US" sz="2000" dirty="0">
                <a:solidFill>
                  <a:srgbClr val="5F6062"/>
                </a:solidFill>
                <a:latin typeface="Univers LT Std 45 Light"/>
                <a:cs typeface="Univers LT Std 45 Light"/>
              </a:rPr>
              <a:t>Reduce stall speed</a:t>
            </a:r>
          </a:p>
          <a:p>
            <a:pPr marL="342900" indent="-342900">
              <a:buFont typeface="Wingdings" pitchFamily="2" charset="2"/>
              <a:buChar char="ü"/>
            </a:pPr>
            <a:r>
              <a:rPr lang="en-US" sz="2000" dirty="0">
                <a:solidFill>
                  <a:srgbClr val="5F6062"/>
                </a:solidFill>
                <a:latin typeface="Univers LT Std 45 Light"/>
                <a:cs typeface="Univers LT Std 45 Light"/>
              </a:rPr>
              <a:t>Allow slower landing</a:t>
            </a:r>
          </a:p>
          <a:p>
            <a:endParaRPr lang="en-US" sz="800" dirty="0">
              <a:solidFill>
                <a:schemeClr val="bg1">
                  <a:lumMod val="85000"/>
                </a:schemeClr>
              </a:solidFill>
              <a:latin typeface="Univers LT Std 45 Light"/>
              <a:cs typeface="Univers LT Std 45 Light"/>
            </a:endParaRPr>
          </a:p>
          <a:p>
            <a:r>
              <a:rPr lang="en-US" sz="800" dirty="0">
                <a:solidFill>
                  <a:schemeClr val="bg1">
                    <a:lumMod val="85000"/>
                  </a:schemeClr>
                </a:solidFill>
                <a:latin typeface="Univers LT Std 45 Light"/>
                <a:cs typeface="Univers LT Std 45 Light"/>
              </a:rPr>
              <a:t> </a:t>
            </a:r>
          </a:p>
        </p:txBody>
      </p:sp>
      <p:cxnSp>
        <p:nvCxnSpPr>
          <p:cNvPr id="18" name="Straight Connector 17">
            <a:extLst>
              <a:ext uri="{FF2B5EF4-FFF2-40B4-BE49-F238E27FC236}">
                <a16:creationId xmlns:a16="http://schemas.microsoft.com/office/drawing/2014/main" id="{D49AA1A6-037A-9F46-BC65-4C700655282B}"/>
              </a:ext>
            </a:extLst>
          </p:cNvPr>
          <p:cNvCxnSpPr/>
          <p:nvPr/>
        </p:nvCxnSpPr>
        <p:spPr>
          <a:xfrm>
            <a:off x="353122" y="6274071"/>
            <a:ext cx="8456341" cy="1588"/>
          </a:xfrm>
          <a:prstGeom prst="line">
            <a:avLst/>
          </a:prstGeom>
          <a:ln w="6350" cap="flat" cmpd="sng" algn="ctr">
            <a:solidFill>
              <a:srgbClr val="9FA1A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AB856500-2209-D04C-94D0-BAB48E954112}"/>
              </a:ext>
            </a:extLst>
          </p:cNvPr>
          <p:cNvSpPr txBox="1"/>
          <p:nvPr/>
        </p:nvSpPr>
        <p:spPr>
          <a:xfrm>
            <a:off x="991221" y="6274071"/>
            <a:ext cx="7818242" cy="286563"/>
          </a:xfrm>
          <a:prstGeom prst="rect">
            <a:avLst/>
          </a:prstGeom>
          <a:noFill/>
        </p:spPr>
        <p:txBody>
          <a:bodyPr wrap="square" lIns="0" tIns="0" rIns="0" bIns="0" rtlCol="0" anchor="b" anchorCtr="0">
            <a:noAutofit/>
          </a:bodyPr>
          <a:lstStyle/>
          <a:p>
            <a:pPr algn="r"/>
            <a:r>
              <a:rPr lang="en-US" sz="1000" dirty="0">
                <a:solidFill>
                  <a:srgbClr val="0076C0"/>
                </a:solidFill>
                <a:latin typeface="Univers LT Std 45 Light"/>
                <a:cs typeface="Univers LT Std 45 Light"/>
              </a:rPr>
              <a:t>About Airplanes</a:t>
            </a:r>
          </a:p>
        </p:txBody>
      </p:sp>
      <p:pic>
        <p:nvPicPr>
          <p:cNvPr id="21" name="Picture 20">
            <a:extLst>
              <a:ext uri="{FF2B5EF4-FFF2-40B4-BE49-F238E27FC236}">
                <a16:creationId xmlns:a16="http://schemas.microsoft.com/office/drawing/2014/main" id="{409D0ACB-A803-9941-AB2D-D5AE1F92B84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53367" y="5650786"/>
            <a:ext cx="856096" cy="419709"/>
          </a:xfrm>
          <a:prstGeom prst="rect">
            <a:avLst/>
          </a:prstGeom>
        </p:spPr>
      </p:pic>
      <p:cxnSp>
        <p:nvCxnSpPr>
          <p:cNvPr id="16" name="Straight Arrow Connector 15">
            <a:extLst>
              <a:ext uri="{FF2B5EF4-FFF2-40B4-BE49-F238E27FC236}">
                <a16:creationId xmlns:a16="http://schemas.microsoft.com/office/drawing/2014/main" id="{8187B088-65E6-5943-B9CA-AF1E1A80555A}"/>
              </a:ext>
            </a:extLst>
          </p:cNvPr>
          <p:cNvCxnSpPr>
            <a:cxnSpLocks/>
          </p:cNvCxnSpPr>
          <p:nvPr/>
        </p:nvCxnSpPr>
        <p:spPr>
          <a:xfrm flipH="1">
            <a:off x="3944026" y="3374716"/>
            <a:ext cx="713216" cy="639345"/>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9" name="TextBox 18">
            <a:extLst>
              <a:ext uri="{FF2B5EF4-FFF2-40B4-BE49-F238E27FC236}">
                <a16:creationId xmlns:a16="http://schemas.microsoft.com/office/drawing/2014/main" id="{1717CF9A-DA12-624B-807C-D8AA6702664B}"/>
              </a:ext>
            </a:extLst>
          </p:cNvPr>
          <p:cNvSpPr txBox="1"/>
          <p:nvPr/>
        </p:nvSpPr>
        <p:spPr>
          <a:xfrm>
            <a:off x="3747056" y="3060530"/>
            <a:ext cx="1820370" cy="237826"/>
          </a:xfrm>
          <a:prstGeom prst="rect">
            <a:avLst/>
          </a:prstGeom>
          <a:noFill/>
        </p:spPr>
        <p:txBody>
          <a:bodyPr wrap="square" lIns="0" tIns="0" rIns="0" bIns="0" rtlCol="0" anchor="b" anchorCtr="0">
            <a:noAutofit/>
          </a:bodyPr>
          <a:lstStyle/>
          <a:p>
            <a:pPr algn="ctr"/>
            <a:r>
              <a:rPr lang="en-US" sz="1600" dirty="0">
                <a:solidFill>
                  <a:srgbClr val="5F6062"/>
                </a:solidFill>
                <a:latin typeface="Univers LT Std 45 Light"/>
                <a:cs typeface="Univers LT Std 45 Light"/>
              </a:rPr>
              <a:t>Flaps</a:t>
            </a:r>
          </a:p>
        </p:txBody>
      </p:sp>
      <p:cxnSp>
        <p:nvCxnSpPr>
          <p:cNvPr id="22" name="Straight Arrow Connector 21">
            <a:extLst>
              <a:ext uri="{FF2B5EF4-FFF2-40B4-BE49-F238E27FC236}">
                <a16:creationId xmlns:a16="http://schemas.microsoft.com/office/drawing/2014/main" id="{37020435-E713-BE4F-B5E9-4C3921ABE8C4}"/>
              </a:ext>
            </a:extLst>
          </p:cNvPr>
          <p:cNvCxnSpPr>
            <a:cxnSpLocks/>
          </p:cNvCxnSpPr>
          <p:nvPr/>
        </p:nvCxnSpPr>
        <p:spPr>
          <a:xfrm>
            <a:off x="4657241" y="3374716"/>
            <a:ext cx="243101" cy="1158538"/>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81923941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02734" y="770925"/>
            <a:ext cx="7541300" cy="853087"/>
          </a:xfrm>
          <a:prstGeom prst="rect">
            <a:avLst/>
          </a:prstGeom>
          <a:noFill/>
        </p:spPr>
        <p:txBody>
          <a:bodyPr wrap="square" lIns="0" tIns="0" rIns="0" bIns="0" rtlCol="0" anchor="b" anchorCtr="0">
            <a:noAutofit/>
          </a:bodyPr>
          <a:lstStyle/>
          <a:p>
            <a:r>
              <a:rPr lang="en-US" sz="6000" b="1" spc="-100" dirty="0">
                <a:solidFill>
                  <a:srgbClr val="0076C0"/>
                </a:solidFill>
                <a:latin typeface="Univers LT Std 45 Light"/>
                <a:cs typeface="Univers LT Std 45 Light"/>
              </a:rPr>
              <a:t>Session Objectives</a:t>
            </a:r>
          </a:p>
        </p:txBody>
      </p:sp>
      <p:sp>
        <p:nvSpPr>
          <p:cNvPr id="9" name="TextBox 8"/>
          <p:cNvSpPr txBox="1"/>
          <p:nvPr/>
        </p:nvSpPr>
        <p:spPr>
          <a:xfrm>
            <a:off x="802733" y="1943307"/>
            <a:ext cx="7541299" cy="3706685"/>
          </a:xfrm>
          <a:prstGeom prst="rect">
            <a:avLst/>
          </a:prstGeom>
          <a:noFill/>
        </p:spPr>
        <p:txBody>
          <a:bodyPr wrap="square" lIns="0" tIns="0" rIns="0" bIns="0" rtlCol="0" anchor="t" anchorCtr="0">
            <a:noAutofit/>
          </a:bodyPr>
          <a:lstStyle/>
          <a:p>
            <a:r>
              <a:rPr lang="en-US" sz="2000" b="1" dirty="0">
                <a:solidFill>
                  <a:srgbClr val="5F6062"/>
                </a:solidFill>
                <a:latin typeface="Univers LT Std 45 Light"/>
                <a:cs typeface="Univers LT Std 45 Light"/>
              </a:rPr>
              <a:t>You’ll be able to describe</a:t>
            </a:r>
          </a:p>
          <a:p>
            <a:endParaRPr lang="en-US" sz="2000" dirty="0">
              <a:solidFill>
                <a:srgbClr val="5F6062"/>
              </a:solidFill>
              <a:latin typeface="Univers LT Std 45 Light"/>
              <a:cs typeface="Univers LT Std 45 Light"/>
            </a:endParaRPr>
          </a:p>
          <a:p>
            <a:pPr marL="285750" indent="-285750">
              <a:buFont typeface="Wingdings" pitchFamily="2" charset="2"/>
              <a:buChar char="ü"/>
            </a:pPr>
            <a:r>
              <a:rPr lang="en-US" sz="2000" dirty="0">
                <a:solidFill>
                  <a:srgbClr val="5F6062"/>
                </a:solidFill>
                <a:latin typeface="Univers LT Std 45 Light"/>
                <a:cs typeface="Univers LT Std 45 Light"/>
              </a:rPr>
              <a:t> Cool airplanes</a:t>
            </a:r>
          </a:p>
          <a:p>
            <a:pPr marL="800100" lvl="1" indent="-342900">
              <a:buFont typeface="Arial" panose="020B0604020202020204" pitchFamily="34" charset="0"/>
              <a:buChar char="•"/>
            </a:pPr>
            <a:r>
              <a:rPr lang="en-US" sz="2000" dirty="0">
                <a:solidFill>
                  <a:srgbClr val="5F6062"/>
                </a:solidFill>
                <a:latin typeface="Univers LT Std 45 Light"/>
                <a:cs typeface="Univers LT Std 45 Light"/>
              </a:rPr>
              <a:t>Typical airplane configurations</a:t>
            </a:r>
          </a:p>
          <a:p>
            <a:pPr marL="800100" lvl="1" indent="-342900">
              <a:buFont typeface="Arial" panose="020B0604020202020204" pitchFamily="34" charset="0"/>
              <a:buChar char="•"/>
            </a:pPr>
            <a:r>
              <a:rPr lang="en-US" sz="2000" dirty="0">
                <a:solidFill>
                  <a:srgbClr val="5F6062"/>
                </a:solidFill>
                <a:latin typeface="Univers LT Std 45 Light"/>
                <a:cs typeface="Univers LT Std 45 Light"/>
              </a:rPr>
              <a:t>How they are used</a:t>
            </a:r>
          </a:p>
          <a:p>
            <a:pPr marL="342900" indent="-342900">
              <a:buFont typeface="Wingdings" pitchFamily="2" charset="2"/>
              <a:buChar char="ü"/>
            </a:pPr>
            <a:r>
              <a:rPr lang="en-US" sz="2000" dirty="0">
                <a:solidFill>
                  <a:srgbClr val="5F6062"/>
                </a:solidFill>
                <a:latin typeface="Univers LT Std 45 Light"/>
                <a:cs typeface="Univers LT Std 45 Light"/>
              </a:rPr>
              <a:t>How they work</a:t>
            </a:r>
          </a:p>
          <a:p>
            <a:pPr marL="800100" lvl="1" indent="-342900">
              <a:buFont typeface="Arial" panose="020B0604020202020204" pitchFamily="34" charset="0"/>
              <a:buChar char="•"/>
            </a:pPr>
            <a:r>
              <a:rPr lang="en-US" sz="2000" dirty="0">
                <a:solidFill>
                  <a:srgbClr val="5F6062"/>
                </a:solidFill>
                <a:latin typeface="Univers LT Std 45 Light"/>
                <a:cs typeface="Univers LT Std 45 Light"/>
              </a:rPr>
              <a:t>Control surfaces and the three axes of control</a:t>
            </a:r>
          </a:p>
          <a:p>
            <a:pPr marL="800100" lvl="1" indent="-342900">
              <a:buFont typeface="Arial" panose="020B0604020202020204" pitchFamily="34" charset="0"/>
              <a:buChar char="•"/>
            </a:pPr>
            <a:r>
              <a:rPr lang="en-US" sz="2000" dirty="0">
                <a:solidFill>
                  <a:srgbClr val="5F6062"/>
                </a:solidFill>
                <a:latin typeface="Univers LT Std 45 Light"/>
                <a:cs typeface="Univers LT Std 45 Light"/>
              </a:rPr>
              <a:t>Key parts of an airplane</a:t>
            </a:r>
          </a:p>
          <a:p>
            <a:pPr marL="342900" indent="-342900">
              <a:buFont typeface="Wingdings" pitchFamily="2" charset="2"/>
              <a:buChar char="ü"/>
            </a:pPr>
            <a:endParaRPr lang="en-US" sz="2000" dirty="0">
              <a:solidFill>
                <a:srgbClr val="5F6062"/>
              </a:solidFill>
              <a:latin typeface="Univers LT Std 45 Light"/>
              <a:cs typeface="Univers LT Std 45 Light"/>
            </a:endParaRPr>
          </a:p>
        </p:txBody>
      </p:sp>
      <p:cxnSp>
        <p:nvCxnSpPr>
          <p:cNvPr id="10" name="Straight Connector 9">
            <a:extLst>
              <a:ext uri="{FF2B5EF4-FFF2-40B4-BE49-F238E27FC236}">
                <a16:creationId xmlns:a16="http://schemas.microsoft.com/office/drawing/2014/main" id="{B88D8EF2-FC32-9C48-BAB5-DA32E98D62A8}"/>
              </a:ext>
            </a:extLst>
          </p:cNvPr>
          <p:cNvCxnSpPr/>
          <p:nvPr/>
        </p:nvCxnSpPr>
        <p:spPr>
          <a:xfrm>
            <a:off x="353122" y="6274071"/>
            <a:ext cx="8456341" cy="1588"/>
          </a:xfrm>
          <a:prstGeom prst="line">
            <a:avLst/>
          </a:prstGeom>
          <a:ln w="6350" cap="flat" cmpd="sng" algn="ctr">
            <a:solidFill>
              <a:srgbClr val="9FA1A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2930DFE8-34BB-804F-BBD0-99F1E75E861F}"/>
              </a:ext>
            </a:extLst>
          </p:cNvPr>
          <p:cNvSpPr txBox="1"/>
          <p:nvPr/>
        </p:nvSpPr>
        <p:spPr>
          <a:xfrm>
            <a:off x="991221" y="6274071"/>
            <a:ext cx="7818242" cy="286563"/>
          </a:xfrm>
          <a:prstGeom prst="rect">
            <a:avLst/>
          </a:prstGeom>
          <a:noFill/>
        </p:spPr>
        <p:txBody>
          <a:bodyPr wrap="square" lIns="0" tIns="0" rIns="0" bIns="0" rtlCol="0" anchor="b" anchorCtr="0">
            <a:noAutofit/>
          </a:bodyPr>
          <a:lstStyle/>
          <a:p>
            <a:pPr algn="r"/>
            <a:r>
              <a:rPr lang="en-US" sz="1000" dirty="0">
                <a:solidFill>
                  <a:srgbClr val="0076C0"/>
                </a:solidFill>
                <a:latin typeface="Univers LT Std 45 Light"/>
                <a:cs typeface="Univers LT Std 45 Light"/>
              </a:rPr>
              <a:t>About Airplanes</a:t>
            </a:r>
          </a:p>
        </p:txBody>
      </p:sp>
      <p:pic>
        <p:nvPicPr>
          <p:cNvPr id="13" name="Picture 12">
            <a:extLst>
              <a:ext uri="{FF2B5EF4-FFF2-40B4-BE49-F238E27FC236}">
                <a16:creationId xmlns:a16="http://schemas.microsoft.com/office/drawing/2014/main" id="{1432D0C2-B9A6-8D44-B71F-A4AAD999454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53367" y="5650786"/>
            <a:ext cx="856096" cy="419709"/>
          </a:xfrm>
          <a:prstGeom prst="rect">
            <a:avLst/>
          </a:prstGeom>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1B4861A-5D66-5448-9DDA-567ABA28587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21114575">
            <a:off x="787251" y="2615935"/>
            <a:ext cx="5043250" cy="3463771"/>
          </a:xfrm>
          <a:prstGeom prst="rect">
            <a:avLst/>
          </a:prstGeom>
        </p:spPr>
      </p:pic>
      <p:sp>
        <p:nvSpPr>
          <p:cNvPr id="10" name="TextBox 9">
            <a:extLst>
              <a:ext uri="{FF2B5EF4-FFF2-40B4-BE49-F238E27FC236}">
                <a16:creationId xmlns:a16="http://schemas.microsoft.com/office/drawing/2014/main" id="{6CD292EC-89D8-774E-960B-6FC61EF76680}"/>
              </a:ext>
            </a:extLst>
          </p:cNvPr>
          <p:cNvSpPr txBox="1"/>
          <p:nvPr/>
        </p:nvSpPr>
        <p:spPr>
          <a:xfrm>
            <a:off x="802734" y="699372"/>
            <a:ext cx="7541300" cy="853087"/>
          </a:xfrm>
          <a:prstGeom prst="rect">
            <a:avLst/>
          </a:prstGeom>
          <a:noFill/>
        </p:spPr>
        <p:txBody>
          <a:bodyPr wrap="square" lIns="0" tIns="0" rIns="0" bIns="0" rtlCol="0" anchor="b" anchorCtr="0">
            <a:noAutofit/>
          </a:bodyPr>
          <a:lstStyle/>
          <a:p>
            <a:r>
              <a:rPr lang="en-US" sz="6000" b="1" spc="-100" dirty="0">
                <a:solidFill>
                  <a:srgbClr val="0076C0"/>
                </a:solidFill>
                <a:latin typeface="Univers LT Std 45 Light"/>
                <a:cs typeface="Univers LT Std 45 Light"/>
              </a:rPr>
              <a:t>Activity</a:t>
            </a:r>
          </a:p>
        </p:txBody>
      </p:sp>
      <p:sp>
        <p:nvSpPr>
          <p:cNvPr id="9" name="TextBox 8">
            <a:extLst>
              <a:ext uri="{FF2B5EF4-FFF2-40B4-BE49-F238E27FC236}">
                <a16:creationId xmlns:a16="http://schemas.microsoft.com/office/drawing/2014/main" id="{1280DF83-468A-0945-A439-F3D4AFEF2EF6}"/>
              </a:ext>
            </a:extLst>
          </p:cNvPr>
          <p:cNvSpPr txBox="1"/>
          <p:nvPr/>
        </p:nvSpPr>
        <p:spPr>
          <a:xfrm>
            <a:off x="802735" y="1855503"/>
            <a:ext cx="4631200" cy="926774"/>
          </a:xfrm>
          <a:prstGeom prst="rect">
            <a:avLst/>
          </a:prstGeom>
          <a:noFill/>
        </p:spPr>
        <p:txBody>
          <a:bodyPr wrap="square" lIns="0" tIns="0" rIns="0" bIns="0" rtlCol="0" anchor="t" anchorCtr="0">
            <a:noAutofit/>
          </a:bodyPr>
          <a:lstStyle/>
          <a:p>
            <a:pPr marL="342900" indent="-342900">
              <a:buFont typeface="Wingdings" pitchFamily="2" charset="2"/>
              <a:buChar char="ü"/>
            </a:pPr>
            <a:r>
              <a:rPr lang="en-US" sz="2000" dirty="0">
                <a:solidFill>
                  <a:srgbClr val="5F6062"/>
                </a:solidFill>
                <a:latin typeface="Univers LT Std 45 Light"/>
                <a:cs typeface="Univers LT Std 45 Light"/>
              </a:rPr>
              <a:t>Exploring Airplanes Worksheet</a:t>
            </a:r>
          </a:p>
          <a:p>
            <a:pPr marL="342900" indent="-342900">
              <a:buFont typeface="Wingdings" pitchFamily="2" charset="2"/>
              <a:buChar char="ü"/>
            </a:pPr>
            <a:r>
              <a:rPr lang="en-US" sz="2000" dirty="0">
                <a:solidFill>
                  <a:srgbClr val="5F6062"/>
                </a:solidFill>
                <a:latin typeface="Univers LT Std 45 Light"/>
                <a:cs typeface="Univers LT Std 45 Light"/>
              </a:rPr>
              <a:t>Airplane Control Surfaces Worksheet</a:t>
            </a:r>
          </a:p>
          <a:p>
            <a:endParaRPr lang="en-US" sz="800" dirty="0">
              <a:solidFill>
                <a:schemeClr val="bg1">
                  <a:lumMod val="85000"/>
                </a:schemeClr>
              </a:solidFill>
              <a:latin typeface="Univers LT Std 45 Light"/>
              <a:cs typeface="Univers LT Std 45 Light"/>
            </a:endParaRPr>
          </a:p>
          <a:p>
            <a:r>
              <a:rPr lang="en-US" sz="800" dirty="0">
                <a:solidFill>
                  <a:schemeClr val="bg1">
                    <a:lumMod val="85000"/>
                  </a:schemeClr>
                </a:solidFill>
                <a:latin typeface="Univers LT Std 45 Light"/>
                <a:cs typeface="Univers LT Std 45 Light"/>
              </a:rPr>
              <a:t> </a:t>
            </a:r>
          </a:p>
        </p:txBody>
      </p:sp>
      <p:cxnSp>
        <p:nvCxnSpPr>
          <p:cNvPr id="18" name="Straight Connector 17">
            <a:extLst>
              <a:ext uri="{FF2B5EF4-FFF2-40B4-BE49-F238E27FC236}">
                <a16:creationId xmlns:a16="http://schemas.microsoft.com/office/drawing/2014/main" id="{D49AA1A6-037A-9F46-BC65-4C700655282B}"/>
              </a:ext>
            </a:extLst>
          </p:cNvPr>
          <p:cNvCxnSpPr/>
          <p:nvPr/>
        </p:nvCxnSpPr>
        <p:spPr>
          <a:xfrm>
            <a:off x="353122" y="6274071"/>
            <a:ext cx="8456341" cy="1588"/>
          </a:xfrm>
          <a:prstGeom prst="line">
            <a:avLst/>
          </a:prstGeom>
          <a:ln w="6350" cap="flat" cmpd="sng" algn="ctr">
            <a:solidFill>
              <a:srgbClr val="9FA1A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AB856500-2209-D04C-94D0-BAB48E954112}"/>
              </a:ext>
            </a:extLst>
          </p:cNvPr>
          <p:cNvSpPr txBox="1"/>
          <p:nvPr/>
        </p:nvSpPr>
        <p:spPr>
          <a:xfrm>
            <a:off x="991221" y="6274071"/>
            <a:ext cx="7818242" cy="286563"/>
          </a:xfrm>
          <a:prstGeom prst="rect">
            <a:avLst/>
          </a:prstGeom>
          <a:noFill/>
        </p:spPr>
        <p:txBody>
          <a:bodyPr wrap="square" lIns="0" tIns="0" rIns="0" bIns="0" rtlCol="0" anchor="b" anchorCtr="0">
            <a:noAutofit/>
          </a:bodyPr>
          <a:lstStyle/>
          <a:p>
            <a:pPr algn="r"/>
            <a:r>
              <a:rPr lang="en-US" sz="1000" dirty="0">
                <a:solidFill>
                  <a:srgbClr val="0076C0"/>
                </a:solidFill>
                <a:latin typeface="Univers LT Std 45 Light"/>
                <a:cs typeface="Univers LT Std 45 Light"/>
              </a:rPr>
              <a:t>About Airplanes</a:t>
            </a:r>
          </a:p>
        </p:txBody>
      </p:sp>
      <p:pic>
        <p:nvPicPr>
          <p:cNvPr id="21" name="Picture 20">
            <a:extLst>
              <a:ext uri="{FF2B5EF4-FFF2-40B4-BE49-F238E27FC236}">
                <a16:creationId xmlns:a16="http://schemas.microsoft.com/office/drawing/2014/main" id="{409D0ACB-A803-9941-AB2D-D5AE1F92B84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53367" y="5650786"/>
            <a:ext cx="856096" cy="419709"/>
          </a:xfrm>
          <a:prstGeom prst="rect">
            <a:avLst/>
          </a:prstGeom>
        </p:spPr>
      </p:pic>
    </p:spTree>
    <p:extLst>
      <p:ext uri="{BB962C8B-B14F-4D97-AF65-F5344CB8AC3E}">
        <p14:creationId xmlns:p14="http://schemas.microsoft.com/office/powerpoint/2010/main" val="357510454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CD292EC-89D8-774E-960B-6FC61EF76680}"/>
              </a:ext>
            </a:extLst>
          </p:cNvPr>
          <p:cNvSpPr txBox="1"/>
          <p:nvPr/>
        </p:nvSpPr>
        <p:spPr>
          <a:xfrm>
            <a:off x="802734" y="699372"/>
            <a:ext cx="7541300" cy="853087"/>
          </a:xfrm>
          <a:prstGeom prst="rect">
            <a:avLst/>
          </a:prstGeom>
          <a:noFill/>
        </p:spPr>
        <p:txBody>
          <a:bodyPr wrap="square" lIns="0" tIns="0" rIns="0" bIns="0" rtlCol="0" anchor="b" anchorCtr="0">
            <a:noAutofit/>
          </a:bodyPr>
          <a:lstStyle/>
          <a:p>
            <a:r>
              <a:rPr lang="en-US" sz="6000" b="1" spc="-100" dirty="0">
                <a:solidFill>
                  <a:srgbClr val="0076C0"/>
                </a:solidFill>
                <a:latin typeface="Univers LT Std 45 Light"/>
                <a:cs typeface="Univers LT Std 45 Light"/>
              </a:rPr>
              <a:t>Objectives</a:t>
            </a:r>
          </a:p>
        </p:txBody>
      </p:sp>
      <p:sp>
        <p:nvSpPr>
          <p:cNvPr id="9" name="TextBox 8">
            <a:extLst>
              <a:ext uri="{FF2B5EF4-FFF2-40B4-BE49-F238E27FC236}">
                <a16:creationId xmlns:a16="http://schemas.microsoft.com/office/drawing/2014/main" id="{1280DF83-468A-0945-A439-F3D4AFEF2EF6}"/>
              </a:ext>
            </a:extLst>
          </p:cNvPr>
          <p:cNvSpPr txBox="1"/>
          <p:nvPr/>
        </p:nvSpPr>
        <p:spPr>
          <a:xfrm>
            <a:off x="802733" y="1954970"/>
            <a:ext cx="7149775" cy="3379030"/>
          </a:xfrm>
          <a:prstGeom prst="rect">
            <a:avLst/>
          </a:prstGeom>
          <a:noFill/>
        </p:spPr>
        <p:txBody>
          <a:bodyPr wrap="square" lIns="0" tIns="0" rIns="0" bIns="0" rtlCol="0" anchor="t" anchorCtr="0">
            <a:noAutofit/>
          </a:bodyPr>
          <a:lstStyle/>
          <a:p>
            <a:r>
              <a:rPr lang="en-US" sz="2000" b="1" dirty="0">
                <a:solidFill>
                  <a:srgbClr val="5F6062"/>
                </a:solidFill>
                <a:latin typeface="Univers LT Std 45 Light"/>
                <a:cs typeface="Univers LT Std 45 Light"/>
              </a:rPr>
              <a:t>Now you can describe</a:t>
            </a:r>
          </a:p>
          <a:p>
            <a:endParaRPr lang="en-US" sz="2000" b="1" dirty="0">
              <a:solidFill>
                <a:srgbClr val="5F6062"/>
              </a:solidFill>
              <a:latin typeface="Univers LT Std 45 Light"/>
              <a:cs typeface="Univers LT Std 45 Light"/>
            </a:endParaRPr>
          </a:p>
          <a:p>
            <a:pPr marL="342900" indent="-342900">
              <a:buFont typeface="Wingdings" pitchFamily="2" charset="2"/>
              <a:buChar char="ü"/>
            </a:pPr>
            <a:r>
              <a:rPr lang="en-US" sz="2000" dirty="0">
                <a:solidFill>
                  <a:srgbClr val="5F6062"/>
                </a:solidFill>
                <a:latin typeface="Univers LT Std 45 Light"/>
                <a:cs typeface="Univers LT Std 45 Light"/>
              </a:rPr>
              <a:t>Cool airplanes</a:t>
            </a:r>
          </a:p>
          <a:p>
            <a:pPr marL="800100" lvl="1" indent="-342900">
              <a:buFont typeface="Arial" panose="020B0604020202020204" pitchFamily="34" charset="0"/>
              <a:buChar char="•"/>
            </a:pPr>
            <a:r>
              <a:rPr lang="en-US" sz="2000" dirty="0">
                <a:solidFill>
                  <a:srgbClr val="5F6062"/>
                </a:solidFill>
                <a:latin typeface="Univers LT Std 45 Light"/>
                <a:cs typeface="Univers LT Std 45 Light"/>
              </a:rPr>
              <a:t>Identify airplane configuration differences</a:t>
            </a:r>
          </a:p>
          <a:p>
            <a:pPr marL="800100" lvl="1" indent="-342900">
              <a:buFont typeface="Arial" panose="020B0604020202020204" pitchFamily="34" charset="0"/>
              <a:buChar char="•"/>
            </a:pPr>
            <a:r>
              <a:rPr lang="en-US" sz="2000" dirty="0">
                <a:solidFill>
                  <a:srgbClr val="5F6062"/>
                </a:solidFill>
                <a:latin typeface="Univers LT Std 45 Light"/>
                <a:cs typeface="Univers LT Std 45 Light"/>
              </a:rPr>
              <a:t>Describe how they are used</a:t>
            </a:r>
          </a:p>
          <a:p>
            <a:pPr marL="342900" indent="-342900">
              <a:buFont typeface="Wingdings" pitchFamily="2" charset="2"/>
              <a:buChar char="ü"/>
            </a:pPr>
            <a:r>
              <a:rPr lang="en-US" sz="2000" dirty="0">
                <a:solidFill>
                  <a:srgbClr val="5F6062"/>
                </a:solidFill>
                <a:latin typeface="Univers LT Std 45 Light"/>
                <a:cs typeface="Univers LT Std 45 Light"/>
              </a:rPr>
              <a:t>How they work</a:t>
            </a:r>
          </a:p>
          <a:p>
            <a:pPr marL="800100" lvl="1" indent="-342900">
              <a:buFont typeface="Arial" panose="020B0604020202020204" pitchFamily="34" charset="0"/>
              <a:buChar char="•"/>
            </a:pPr>
            <a:r>
              <a:rPr lang="en-US" sz="2000">
                <a:solidFill>
                  <a:srgbClr val="5F6062"/>
                </a:solidFill>
                <a:latin typeface="Univers LT Std 45 Light"/>
                <a:cs typeface="Univers LT Std 45 Light"/>
              </a:rPr>
              <a:t>Differentiate among </a:t>
            </a:r>
            <a:r>
              <a:rPr lang="en-US" sz="2000" dirty="0">
                <a:solidFill>
                  <a:srgbClr val="5F6062"/>
                </a:solidFill>
                <a:latin typeface="Univers LT Std 45 Light"/>
                <a:cs typeface="Univers LT Std 45 Light"/>
              </a:rPr>
              <a:t>p</a:t>
            </a:r>
            <a:r>
              <a:rPr lang="en-US" sz="2000">
                <a:solidFill>
                  <a:srgbClr val="5F6062"/>
                </a:solidFill>
                <a:latin typeface="Univers LT Std 45 Light"/>
                <a:cs typeface="Univers LT Std 45 Light"/>
              </a:rPr>
              <a:t>itch, roll</a:t>
            </a:r>
            <a:r>
              <a:rPr lang="en-US" sz="2000" dirty="0">
                <a:solidFill>
                  <a:srgbClr val="5F6062"/>
                </a:solidFill>
                <a:latin typeface="Univers LT Std 45 Light"/>
                <a:cs typeface="Univers LT Std 45 Light"/>
              </a:rPr>
              <a:t>, </a:t>
            </a:r>
            <a:r>
              <a:rPr lang="en-US" sz="2000">
                <a:solidFill>
                  <a:srgbClr val="5F6062"/>
                </a:solidFill>
                <a:latin typeface="Univers LT Std 45 Light"/>
                <a:cs typeface="Univers LT Std 45 Light"/>
              </a:rPr>
              <a:t>and yaw</a:t>
            </a:r>
            <a:endParaRPr lang="en-US" sz="2000" dirty="0">
              <a:solidFill>
                <a:srgbClr val="5F6062"/>
              </a:solidFill>
              <a:latin typeface="Univers LT Std 45 Light"/>
              <a:cs typeface="Univers LT Std 45 Light"/>
            </a:endParaRPr>
          </a:p>
          <a:p>
            <a:pPr marL="800100" lvl="1" indent="-342900">
              <a:buFont typeface="Arial" panose="020B0604020202020204" pitchFamily="34" charset="0"/>
              <a:buChar char="•"/>
            </a:pPr>
            <a:r>
              <a:rPr lang="en-US" sz="2000" dirty="0">
                <a:solidFill>
                  <a:srgbClr val="5F6062"/>
                </a:solidFill>
                <a:latin typeface="Univers LT Std 45 Light"/>
                <a:cs typeface="Univers LT Std 45 Light"/>
              </a:rPr>
              <a:t>Describe control surfaces</a:t>
            </a:r>
          </a:p>
          <a:p>
            <a:pPr marL="800100" lvl="1" indent="-342900">
              <a:buFont typeface="Arial" panose="020B0604020202020204" pitchFamily="34" charset="0"/>
              <a:buChar char="•"/>
            </a:pPr>
            <a:r>
              <a:rPr lang="en-US" sz="2000" dirty="0">
                <a:solidFill>
                  <a:srgbClr val="5F6062"/>
                </a:solidFill>
                <a:latin typeface="Univers LT Std 45 Light"/>
                <a:cs typeface="Univers LT Std 45 Light"/>
              </a:rPr>
              <a:t>Name parts of an airplane</a:t>
            </a:r>
          </a:p>
          <a:p>
            <a:pPr marL="342900" indent="-342900">
              <a:buFont typeface="Wingdings" pitchFamily="2" charset="2"/>
              <a:buChar char="ü"/>
            </a:pPr>
            <a:endParaRPr lang="en-US" sz="2000" dirty="0">
              <a:solidFill>
                <a:srgbClr val="5F6062"/>
              </a:solidFill>
              <a:latin typeface="Univers LT Std 45 Light"/>
              <a:cs typeface="Univers LT Std 45 Light"/>
            </a:endParaRPr>
          </a:p>
          <a:p>
            <a:endParaRPr lang="en-US" sz="800" dirty="0">
              <a:solidFill>
                <a:schemeClr val="bg1">
                  <a:lumMod val="85000"/>
                </a:schemeClr>
              </a:solidFill>
              <a:latin typeface="Univers LT Std 45 Light"/>
              <a:cs typeface="Univers LT Std 45 Light"/>
            </a:endParaRPr>
          </a:p>
          <a:p>
            <a:r>
              <a:rPr lang="en-US" sz="800" dirty="0">
                <a:solidFill>
                  <a:schemeClr val="bg1">
                    <a:lumMod val="85000"/>
                  </a:schemeClr>
                </a:solidFill>
                <a:latin typeface="Univers LT Std 45 Light"/>
                <a:cs typeface="Univers LT Std 45 Light"/>
              </a:rPr>
              <a:t> </a:t>
            </a:r>
          </a:p>
        </p:txBody>
      </p:sp>
      <p:cxnSp>
        <p:nvCxnSpPr>
          <p:cNvPr id="12" name="Straight Connector 11">
            <a:extLst>
              <a:ext uri="{FF2B5EF4-FFF2-40B4-BE49-F238E27FC236}">
                <a16:creationId xmlns:a16="http://schemas.microsoft.com/office/drawing/2014/main" id="{89CB5329-3B34-F140-8B30-070726CB2A1E}"/>
              </a:ext>
            </a:extLst>
          </p:cNvPr>
          <p:cNvCxnSpPr/>
          <p:nvPr/>
        </p:nvCxnSpPr>
        <p:spPr>
          <a:xfrm>
            <a:off x="353122" y="6274071"/>
            <a:ext cx="8456341" cy="1588"/>
          </a:xfrm>
          <a:prstGeom prst="line">
            <a:avLst/>
          </a:prstGeom>
          <a:ln w="6350" cap="flat" cmpd="sng" algn="ctr">
            <a:solidFill>
              <a:srgbClr val="9FA1A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6A3B1D86-5048-F140-88E2-73EEE02DC49C}"/>
              </a:ext>
            </a:extLst>
          </p:cNvPr>
          <p:cNvSpPr txBox="1"/>
          <p:nvPr/>
        </p:nvSpPr>
        <p:spPr>
          <a:xfrm>
            <a:off x="991221" y="6274071"/>
            <a:ext cx="7818242" cy="286563"/>
          </a:xfrm>
          <a:prstGeom prst="rect">
            <a:avLst/>
          </a:prstGeom>
          <a:noFill/>
        </p:spPr>
        <p:txBody>
          <a:bodyPr wrap="square" lIns="0" tIns="0" rIns="0" bIns="0" rtlCol="0" anchor="b" anchorCtr="0">
            <a:noAutofit/>
          </a:bodyPr>
          <a:lstStyle/>
          <a:p>
            <a:pPr algn="r"/>
            <a:r>
              <a:rPr lang="en-US" sz="1000" dirty="0">
                <a:solidFill>
                  <a:srgbClr val="0076C0"/>
                </a:solidFill>
                <a:latin typeface="Univers LT Std 45 Light"/>
                <a:cs typeface="Univers LT Std 45 Light"/>
              </a:rPr>
              <a:t>About Airplanes</a:t>
            </a:r>
          </a:p>
        </p:txBody>
      </p:sp>
      <p:pic>
        <p:nvPicPr>
          <p:cNvPr id="14" name="Picture 13">
            <a:extLst>
              <a:ext uri="{FF2B5EF4-FFF2-40B4-BE49-F238E27FC236}">
                <a16:creationId xmlns:a16="http://schemas.microsoft.com/office/drawing/2014/main" id="{41B99E99-B40D-C548-8155-E056FE2312F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53367" y="5650786"/>
            <a:ext cx="856096" cy="419709"/>
          </a:xfrm>
          <a:prstGeom prst="rect">
            <a:avLst/>
          </a:prstGeom>
        </p:spPr>
      </p:pic>
    </p:spTree>
    <p:extLst>
      <p:ext uri="{BB962C8B-B14F-4D97-AF65-F5344CB8AC3E}">
        <p14:creationId xmlns:p14="http://schemas.microsoft.com/office/powerpoint/2010/main" val="419771749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0BB5119-17E6-6448-80C4-ACEC407EA17F}"/>
              </a:ext>
            </a:extLst>
          </p:cNvPr>
          <p:cNvSpPr txBox="1"/>
          <p:nvPr/>
        </p:nvSpPr>
        <p:spPr>
          <a:xfrm>
            <a:off x="802734" y="3461522"/>
            <a:ext cx="7541300" cy="853087"/>
          </a:xfrm>
          <a:prstGeom prst="rect">
            <a:avLst/>
          </a:prstGeom>
          <a:noFill/>
        </p:spPr>
        <p:txBody>
          <a:bodyPr wrap="square" lIns="0" tIns="0" rIns="0" bIns="0" rtlCol="0" anchor="b" anchorCtr="0">
            <a:noAutofit/>
          </a:bodyPr>
          <a:lstStyle/>
          <a:p>
            <a:pPr algn="ctr"/>
            <a:r>
              <a:rPr lang="en-US" sz="8000" b="1" spc="-100" dirty="0">
                <a:solidFill>
                  <a:srgbClr val="1B78BD"/>
                </a:solidFill>
                <a:latin typeface="Univers LT Std 45 Light"/>
                <a:cs typeface="Univers LT Std 45 Light"/>
              </a:rPr>
              <a:t>About Airplanes</a:t>
            </a:r>
          </a:p>
        </p:txBody>
      </p:sp>
      <p:sp>
        <p:nvSpPr>
          <p:cNvPr id="8" name="TextBox 7">
            <a:extLst>
              <a:ext uri="{FF2B5EF4-FFF2-40B4-BE49-F238E27FC236}">
                <a16:creationId xmlns:a16="http://schemas.microsoft.com/office/drawing/2014/main" id="{7836E2A0-87E5-4E44-8C18-B54DAEB5AD83}"/>
              </a:ext>
            </a:extLst>
          </p:cNvPr>
          <p:cNvSpPr txBox="1"/>
          <p:nvPr/>
        </p:nvSpPr>
        <p:spPr>
          <a:xfrm>
            <a:off x="2555488" y="4481454"/>
            <a:ext cx="4051608" cy="531542"/>
          </a:xfrm>
          <a:prstGeom prst="rect">
            <a:avLst/>
          </a:prstGeom>
          <a:noFill/>
        </p:spPr>
        <p:txBody>
          <a:bodyPr wrap="square" lIns="0" tIns="0" rIns="0" bIns="0" rtlCol="0" anchor="t" anchorCtr="0">
            <a:noAutofit/>
          </a:bodyPr>
          <a:lstStyle/>
          <a:p>
            <a:pPr algn="ctr"/>
            <a:r>
              <a:rPr lang="en-US" sz="3000" dirty="0">
                <a:solidFill>
                  <a:srgbClr val="5F6062"/>
                </a:solidFill>
                <a:latin typeface="Univers LT Std 45 Light"/>
                <a:cs typeface="Univers LT Std 45 Light"/>
              </a:rPr>
              <a:t>Questions?</a:t>
            </a:r>
            <a:endParaRPr lang="en-US" sz="3000" b="1" dirty="0">
              <a:solidFill>
                <a:srgbClr val="5F6062"/>
              </a:solidFill>
              <a:latin typeface="Univers LT Std 45 Light"/>
              <a:cs typeface="Univers LT Std 45 Light"/>
            </a:endParaRPr>
          </a:p>
        </p:txBody>
      </p:sp>
      <p:pic>
        <p:nvPicPr>
          <p:cNvPr id="9" name="Picture 8">
            <a:extLst>
              <a:ext uri="{FF2B5EF4-FFF2-40B4-BE49-F238E27FC236}">
                <a16:creationId xmlns:a16="http://schemas.microsoft.com/office/drawing/2014/main" id="{9EC8D60A-D77F-C349-8FFF-6CADD3AFBCAB}"/>
              </a:ext>
            </a:extLst>
          </p:cNvPr>
          <p:cNvPicPr>
            <a:picLocks noChangeAspect="1"/>
          </p:cNvPicPr>
          <p:nvPr/>
        </p:nvPicPr>
        <p:blipFill>
          <a:blip r:embed="rId2"/>
          <a:stretch>
            <a:fillRect/>
          </a:stretch>
        </p:blipFill>
        <p:spPr>
          <a:xfrm>
            <a:off x="2741786" y="535272"/>
            <a:ext cx="3865310" cy="903110"/>
          </a:xfrm>
          <a:prstGeom prst="rect">
            <a:avLst/>
          </a:prstGeom>
        </p:spPr>
      </p:pic>
      <p:pic>
        <p:nvPicPr>
          <p:cNvPr id="11" name="Picture 10">
            <a:extLst>
              <a:ext uri="{FF2B5EF4-FFF2-40B4-BE49-F238E27FC236}">
                <a16:creationId xmlns:a16="http://schemas.microsoft.com/office/drawing/2014/main" id="{A698DBFB-0278-4A47-A997-01DD3ADA78D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56836" y="5711383"/>
            <a:ext cx="1030328" cy="390602"/>
          </a:xfrm>
          <a:prstGeom prst="rect">
            <a:avLst/>
          </a:prstGeom>
        </p:spPr>
      </p:pic>
      <p:sp>
        <p:nvSpPr>
          <p:cNvPr id="15" name="TextBox 14">
            <a:extLst>
              <a:ext uri="{FF2B5EF4-FFF2-40B4-BE49-F238E27FC236}">
                <a16:creationId xmlns:a16="http://schemas.microsoft.com/office/drawing/2014/main" id="{D5F39086-5AB0-1F4E-946D-9C58F095A69C}"/>
              </a:ext>
            </a:extLst>
          </p:cNvPr>
          <p:cNvSpPr txBox="1"/>
          <p:nvPr/>
        </p:nvSpPr>
        <p:spPr>
          <a:xfrm>
            <a:off x="1474085" y="6203156"/>
            <a:ext cx="6214413" cy="410136"/>
          </a:xfrm>
          <a:prstGeom prst="rect">
            <a:avLst/>
          </a:prstGeom>
          <a:noFill/>
        </p:spPr>
        <p:txBody>
          <a:bodyPr wrap="square" lIns="0" tIns="0" rIns="0" bIns="0" rtlCol="0" anchor="t" anchorCtr="0">
            <a:noAutofit/>
          </a:bodyPr>
          <a:lstStyle/>
          <a:p>
            <a:pPr algn="ctr"/>
            <a:r>
              <a:rPr lang="en-US" sz="1000" dirty="0">
                <a:solidFill>
                  <a:srgbClr val="5F6062"/>
                </a:solidFill>
                <a:latin typeface="Univers LT Std 45 Light" panose="020B0403020202020204" pitchFamily="34" charset="0"/>
              </a:rPr>
              <a:t>The development of this program was made possible in part by </a:t>
            </a:r>
            <a:br>
              <a:rPr lang="en-US" sz="1000" dirty="0">
                <a:solidFill>
                  <a:srgbClr val="5F6062"/>
                </a:solidFill>
                <a:latin typeface="Univers LT Std 45 Light" panose="020B0403020202020204" pitchFamily="34" charset="0"/>
              </a:rPr>
            </a:br>
            <a:r>
              <a:rPr lang="en-US" sz="1000" dirty="0">
                <a:solidFill>
                  <a:srgbClr val="5F6062"/>
                </a:solidFill>
                <a:latin typeface="Univers LT Std 45 Light" panose="020B0403020202020204" pitchFamily="34" charset="0"/>
              </a:rPr>
              <a:t>a generous donation from the </a:t>
            </a:r>
            <a:r>
              <a:rPr lang="en-US" sz="1000" dirty="0" err="1">
                <a:solidFill>
                  <a:srgbClr val="5F6062"/>
                </a:solidFill>
                <a:latin typeface="Univers LT Std 45 Light" panose="020B0403020202020204" pitchFamily="34" charset="0"/>
              </a:rPr>
              <a:t>Sporty’s</a:t>
            </a:r>
            <a:r>
              <a:rPr lang="en-US" sz="1000">
                <a:solidFill>
                  <a:srgbClr val="5F6062"/>
                </a:solidFill>
                <a:latin typeface="Univers LT Std 45 Light" panose="020B0403020202020204" pitchFamily="34" charset="0"/>
              </a:rPr>
              <a:t> </a:t>
            </a:r>
            <a:r>
              <a:rPr lang="en-US" sz="1000" smtClean="0">
                <a:solidFill>
                  <a:srgbClr val="5F6062"/>
                </a:solidFill>
                <a:latin typeface="Univers LT Std 45 Light" panose="020B0403020202020204" pitchFamily="34" charset="0"/>
              </a:rPr>
              <a:t>Foundation.</a:t>
            </a:r>
            <a:endParaRPr lang="en-US" sz="1000" dirty="0">
              <a:solidFill>
                <a:srgbClr val="5F6062"/>
              </a:solidFill>
              <a:latin typeface="Univers LT Std 45 Light" panose="020B0403020202020204" pitchFamily="34" charset="0"/>
              <a:cs typeface="Univers LT Std 45 Light"/>
            </a:endParaRPr>
          </a:p>
        </p:txBody>
      </p:sp>
    </p:spTree>
    <p:extLst>
      <p:ext uri="{BB962C8B-B14F-4D97-AF65-F5344CB8AC3E}">
        <p14:creationId xmlns:p14="http://schemas.microsoft.com/office/powerpoint/2010/main" val="74129547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62037" y="1819993"/>
            <a:ext cx="2101348" cy="277095"/>
          </a:xfrm>
          <a:prstGeom prst="rect">
            <a:avLst/>
          </a:prstGeom>
          <a:noFill/>
        </p:spPr>
        <p:txBody>
          <a:bodyPr wrap="square" lIns="0" tIns="0" rIns="0" bIns="0" rtlCol="0" anchor="t" anchorCtr="0">
            <a:noAutofit/>
          </a:bodyPr>
          <a:lstStyle/>
          <a:p>
            <a:r>
              <a:rPr lang="en-US" sz="2000" dirty="0">
                <a:solidFill>
                  <a:srgbClr val="5F6062"/>
                </a:solidFill>
                <a:latin typeface="Univers LT Std 45 Light"/>
                <a:cs typeface="Univers LT Std 45 Light"/>
              </a:rPr>
              <a:t>General aviation</a:t>
            </a:r>
          </a:p>
          <a:p>
            <a:endParaRPr lang="en-US" sz="800" dirty="0">
              <a:solidFill>
                <a:schemeClr val="bg1">
                  <a:lumMod val="85000"/>
                </a:schemeClr>
              </a:solidFill>
              <a:latin typeface="Univers LT Std 45 Light"/>
              <a:cs typeface="Univers LT Std 45 Light"/>
            </a:endParaRPr>
          </a:p>
        </p:txBody>
      </p:sp>
      <p:sp>
        <p:nvSpPr>
          <p:cNvPr id="10" name="TextBox 9">
            <a:extLst>
              <a:ext uri="{FF2B5EF4-FFF2-40B4-BE49-F238E27FC236}">
                <a16:creationId xmlns:a16="http://schemas.microsoft.com/office/drawing/2014/main" id="{35047B29-910C-4947-BE43-D8AC96A457C8}"/>
              </a:ext>
            </a:extLst>
          </p:cNvPr>
          <p:cNvSpPr txBox="1"/>
          <p:nvPr/>
        </p:nvSpPr>
        <p:spPr>
          <a:xfrm>
            <a:off x="802734" y="811658"/>
            <a:ext cx="7541300" cy="853087"/>
          </a:xfrm>
          <a:prstGeom prst="rect">
            <a:avLst/>
          </a:prstGeom>
          <a:noFill/>
        </p:spPr>
        <p:txBody>
          <a:bodyPr wrap="square" lIns="0" tIns="0" rIns="0" bIns="0" rtlCol="0" anchor="b" anchorCtr="0">
            <a:noAutofit/>
          </a:bodyPr>
          <a:lstStyle/>
          <a:p>
            <a:r>
              <a:rPr lang="en-US" sz="6000" b="1" spc="-100" dirty="0">
                <a:solidFill>
                  <a:srgbClr val="0076C0"/>
                </a:solidFill>
                <a:latin typeface="Univers LT Std 45 Light"/>
                <a:cs typeface="Univers LT Std 45 Light"/>
              </a:rPr>
              <a:t>Types of Aircraft</a:t>
            </a:r>
          </a:p>
        </p:txBody>
      </p:sp>
      <p:sp>
        <p:nvSpPr>
          <p:cNvPr id="16" name="TextBox 15">
            <a:extLst>
              <a:ext uri="{FF2B5EF4-FFF2-40B4-BE49-F238E27FC236}">
                <a16:creationId xmlns:a16="http://schemas.microsoft.com/office/drawing/2014/main" id="{016A93E9-69E7-934D-86C6-DB5FEE200BF3}"/>
              </a:ext>
            </a:extLst>
          </p:cNvPr>
          <p:cNvSpPr txBox="1"/>
          <p:nvPr/>
        </p:nvSpPr>
        <p:spPr>
          <a:xfrm>
            <a:off x="4224986" y="1819993"/>
            <a:ext cx="2956549" cy="277095"/>
          </a:xfrm>
          <a:prstGeom prst="rect">
            <a:avLst/>
          </a:prstGeom>
          <a:noFill/>
        </p:spPr>
        <p:txBody>
          <a:bodyPr wrap="square" lIns="0" tIns="0" rIns="0" bIns="0" rtlCol="0" anchor="t" anchorCtr="0">
            <a:noAutofit/>
          </a:bodyPr>
          <a:lstStyle/>
          <a:p>
            <a:r>
              <a:rPr lang="en-US" sz="2000" dirty="0">
                <a:solidFill>
                  <a:srgbClr val="5F6062"/>
                </a:solidFill>
                <a:latin typeface="Univers LT Std 45 Light"/>
                <a:cs typeface="Univers LT Std 45 Light"/>
              </a:rPr>
              <a:t>Commercial transport</a:t>
            </a:r>
          </a:p>
        </p:txBody>
      </p:sp>
      <p:sp>
        <p:nvSpPr>
          <p:cNvPr id="17" name="TextBox 16">
            <a:extLst>
              <a:ext uri="{FF2B5EF4-FFF2-40B4-BE49-F238E27FC236}">
                <a16:creationId xmlns:a16="http://schemas.microsoft.com/office/drawing/2014/main" id="{F1FC8565-2399-8345-A0F4-D8E6FCF92CA7}"/>
              </a:ext>
            </a:extLst>
          </p:cNvPr>
          <p:cNvSpPr txBox="1"/>
          <p:nvPr/>
        </p:nvSpPr>
        <p:spPr>
          <a:xfrm>
            <a:off x="962037" y="3967768"/>
            <a:ext cx="2101348" cy="277095"/>
          </a:xfrm>
          <a:prstGeom prst="rect">
            <a:avLst/>
          </a:prstGeom>
          <a:noFill/>
        </p:spPr>
        <p:txBody>
          <a:bodyPr wrap="square" lIns="0" tIns="0" rIns="0" bIns="0" rtlCol="0" anchor="t" anchorCtr="0">
            <a:noAutofit/>
          </a:bodyPr>
          <a:lstStyle/>
          <a:p>
            <a:r>
              <a:rPr lang="en-US" sz="2000" dirty="0">
                <a:solidFill>
                  <a:srgbClr val="5F6062"/>
                </a:solidFill>
                <a:latin typeface="Univers LT Std 45 Light"/>
                <a:cs typeface="Univers LT Std 45 Light"/>
              </a:rPr>
              <a:t>Public service</a:t>
            </a:r>
          </a:p>
          <a:p>
            <a:endParaRPr lang="en-US" sz="800" dirty="0">
              <a:solidFill>
                <a:schemeClr val="bg1">
                  <a:lumMod val="85000"/>
                </a:schemeClr>
              </a:solidFill>
              <a:latin typeface="Univers LT Std 45 Light"/>
              <a:cs typeface="Univers LT Std 45 Light"/>
            </a:endParaRPr>
          </a:p>
        </p:txBody>
      </p:sp>
      <p:sp>
        <p:nvSpPr>
          <p:cNvPr id="18" name="TextBox 17">
            <a:extLst>
              <a:ext uri="{FF2B5EF4-FFF2-40B4-BE49-F238E27FC236}">
                <a16:creationId xmlns:a16="http://schemas.microsoft.com/office/drawing/2014/main" id="{BE7659E1-0665-974E-90C1-95DB27751D44}"/>
              </a:ext>
            </a:extLst>
          </p:cNvPr>
          <p:cNvSpPr txBox="1"/>
          <p:nvPr/>
        </p:nvSpPr>
        <p:spPr>
          <a:xfrm>
            <a:off x="4224986" y="3967768"/>
            <a:ext cx="2956549" cy="277095"/>
          </a:xfrm>
          <a:prstGeom prst="rect">
            <a:avLst/>
          </a:prstGeom>
          <a:noFill/>
        </p:spPr>
        <p:txBody>
          <a:bodyPr wrap="square" lIns="0" tIns="0" rIns="0" bIns="0" rtlCol="0" anchor="t" anchorCtr="0">
            <a:noAutofit/>
          </a:bodyPr>
          <a:lstStyle/>
          <a:p>
            <a:r>
              <a:rPr lang="en-US" sz="2000" dirty="0">
                <a:solidFill>
                  <a:srgbClr val="5F6062"/>
                </a:solidFill>
                <a:latin typeface="Univers LT Std 45 Light"/>
                <a:cs typeface="Univers LT Std 45 Light"/>
              </a:rPr>
              <a:t>Military</a:t>
            </a:r>
          </a:p>
        </p:txBody>
      </p:sp>
      <p:pic>
        <p:nvPicPr>
          <p:cNvPr id="31" name="Picture 30">
            <a:extLst>
              <a:ext uri="{FF2B5EF4-FFF2-40B4-BE49-F238E27FC236}">
                <a16:creationId xmlns:a16="http://schemas.microsoft.com/office/drawing/2014/main" id="{31365ECD-8E97-734B-B7F3-7C6691CBC51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224986" y="2234258"/>
            <a:ext cx="2956549" cy="1457197"/>
          </a:xfrm>
          <a:prstGeom prst="rect">
            <a:avLst/>
          </a:prstGeom>
        </p:spPr>
      </p:pic>
      <p:pic>
        <p:nvPicPr>
          <p:cNvPr id="32" name="Picture 31">
            <a:extLst>
              <a:ext uri="{FF2B5EF4-FFF2-40B4-BE49-F238E27FC236}">
                <a16:creationId xmlns:a16="http://schemas.microsoft.com/office/drawing/2014/main" id="{505AB069-9A56-0F47-8B69-A4D9E8C9F51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219836" y="4384530"/>
            <a:ext cx="2961700" cy="1457198"/>
          </a:xfrm>
          <a:prstGeom prst="rect">
            <a:avLst/>
          </a:prstGeom>
        </p:spPr>
      </p:pic>
      <p:pic>
        <p:nvPicPr>
          <p:cNvPr id="33" name="Picture 32">
            <a:extLst>
              <a:ext uri="{FF2B5EF4-FFF2-40B4-BE49-F238E27FC236}">
                <a16:creationId xmlns:a16="http://schemas.microsoft.com/office/drawing/2014/main" id="{A990ABD1-73F9-684F-95B1-0B3A78A437A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57836" y="4384530"/>
            <a:ext cx="2955597" cy="1457198"/>
          </a:xfrm>
          <a:prstGeom prst="rect">
            <a:avLst/>
          </a:prstGeom>
        </p:spPr>
      </p:pic>
      <p:pic>
        <p:nvPicPr>
          <p:cNvPr id="34" name="Picture 33">
            <a:extLst>
              <a:ext uri="{FF2B5EF4-FFF2-40B4-BE49-F238E27FC236}">
                <a16:creationId xmlns:a16="http://schemas.microsoft.com/office/drawing/2014/main" id="{078B831A-5BD5-614E-B65E-DB7505F98347}"/>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957836" y="2241037"/>
            <a:ext cx="2955597" cy="1450418"/>
          </a:xfrm>
          <a:prstGeom prst="rect">
            <a:avLst/>
          </a:prstGeom>
        </p:spPr>
      </p:pic>
      <p:cxnSp>
        <p:nvCxnSpPr>
          <p:cNvPr id="19" name="Straight Connector 18">
            <a:extLst>
              <a:ext uri="{FF2B5EF4-FFF2-40B4-BE49-F238E27FC236}">
                <a16:creationId xmlns:a16="http://schemas.microsoft.com/office/drawing/2014/main" id="{D1E7B823-5472-6942-8408-C4C11C10DF86}"/>
              </a:ext>
            </a:extLst>
          </p:cNvPr>
          <p:cNvCxnSpPr/>
          <p:nvPr/>
        </p:nvCxnSpPr>
        <p:spPr>
          <a:xfrm>
            <a:off x="353122" y="6274071"/>
            <a:ext cx="8456341" cy="1588"/>
          </a:xfrm>
          <a:prstGeom prst="line">
            <a:avLst/>
          </a:prstGeom>
          <a:ln w="6350" cap="flat" cmpd="sng" algn="ctr">
            <a:solidFill>
              <a:srgbClr val="9FA1A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C00ACC5E-4215-DB4B-B73B-797DF95277ED}"/>
              </a:ext>
            </a:extLst>
          </p:cNvPr>
          <p:cNvSpPr txBox="1"/>
          <p:nvPr/>
        </p:nvSpPr>
        <p:spPr>
          <a:xfrm>
            <a:off x="991221" y="6274071"/>
            <a:ext cx="7818242" cy="286563"/>
          </a:xfrm>
          <a:prstGeom prst="rect">
            <a:avLst/>
          </a:prstGeom>
          <a:noFill/>
        </p:spPr>
        <p:txBody>
          <a:bodyPr wrap="square" lIns="0" tIns="0" rIns="0" bIns="0" rtlCol="0" anchor="b" anchorCtr="0">
            <a:noAutofit/>
          </a:bodyPr>
          <a:lstStyle/>
          <a:p>
            <a:pPr algn="r"/>
            <a:r>
              <a:rPr lang="en-US" sz="1000" dirty="0">
                <a:solidFill>
                  <a:srgbClr val="0076C0"/>
                </a:solidFill>
                <a:latin typeface="Univers LT Std 45 Light"/>
                <a:cs typeface="Univers LT Std 45 Light"/>
              </a:rPr>
              <a:t>About Airplanes</a:t>
            </a:r>
          </a:p>
        </p:txBody>
      </p:sp>
      <p:pic>
        <p:nvPicPr>
          <p:cNvPr id="21" name="Picture 20">
            <a:extLst>
              <a:ext uri="{FF2B5EF4-FFF2-40B4-BE49-F238E27FC236}">
                <a16:creationId xmlns:a16="http://schemas.microsoft.com/office/drawing/2014/main" id="{01A82273-5BD4-7041-B80F-1019EB7A362B}"/>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953367" y="5650786"/>
            <a:ext cx="856096" cy="419709"/>
          </a:xfrm>
          <a:prstGeom prst="rect">
            <a:avLst/>
          </a:prstGeom>
        </p:spPr>
      </p:pic>
    </p:spTree>
    <p:extLst>
      <p:ext uri="{BB962C8B-B14F-4D97-AF65-F5344CB8AC3E}">
        <p14:creationId xmlns:p14="http://schemas.microsoft.com/office/powerpoint/2010/main" val="109916809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02733" y="2806035"/>
            <a:ext cx="2956549" cy="525654"/>
          </a:xfrm>
          <a:prstGeom prst="rect">
            <a:avLst/>
          </a:prstGeom>
          <a:noFill/>
        </p:spPr>
        <p:txBody>
          <a:bodyPr wrap="square" lIns="0" tIns="0" rIns="0" bIns="0" rtlCol="0" anchor="t" anchorCtr="0">
            <a:noAutofit/>
          </a:bodyPr>
          <a:lstStyle/>
          <a:p>
            <a:r>
              <a:rPr lang="en-US" sz="2000" dirty="0">
                <a:solidFill>
                  <a:srgbClr val="5F6062"/>
                </a:solidFill>
                <a:latin typeface="Univers LT Std 45 Light"/>
                <a:cs typeface="Univers LT Std 45 Light"/>
              </a:rPr>
              <a:t>Personal or </a:t>
            </a:r>
          </a:p>
          <a:p>
            <a:r>
              <a:rPr lang="en-US" sz="2000" dirty="0">
                <a:solidFill>
                  <a:srgbClr val="5F6062"/>
                </a:solidFill>
                <a:latin typeface="Univers LT Std 45 Light"/>
                <a:cs typeface="Univers LT Std 45 Light"/>
              </a:rPr>
              <a:t>business use</a:t>
            </a:r>
          </a:p>
          <a:p>
            <a:endParaRPr lang="en-US" sz="800" dirty="0">
              <a:solidFill>
                <a:schemeClr val="bg1">
                  <a:lumMod val="85000"/>
                </a:schemeClr>
              </a:solidFill>
              <a:latin typeface="Univers LT Std 45 Light"/>
              <a:cs typeface="Univers LT Std 45 Light"/>
            </a:endParaRPr>
          </a:p>
          <a:p>
            <a:endParaRPr lang="en-US" sz="800" dirty="0">
              <a:solidFill>
                <a:schemeClr val="bg1">
                  <a:lumMod val="85000"/>
                </a:schemeClr>
              </a:solidFill>
              <a:latin typeface="Univers LT Std 45 Light"/>
              <a:cs typeface="Univers LT Std 45 Light"/>
            </a:endParaRPr>
          </a:p>
        </p:txBody>
      </p:sp>
      <p:sp>
        <p:nvSpPr>
          <p:cNvPr id="10" name="TextBox 9">
            <a:extLst>
              <a:ext uri="{FF2B5EF4-FFF2-40B4-BE49-F238E27FC236}">
                <a16:creationId xmlns:a16="http://schemas.microsoft.com/office/drawing/2014/main" id="{35047B29-910C-4947-BE43-D8AC96A457C8}"/>
              </a:ext>
            </a:extLst>
          </p:cNvPr>
          <p:cNvSpPr txBox="1"/>
          <p:nvPr/>
        </p:nvSpPr>
        <p:spPr>
          <a:xfrm>
            <a:off x="802734" y="1514194"/>
            <a:ext cx="7541300" cy="853087"/>
          </a:xfrm>
          <a:prstGeom prst="rect">
            <a:avLst/>
          </a:prstGeom>
          <a:noFill/>
        </p:spPr>
        <p:txBody>
          <a:bodyPr wrap="square" lIns="0" tIns="0" rIns="0" bIns="0" rtlCol="0" anchor="b" anchorCtr="0">
            <a:noAutofit/>
          </a:bodyPr>
          <a:lstStyle/>
          <a:p>
            <a:r>
              <a:rPr lang="en-US" sz="6000" b="1" spc="-100" dirty="0">
                <a:solidFill>
                  <a:srgbClr val="0076C0"/>
                </a:solidFill>
                <a:latin typeface="Univers LT Std 45 Light"/>
                <a:cs typeface="Univers LT Std 45 Light"/>
              </a:rPr>
              <a:t>General Aviation Airplanes</a:t>
            </a:r>
          </a:p>
        </p:txBody>
      </p:sp>
      <p:sp>
        <p:nvSpPr>
          <p:cNvPr id="18" name="Rectangle 17">
            <a:extLst>
              <a:ext uri="{FF2B5EF4-FFF2-40B4-BE49-F238E27FC236}">
                <a16:creationId xmlns:a16="http://schemas.microsoft.com/office/drawing/2014/main" id="{196FB796-5805-0F46-AE51-920B7AA984FC}"/>
              </a:ext>
            </a:extLst>
          </p:cNvPr>
          <p:cNvSpPr/>
          <p:nvPr/>
        </p:nvSpPr>
        <p:spPr>
          <a:xfrm>
            <a:off x="802734" y="3593805"/>
            <a:ext cx="2956549" cy="2156034"/>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668978D-FDD9-9B43-8573-A424501803ED}"/>
              </a:ext>
            </a:extLst>
          </p:cNvPr>
          <p:cNvSpPr/>
          <p:nvPr/>
        </p:nvSpPr>
        <p:spPr>
          <a:xfrm>
            <a:off x="4100739" y="3593805"/>
            <a:ext cx="2956549" cy="2156034"/>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5FB13BB-0ACE-3443-8AC3-B573EB1A7AAE}"/>
              </a:ext>
            </a:extLst>
          </p:cNvPr>
          <p:cNvSpPr txBox="1"/>
          <p:nvPr/>
        </p:nvSpPr>
        <p:spPr>
          <a:xfrm>
            <a:off x="4100738" y="2806035"/>
            <a:ext cx="2956549" cy="525654"/>
          </a:xfrm>
          <a:prstGeom prst="rect">
            <a:avLst/>
          </a:prstGeom>
          <a:noFill/>
        </p:spPr>
        <p:txBody>
          <a:bodyPr wrap="square" lIns="0" tIns="0" rIns="0" bIns="0" rtlCol="0" anchor="t" anchorCtr="0">
            <a:noAutofit/>
          </a:bodyPr>
          <a:lstStyle/>
          <a:p>
            <a:endParaRPr lang="en-US" sz="2000" dirty="0">
              <a:solidFill>
                <a:srgbClr val="5F6062"/>
              </a:solidFill>
              <a:latin typeface="Univers LT Std 45 Light"/>
              <a:cs typeface="Univers LT Std 45 Light"/>
            </a:endParaRPr>
          </a:p>
          <a:p>
            <a:r>
              <a:rPr lang="en-US" sz="2000" dirty="0">
                <a:solidFill>
                  <a:srgbClr val="5F6062"/>
                </a:solidFill>
                <a:latin typeface="Univers LT Std 45 Light"/>
                <a:cs typeface="Univers LT Std 45 Light"/>
              </a:rPr>
              <a:t>Recreation</a:t>
            </a:r>
          </a:p>
          <a:p>
            <a:endParaRPr lang="en-US" sz="800" dirty="0">
              <a:solidFill>
                <a:schemeClr val="bg1">
                  <a:lumMod val="85000"/>
                </a:schemeClr>
              </a:solidFill>
              <a:latin typeface="Univers LT Std 45 Light"/>
              <a:cs typeface="Univers LT Std 45 Light"/>
            </a:endParaRPr>
          </a:p>
          <a:p>
            <a:endParaRPr lang="en-US" sz="800" dirty="0">
              <a:solidFill>
                <a:schemeClr val="bg1">
                  <a:lumMod val="85000"/>
                </a:schemeClr>
              </a:solidFill>
              <a:latin typeface="Univers LT Std 45 Light"/>
              <a:cs typeface="Univers LT Std 45 Light"/>
            </a:endParaRPr>
          </a:p>
        </p:txBody>
      </p:sp>
      <p:pic>
        <p:nvPicPr>
          <p:cNvPr id="21" name="Picture 20" descr="A large passenger jet sitting on top of a runway&#10;&#10;Description automatically generated">
            <a:extLst>
              <a:ext uri="{FF2B5EF4-FFF2-40B4-BE49-F238E27FC236}">
                <a16:creationId xmlns:a16="http://schemas.microsoft.com/office/drawing/2014/main" id="{09B0C5F3-21A0-C743-8E77-95E0DC39972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02733" y="3572193"/>
            <a:ext cx="2956550" cy="2177645"/>
          </a:xfrm>
          <a:prstGeom prst="rect">
            <a:avLst/>
          </a:prstGeom>
        </p:spPr>
      </p:pic>
      <p:pic>
        <p:nvPicPr>
          <p:cNvPr id="27" name="Picture 26">
            <a:extLst>
              <a:ext uri="{FF2B5EF4-FFF2-40B4-BE49-F238E27FC236}">
                <a16:creationId xmlns:a16="http://schemas.microsoft.com/office/drawing/2014/main" id="{31FAA02F-B919-2044-9563-5A37602D86C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100739" y="3572193"/>
            <a:ext cx="2956549" cy="2177646"/>
          </a:xfrm>
          <a:prstGeom prst="rect">
            <a:avLst/>
          </a:prstGeom>
        </p:spPr>
      </p:pic>
      <p:cxnSp>
        <p:nvCxnSpPr>
          <p:cNvPr id="15" name="Straight Connector 14">
            <a:extLst>
              <a:ext uri="{FF2B5EF4-FFF2-40B4-BE49-F238E27FC236}">
                <a16:creationId xmlns:a16="http://schemas.microsoft.com/office/drawing/2014/main" id="{C442B345-79B5-3748-B35E-8C7679CC5748}"/>
              </a:ext>
            </a:extLst>
          </p:cNvPr>
          <p:cNvCxnSpPr/>
          <p:nvPr/>
        </p:nvCxnSpPr>
        <p:spPr>
          <a:xfrm>
            <a:off x="353122" y="6274071"/>
            <a:ext cx="8456341" cy="1588"/>
          </a:xfrm>
          <a:prstGeom prst="line">
            <a:avLst/>
          </a:prstGeom>
          <a:ln w="6350" cap="flat" cmpd="sng" algn="ctr">
            <a:solidFill>
              <a:srgbClr val="9FA1A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81FA6F5F-7E92-044E-8CDE-75ABBD7C7933}"/>
              </a:ext>
            </a:extLst>
          </p:cNvPr>
          <p:cNvSpPr txBox="1"/>
          <p:nvPr/>
        </p:nvSpPr>
        <p:spPr>
          <a:xfrm>
            <a:off x="991221" y="6274071"/>
            <a:ext cx="7818242" cy="286563"/>
          </a:xfrm>
          <a:prstGeom prst="rect">
            <a:avLst/>
          </a:prstGeom>
          <a:noFill/>
        </p:spPr>
        <p:txBody>
          <a:bodyPr wrap="square" lIns="0" tIns="0" rIns="0" bIns="0" rtlCol="0" anchor="b" anchorCtr="0">
            <a:noAutofit/>
          </a:bodyPr>
          <a:lstStyle/>
          <a:p>
            <a:pPr algn="r"/>
            <a:r>
              <a:rPr lang="en-US" sz="1000" dirty="0">
                <a:solidFill>
                  <a:srgbClr val="0076C0"/>
                </a:solidFill>
                <a:latin typeface="Univers LT Std 45 Light"/>
                <a:cs typeface="Univers LT Std 45 Light"/>
              </a:rPr>
              <a:t>About Airplanes</a:t>
            </a:r>
          </a:p>
        </p:txBody>
      </p:sp>
      <p:pic>
        <p:nvPicPr>
          <p:cNvPr id="17" name="Picture 16">
            <a:extLst>
              <a:ext uri="{FF2B5EF4-FFF2-40B4-BE49-F238E27FC236}">
                <a16:creationId xmlns:a16="http://schemas.microsoft.com/office/drawing/2014/main" id="{4922BD5D-7F67-334C-93FD-1F22D46463F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953367" y="5650786"/>
            <a:ext cx="856096" cy="419709"/>
          </a:xfrm>
          <a:prstGeom prst="rect">
            <a:avLst/>
          </a:prstGeom>
        </p:spPr>
      </p:pic>
    </p:spTree>
    <p:extLst>
      <p:ext uri="{BB962C8B-B14F-4D97-AF65-F5344CB8AC3E}">
        <p14:creationId xmlns:p14="http://schemas.microsoft.com/office/powerpoint/2010/main" val="167014299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33F84948-E387-8542-A4A9-A11A2DFDC0D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142284" y="4516465"/>
            <a:ext cx="2945106" cy="1457198"/>
          </a:xfrm>
          <a:prstGeom prst="rect">
            <a:avLst/>
          </a:prstGeom>
        </p:spPr>
      </p:pic>
      <p:pic>
        <p:nvPicPr>
          <p:cNvPr id="40" name="Picture 39">
            <a:extLst>
              <a:ext uri="{FF2B5EF4-FFF2-40B4-BE49-F238E27FC236}">
                <a16:creationId xmlns:a16="http://schemas.microsoft.com/office/drawing/2014/main" id="{98717053-A386-B544-9E19-125474047FC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79"/>
          <a:stretch/>
        </p:blipFill>
        <p:spPr>
          <a:xfrm>
            <a:off x="797428" y="4516465"/>
            <a:ext cx="2960902" cy="1457198"/>
          </a:xfrm>
          <a:prstGeom prst="rect">
            <a:avLst/>
          </a:prstGeom>
        </p:spPr>
      </p:pic>
      <p:sp>
        <p:nvSpPr>
          <p:cNvPr id="9" name="TextBox 8"/>
          <p:cNvSpPr txBox="1"/>
          <p:nvPr/>
        </p:nvSpPr>
        <p:spPr>
          <a:xfrm>
            <a:off x="802734" y="1529442"/>
            <a:ext cx="6277412" cy="324795"/>
          </a:xfrm>
          <a:prstGeom prst="rect">
            <a:avLst/>
          </a:prstGeom>
          <a:noFill/>
        </p:spPr>
        <p:txBody>
          <a:bodyPr wrap="square" lIns="0" tIns="0" rIns="0" bIns="0" rtlCol="0" anchor="t" anchorCtr="0">
            <a:noAutofit/>
          </a:bodyPr>
          <a:lstStyle/>
          <a:p>
            <a:r>
              <a:rPr lang="en-US" sz="2000" b="1" dirty="0">
                <a:solidFill>
                  <a:srgbClr val="5F6062"/>
                </a:solidFill>
                <a:latin typeface="Univers LT Std 45 Light"/>
                <a:cs typeface="Univers LT Std 45 Light"/>
              </a:rPr>
              <a:t>Observe the differences</a:t>
            </a:r>
            <a:endParaRPr lang="en-US" sz="2000" b="1" dirty="0">
              <a:solidFill>
                <a:srgbClr val="9FA1A4"/>
              </a:solidFill>
              <a:latin typeface="Univers LT Std 45 Light"/>
              <a:cs typeface="Univers LT Std 45 Light"/>
            </a:endParaRPr>
          </a:p>
          <a:p>
            <a:endParaRPr lang="en-US" sz="800" dirty="0">
              <a:solidFill>
                <a:schemeClr val="bg1">
                  <a:lumMod val="85000"/>
                </a:schemeClr>
              </a:solidFill>
              <a:latin typeface="Univers LT Std 45 Light"/>
              <a:cs typeface="Univers LT Std 45 Light"/>
            </a:endParaRPr>
          </a:p>
          <a:p>
            <a:endParaRPr lang="en-US" sz="800" dirty="0">
              <a:solidFill>
                <a:schemeClr val="bg1">
                  <a:lumMod val="85000"/>
                </a:schemeClr>
              </a:solidFill>
              <a:latin typeface="Univers LT Std 45 Light"/>
              <a:cs typeface="Univers LT Std 45 Light"/>
            </a:endParaRPr>
          </a:p>
        </p:txBody>
      </p:sp>
      <p:sp>
        <p:nvSpPr>
          <p:cNvPr id="10" name="TextBox 9">
            <a:extLst>
              <a:ext uri="{FF2B5EF4-FFF2-40B4-BE49-F238E27FC236}">
                <a16:creationId xmlns:a16="http://schemas.microsoft.com/office/drawing/2014/main" id="{6CD292EC-89D8-774E-960B-6FC61EF76680}"/>
              </a:ext>
            </a:extLst>
          </p:cNvPr>
          <p:cNvSpPr txBox="1"/>
          <p:nvPr/>
        </p:nvSpPr>
        <p:spPr>
          <a:xfrm>
            <a:off x="802733" y="473117"/>
            <a:ext cx="8129600" cy="853087"/>
          </a:xfrm>
          <a:prstGeom prst="rect">
            <a:avLst/>
          </a:prstGeom>
          <a:noFill/>
        </p:spPr>
        <p:txBody>
          <a:bodyPr wrap="square" lIns="0" tIns="0" rIns="0" bIns="0" rtlCol="0" anchor="b" anchorCtr="0">
            <a:noAutofit/>
          </a:bodyPr>
          <a:lstStyle/>
          <a:p>
            <a:r>
              <a:rPr lang="en-US" sz="5500" b="1" spc="-100" dirty="0">
                <a:solidFill>
                  <a:srgbClr val="0076C0"/>
                </a:solidFill>
                <a:latin typeface="Univers LT Std 45 Light"/>
                <a:cs typeface="Univers LT Std 45 Light"/>
              </a:rPr>
              <a:t>Airplane Configurations</a:t>
            </a:r>
          </a:p>
        </p:txBody>
      </p:sp>
      <p:sp>
        <p:nvSpPr>
          <p:cNvPr id="20" name="TextBox 19">
            <a:extLst>
              <a:ext uri="{FF2B5EF4-FFF2-40B4-BE49-F238E27FC236}">
                <a16:creationId xmlns:a16="http://schemas.microsoft.com/office/drawing/2014/main" id="{2BBD17F3-D8F3-0944-9F20-B38EE5DFB23D}"/>
              </a:ext>
            </a:extLst>
          </p:cNvPr>
          <p:cNvSpPr txBox="1"/>
          <p:nvPr/>
        </p:nvSpPr>
        <p:spPr>
          <a:xfrm>
            <a:off x="802733" y="2057813"/>
            <a:ext cx="2101348" cy="277095"/>
          </a:xfrm>
          <a:prstGeom prst="rect">
            <a:avLst/>
          </a:prstGeom>
          <a:noFill/>
        </p:spPr>
        <p:txBody>
          <a:bodyPr wrap="square" lIns="0" tIns="0" rIns="0" bIns="0" rtlCol="0" anchor="t" anchorCtr="0">
            <a:noAutofit/>
          </a:bodyPr>
          <a:lstStyle/>
          <a:p>
            <a:r>
              <a:rPr lang="en-US" sz="2000" dirty="0">
                <a:solidFill>
                  <a:srgbClr val="5F6062"/>
                </a:solidFill>
                <a:latin typeface="Univers LT Std 45 Light"/>
                <a:cs typeface="Univers LT Std 45 Light"/>
              </a:rPr>
              <a:t>Low wing</a:t>
            </a:r>
          </a:p>
          <a:p>
            <a:endParaRPr lang="en-US" sz="800" dirty="0">
              <a:solidFill>
                <a:schemeClr val="bg1">
                  <a:lumMod val="85000"/>
                </a:schemeClr>
              </a:solidFill>
              <a:latin typeface="Univers LT Std 45 Light"/>
              <a:cs typeface="Univers LT Std 45 Light"/>
            </a:endParaRPr>
          </a:p>
        </p:txBody>
      </p:sp>
      <p:sp>
        <p:nvSpPr>
          <p:cNvPr id="21" name="TextBox 20">
            <a:extLst>
              <a:ext uri="{FF2B5EF4-FFF2-40B4-BE49-F238E27FC236}">
                <a16:creationId xmlns:a16="http://schemas.microsoft.com/office/drawing/2014/main" id="{B5BABB39-201B-B349-91A4-506D50D6085C}"/>
              </a:ext>
            </a:extLst>
          </p:cNvPr>
          <p:cNvSpPr txBox="1"/>
          <p:nvPr/>
        </p:nvSpPr>
        <p:spPr>
          <a:xfrm>
            <a:off x="4123598" y="2059326"/>
            <a:ext cx="2956549" cy="277095"/>
          </a:xfrm>
          <a:prstGeom prst="rect">
            <a:avLst/>
          </a:prstGeom>
          <a:noFill/>
        </p:spPr>
        <p:txBody>
          <a:bodyPr wrap="square" lIns="0" tIns="0" rIns="0" bIns="0" rtlCol="0" anchor="t" anchorCtr="0">
            <a:noAutofit/>
          </a:bodyPr>
          <a:lstStyle/>
          <a:p>
            <a:r>
              <a:rPr lang="en-US" sz="2000" dirty="0">
                <a:solidFill>
                  <a:srgbClr val="5F6062"/>
                </a:solidFill>
                <a:latin typeface="Univers LT Std 45 Light"/>
                <a:cs typeface="Univers LT Std 45 Light"/>
              </a:rPr>
              <a:t>High wing</a:t>
            </a:r>
          </a:p>
        </p:txBody>
      </p:sp>
      <p:pic>
        <p:nvPicPr>
          <p:cNvPr id="22" name="Picture 21">
            <a:extLst>
              <a:ext uri="{FF2B5EF4-FFF2-40B4-BE49-F238E27FC236}">
                <a16:creationId xmlns:a16="http://schemas.microsoft.com/office/drawing/2014/main" id="{5E2B223F-4A3C-5A44-AF02-0DA51DD3276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126173" y="2429917"/>
            <a:ext cx="2956549" cy="1457197"/>
          </a:xfrm>
          <a:prstGeom prst="rect">
            <a:avLst/>
          </a:prstGeom>
        </p:spPr>
      </p:pic>
      <p:pic>
        <p:nvPicPr>
          <p:cNvPr id="25" name="Picture 24">
            <a:extLst>
              <a:ext uri="{FF2B5EF4-FFF2-40B4-BE49-F238E27FC236}">
                <a16:creationId xmlns:a16="http://schemas.microsoft.com/office/drawing/2014/main" id="{8C3BE178-660A-7641-85F1-C0FEA77E0705}"/>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02733" y="2436696"/>
            <a:ext cx="2955597" cy="1450418"/>
          </a:xfrm>
          <a:prstGeom prst="rect">
            <a:avLst/>
          </a:prstGeom>
        </p:spPr>
      </p:pic>
      <p:sp>
        <p:nvSpPr>
          <p:cNvPr id="26" name="TextBox 25">
            <a:extLst>
              <a:ext uri="{FF2B5EF4-FFF2-40B4-BE49-F238E27FC236}">
                <a16:creationId xmlns:a16="http://schemas.microsoft.com/office/drawing/2014/main" id="{35B11657-1451-0741-9079-DA1AC6138BF8}"/>
              </a:ext>
            </a:extLst>
          </p:cNvPr>
          <p:cNvSpPr txBox="1"/>
          <p:nvPr/>
        </p:nvSpPr>
        <p:spPr>
          <a:xfrm>
            <a:off x="802733" y="4119225"/>
            <a:ext cx="2101348" cy="277095"/>
          </a:xfrm>
          <a:prstGeom prst="rect">
            <a:avLst/>
          </a:prstGeom>
          <a:noFill/>
        </p:spPr>
        <p:txBody>
          <a:bodyPr wrap="square" lIns="0" tIns="0" rIns="0" bIns="0" rtlCol="0" anchor="t" anchorCtr="0">
            <a:noAutofit/>
          </a:bodyPr>
          <a:lstStyle/>
          <a:p>
            <a:r>
              <a:rPr lang="en-US" sz="2000" dirty="0">
                <a:solidFill>
                  <a:srgbClr val="5F6062"/>
                </a:solidFill>
                <a:latin typeface="Univers LT Std 45 Light"/>
                <a:cs typeface="Univers LT Std 45 Light"/>
              </a:rPr>
              <a:t>Single engine</a:t>
            </a:r>
          </a:p>
          <a:p>
            <a:endParaRPr lang="en-US" sz="800" dirty="0">
              <a:solidFill>
                <a:schemeClr val="bg1">
                  <a:lumMod val="85000"/>
                </a:schemeClr>
              </a:solidFill>
              <a:latin typeface="Univers LT Std 45 Light"/>
              <a:cs typeface="Univers LT Std 45 Light"/>
            </a:endParaRPr>
          </a:p>
        </p:txBody>
      </p:sp>
      <p:sp>
        <p:nvSpPr>
          <p:cNvPr id="27" name="TextBox 26">
            <a:extLst>
              <a:ext uri="{FF2B5EF4-FFF2-40B4-BE49-F238E27FC236}">
                <a16:creationId xmlns:a16="http://schemas.microsoft.com/office/drawing/2014/main" id="{92EBB749-5925-3C4C-9994-AE241FA6C97C}"/>
              </a:ext>
            </a:extLst>
          </p:cNvPr>
          <p:cNvSpPr txBox="1"/>
          <p:nvPr/>
        </p:nvSpPr>
        <p:spPr>
          <a:xfrm>
            <a:off x="4123598" y="4120738"/>
            <a:ext cx="2956549" cy="277095"/>
          </a:xfrm>
          <a:prstGeom prst="rect">
            <a:avLst/>
          </a:prstGeom>
          <a:noFill/>
        </p:spPr>
        <p:txBody>
          <a:bodyPr wrap="square" lIns="0" tIns="0" rIns="0" bIns="0" rtlCol="0" anchor="t" anchorCtr="0">
            <a:noAutofit/>
          </a:bodyPr>
          <a:lstStyle/>
          <a:p>
            <a:r>
              <a:rPr lang="en-US" sz="2000" dirty="0">
                <a:solidFill>
                  <a:srgbClr val="5F6062"/>
                </a:solidFill>
                <a:latin typeface="Univers LT Std 45 Light"/>
                <a:cs typeface="Univers LT Std 45 Light"/>
              </a:rPr>
              <a:t>Multi engine</a:t>
            </a:r>
          </a:p>
        </p:txBody>
      </p:sp>
      <p:pic>
        <p:nvPicPr>
          <p:cNvPr id="36" name="Picture 35">
            <a:extLst>
              <a:ext uri="{FF2B5EF4-FFF2-40B4-BE49-F238E27FC236}">
                <a16:creationId xmlns:a16="http://schemas.microsoft.com/office/drawing/2014/main" id="{E7D7AFFB-0652-5843-BD37-B748D60D585A}"/>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123597" y="2429917"/>
            <a:ext cx="2956549" cy="1457198"/>
          </a:xfrm>
          <a:prstGeom prst="rect">
            <a:avLst/>
          </a:prstGeom>
        </p:spPr>
      </p:pic>
      <p:pic>
        <p:nvPicPr>
          <p:cNvPr id="38" name="Picture 37">
            <a:extLst>
              <a:ext uri="{FF2B5EF4-FFF2-40B4-BE49-F238E27FC236}">
                <a16:creationId xmlns:a16="http://schemas.microsoft.com/office/drawing/2014/main" id="{348D2852-B3E9-7243-B7D5-EFB6D4913C6A}"/>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r="-87"/>
          <a:stretch/>
        </p:blipFill>
        <p:spPr>
          <a:xfrm>
            <a:off x="802733" y="2425812"/>
            <a:ext cx="2955597" cy="1461302"/>
          </a:xfrm>
          <a:prstGeom prst="rect">
            <a:avLst/>
          </a:prstGeom>
        </p:spPr>
      </p:pic>
      <p:cxnSp>
        <p:nvCxnSpPr>
          <p:cNvPr id="23" name="Straight Connector 22">
            <a:extLst>
              <a:ext uri="{FF2B5EF4-FFF2-40B4-BE49-F238E27FC236}">
                <a16:creationId xmlns:a16="http://schemas.microsoft.com/office/drawing/2014/main" id="{4C2DF0FA-D9A3-E347-A52A-54E7AEA89F06}"/>
              </a:ext>
            </a:extLst>
          </p:cNvPr>
          <p:cNvCxnSpPr/>
          <p:nvPr/>
        </p:nvCxnSpPr>
        <p:spPr>
          <a:xfrm>
            <a:off x="353122" y="6274071"/>
            <a:ext cx="8456341" cy="1588"/>
          </a:xfrm>
          <a:prstGeom prst="line">
            <a:avLst/>
          </a:prstGeom>
          <a:ln w="6350" cap="flat" cmpd="sng" algn="ctr">
            <a:solidFill>
              <a:srgbClr val="9FA1A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92A05DFC-7A86-084D-AA01-C67783C58DCE}"/>
              </a:ext>
            </a:extLst>
          </p:cNvPr>
          <p:cNvSpPr txBox="1"/>
          <p:nvPr/>
        </p:nvSpPr>
        <p:spPr>
          <a:xfrm>
            <a:off x="991221" y="6274071"/>
            <a:ext cx="7818242" cy="286563"/>
          </a:xfrm>
          <a:prstGeom prst="rect">
            <a:avLst/>
          </a:prstGeom>
          <a:noFill/>
        </p:spPr>
        <p:txBody>
          <a:bodyPr wrap="square" lIns="0" tIns="0" rIns="0" bIns="0" rtlCol="0" anchor="b" anchorCtr="0">
            <a:noAutofit/>
          </a:bodyPr>
          <a:lstStyle/>
          <a:p>
            <a:pPr algn="r"/>
            <a:r>
              <a:rPr lang="en-US" sz="1000" dirty="0">
                <a:solidFill>
                  <a:srgbClr val="0076C0"/>
                </a:solidFill>
                <a:latin typeface="Univers LT Std 45 Light"/>
                <a:cs typeface="Univers LT Std 45 Light"/>
              </a:rPr>
              <a:t>About Airplanes</a:t>
            </a:r>
          </a:p>
        </p:txBody>
      </p:sp>
      <p:pic>
        <p:nvPicPr>
          <p:cNvPr id="28" name="Picture 27">
            <a:extLst>
              <a:ext uri="{FF2B5EF4-FFF2-40B4-BE49-F238E27FC236}">
                <a16:creationId xmlns:a16="http://schemas.microsoft.com/office/drawing/2014/main" id="{BE873BF5-4A01-D24B-884D-4F1C6ACBB60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953367" y="5650786"/>
            <a:ext cx="856096" cy="419709"/>
          </a:xfrm>
          <a:prstGeom prst="rect">
            <a:avLst/>
          </a:prstGeom>
        </p:spPr>
      </p:pic>
    </p:spTree>
    <p:extLst>
      <p:ext uri="{BB962C8B-B14F-4D97-AF65-F5344CB8AC3E}">
        <p14:creationId xmlns:p14="http://schemas.microsoft.com/office/powerpoint/2010/main" val="238498301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02734" y="3036135"/>
            <a:ext cx="2575897" cy="635766"/>
          </a:xfrm>
          <a:prstGeom prst="rect">
            <a:avLst/>
          </a:prstGeom>
          <a:noFill/>
        </p:spPr>
        <p:txBody>
          <a:bodyPr wrap="square" lIns="0" tIns="0" rIns="0" bIns="0" rtlCol="0" anchor="t" anchorCtr="0">
            <a:noAutofit/>
          </a:bodyPr>
          <a:lstStyle/>
          <a:p>
            <a:r>
              <a:rPr lang="en-US" sz="2000" dirty="0">
                <a:solidFill>
                  <a:srgbClr val="5F6062"/>
                </a:solidFill>
                <a:latin typeface="Univers LT Std 45 Light"/>
                <a:cs typeface="Univers LT Std 45 Light"/>
              </a:rPr>
              <a:t>Conventional gear</a:t>
            </a:r>
          </a:p>
          <a:p>
            <a:r>
              <a:rPr lang="en-US" sz="2000" dirty="0">
                <a:solidFill>
                  <a:srgbClr val="5F6062"/>
                </a:solidFill>
                <a:latin typeface="Univers LT Std 45 Light"/>
                <a:cs typeface="Univers LT Std 45 Light"/>
              </a:rPr>
              <a:t>or </a:t>
            </a:r>
            <a:r>
              <a:rPr lang="en-US" sz="2000" b="1" dirty="0">
                <a:solidFill>
                  <a:srgbClr val="5F6062"/>
                </a:solidFill>
                <a:latin typeface="Univers LT Std 45 Light"/>
                <a:cs typeface="Univers LT Std 45 Light"/>
              </a:rPr>
              <a:t>“tailwheel”</a:t>
            </a:r>
          </a:p>
          <a:p>
            <a:endParaRPr lang="en-US" sz="800" dirty="0">
              <a:solidFill>
                <a:schemeClr val="bg1">
                  <a:lumMod val="85000"/>
                </a:schemeClr>
              </a:solidFill>
              <a:latin typeface="Univers LT Std 45 Light"/>
              <a:cs typeface="Univers LT Std 45 Light"/>
            </a:endParaRPr>
          </a:p>
          <a:p>
            <a:endParaRPr lang="en-US" sz="800" dirty="0">
              <a:solidFill>
                <a:schemeClr val="bg1">
                  <a:lumMod val="85000"/>
                </a:schemeClr>
              </a:solidFill>
              <a:latin typeface="Univers LT Std 45 Light"/>
              <a:cs typeface="Univers LT Std 45 Light"/>
            </a:endParaRPr>
          </a:p>
        </p:txBody>
      </p:sp>
      <p:sp>
        <p:nvSpPr>
          <p:cNvPr id="10" name="TextBox 9">
            <a:extLst>
              <a:ext uri="{FF2B5EF4-FFF2-40B4-BE49-F238E27FC236}">
                <a16:creationId xmlns:a16="http://schemas.microsoft.com/office/drawing/2014/main" id="{6CD292EC-89D8-774E-960B-6FC61EF76680}"/>
              </a:ext>
            </a:extLst>
          </p:cNvPr>
          <p:cNvSpPr txBox="1"/>
          <p:nvPr/>
        </p:nvSpPr>
        <p:spPr>
          <a:xfrm>
            <a:off x="802734" y="1453291"/>
            <a:ext cx="7541300" cy="853087"/>
          </a:xfrm>
          <a:prstGeom prst="rect">
            <a:avLst/>
          </a:prstGeom>
          <a:noFill/>
        </p:spPr>
        <p:txBody>
          <a:bodyPr wrap="square" lIns="0" tIns="0" rIns="0" bIns="0" rtlCol="0" anchor="b" anchorCtr="0">
            <a:noAutofit/>
          </a:bodyPr>
          <a:lstStyle/>
          <a:p>
            <a:r>
              <a:rPr lang="en-US" sz="6000" b="1" spc="-100" dirty="0">
                <a:solidFill>
                  <a:srgbClr val="0076C0"/>
                </a:solidFill>
                <a:latin typeface="Univers LT Std 45 Light"/>
                <a:cs typeface="Univers LT Std 45 Light"/>
              </a:rPr>
              <a:t>Configurations:</a:t>
            </a:r>
          </a:p>
          <a:p>
            <a:r>
              <a:rPr lang="en-US" sz="6000" b="1" spc="-100" dirty="0">
                <a:solidFill>
                  <a:srgbClr val="0076C0"/>
                </a:solidFill>
                <a:latin typeface="Univers LT Std 45 Light"/>
                <a:cs typeface="Univers LT Std 45 Light"/>
              </a:rPr>
              <a:t>Landing Gear</a:t>
            </a:r>
          </a:p>
        </p:txBody>
      </p:sp>
      <p:sp>
        <p:nvSpPr>
          <p:cNvPr id="12" name="TextBox 11">
            <a:extLst>
              <a:ext uri="{FF2B5EF4-FFF2-40B4-BE49-F238E27FC236}">
                <a16:creationId xmlns:a16="http://schemas.microsoft.com/office/drawing/2014/main" id="{3BE06CE0-4313-CD4B-9085-BA094B31A5DF}"/>
              </a:ext>
            </a:extLst>
          </p:cNvPr>
          <p:cNvSpPr txBox="1"/>
          <p:nvPr/>
        </p:nvSpPr>
        <p:spPr>
          <a:xfrm>
            <a:off x="802733" y="4784407"/>
            <a:ext cx="2575897" cy="635766"/>
          </a:xfrm>
          <a:prstGeom prst="rect">
            <a:avLst/>
          </a:prstGeom>
          <a:noFill/>
        </p:spPr>
        <p:txBody>
          <a:bodyPr wrap="square" lIns="0" tIns="0" rIns="0" bIns="0" rtlCol="0" anchor="t" anchorCtr="0">
            <a:noAutofit/>
          </a:bodyPr>
          <a:lstStyle/>
          <a:p>
            <a:r>
              <a:rPr lang="en-US" sz="2000" dirty="0">
                <a:solidFill>
                  <a:srgbClr val="5F6062"/>
                </a:solidFill>
                <a:latin typeface="Univers LT Std 45 Light"/>
                <a:cs typeface="Univers LT Std 45 Light"/>
              </a:rPr>
              <a:t>Nosewheel or </a:t>
            </a:r>
            <a:r>
              <a:rPr lang="en-US" sz="2000" b="1" dirty="0">
                <a:solidFill>
                  <a:srgbClr val="5F6062"/>
                </a:solidFill>
                <a:latin typeface="Univers LT Std 45 Light"/>
                <a:cs typeface="Univers LT Std 45 Light"/>
              </a:rPr>
              <a:t>”tricycle gear”</a:t>
            </a:r>
          </a:p>
          <a:p>
            <a:endParaRPr lang="en-US" sz="800" dirty="0">
              <a:solidFill>
                <a:schemeClr val="bg1">
                  <a:lumMod val="85000"/>
                </a:schemeClr>
              </a:solidFill>
              <a:latin typeface="Univers LT Std 45 Light"/>
              <a:cs typeface="Univers LT Std 45 Light"/>
            </a:endParaRPr>
          </a:p>
          <a:p>
            <a:endParaRPr lang="en-US" sz="800" dirty="0">
              <a:solidFill>
                <a:schemeClr val="bg1">
                  <a:lumMod val="85000"/>
                </a:schemeClr>
              </a:solidFill>
              <a:latin typeface="Univers LT Std 45 Light"/>
              <a:cs typeface="Univers LT Std 45 Light"/>
            </a:endParaRPr>
          </a:p>
        </p:txBody>
      </p:sp>
      <p:cxnSp>
        <p:nvCxnSpPr>
          <p:cNvPr id="13" name="Straight Arrow Connector 12">
            <a:extLst>
              <a:ext uri="{FF2B5EF4-FFF2-40B4-BE49-F238E27FC236}">
                <a16:creationId xmlns:a16="http://schemas.microsoft.com/office/drawing/2014/main" id="{E04AA2B3-B095-7E4D-9213-84FB9D75E150}"/>
              </a:ext>
            </a:extLst>
          </p:cNvPr>
          <p:cNvCxnSpPr>
            <a:cxnSpLocks/>
          </p:cNvCxnSpPr>
          <p:nvPr/>
        </p:nvCxnSpPr>
        <p:spPr>
          <a:xfrm>
            <a:off x="2971800" y="5102290"/>
            <a:ext cx="817685" cy="0"/>
          </a:xfrm>
          <a:prstGeom prst="straightConnector1">
            <a:avLst/>
          </a:prstGeom>
          <a:ln w="28575">
            <a:solidFill>
              <a:srgbClr val="1B78BD"/>
            </a:solidFill>
            <a:tailEnd type="triangle"/>
          </a:ln>
        </p:spPr>
        <p:style>
          <a:lnRef idx="1">
            <a:schemeClr val="accent5"/>
          </a:lnRef>
          <a:fillRef idx="0">
            <a:schemeClr val="accent5"/>
          </a:fillRef>
          <a:effectRef idx="0">
            <a:schemeClr val="accent5"/>
          </a:effectRef>
          <a:fontRef idx="minor">
            <a:schemeClr val="tx1"/>
          </a:fontRef>
        </p:style>
      </p:cxnSp>
      <p:cxnSp>
        <p:nvCxnSpPr>
          <p:cNvPr id="19" name="Straight Arrow Connector 18">
            <a:extLst>
              <a:ext uri="{FF2B5EF4-FFF2-40B4-BE49-F238E27FC236}">
                <a16:creationId xmlns:a16="http://schemas.microsoft.com/office/drawing/2014/main" id="{99A86E27-937C-1449-B352-AE491025A6C5}"/>
              </a:ext>
            </a:extLst>
          </p:cNvPr>
          <p:cNvCxnSpPr>
            <a:cxnSpLocks/>
          </p:cNvCxnSpPr>
          <p:nvPr/>
        </p:nvCxnSpPr>
        <p:spPr>
          <a:xfrm>
            <a:off x="3115340" y="3378125"/>
            <a:ext cx="674145" cy="0"/>
          </a:xfrm>
          <a:prstGeom prst="straightConnector1">
            <a:avLst/>
          </a:prstGeom>
          <a:ln w="28575">
            <a:solidFill>
              <a:srgbClr val="1B78BD"/>
            </a:solidFill>
            <a:tailEnd type="triangle"/>
          </a:ln>
        </p:spPr>
        <p:style>
          <a:lnRef idx="1">
            <a:schemeClr val="accent5"/>
          </a:lnRef>
          <a:fillRef idx="0">
            <a:schemeClr val="accent5"/>
          </a:fillRef>
          <a:effectRef idx="0">
            <a:schemeClr val="accent5"/>
          </a:effectRef>
          <a:fontRef idx="minor">
            <a:schemeClr val="tx1"/>
          </a:fontRef>
        </p:style>
      </p:cxnSp>
      <p:sp>
        <p:nvSpPr>
          <p:cNvPr id="27" name="Rectangle 26">
            <a:extLst>
              <a:ext uri="{FF2B5EF4-FFF2-40B4-BE49-F238E27FC236}">
                <a16:creationId xmlns:a16="http://schemas.microsoft.com/office/drawing/2014/main" id="{636387CC-64E4-CD4E-A2DC-18A857D48CE8}"/>
              </a:ext>
            </a:extLst>
          </p:cNvPr>
          <p:cNvSpPr/>
          <p:nvPr/>
        </p:nvSpPr>
        <p:spPr>
          <a:xfrm>
            <a:off x="3927070" y="2564836"/>
            <a:ext cx="3300207" cy="1626577"/>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74F6953-5BFE-1545-AD5E-3F7B54853718}"/>
              </a:ext>
            </a:extLst>
          </p:cNvPr>
          <p:cNvSpPr/>
          <p:nvPr/>
        </p:nvSpPr>
        <p:spPr>
          <a:xfrm>
            <a:off x="3927070" y="4289001"/>
            <a:ext cx="3300207" cy="1626577"/>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D271953A-7E2F-F244-9499-08DF2CDC86A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927070" y="2561801"/>
            <a:ext cx="3300208" cy="1626578"/>
          </a:xfrm>
          <a:prstGeom prst="rect">
            <a:avLst/>
          </a:prstGeom>
        </p:spPr>
      </p:pic>
      <p:pic>
        <p:nvPicPr>
          <p:cNvPr id="15" name="Picture 14">
            <a:extLst>
              <a:ext uri="{FF2B5EF4-FFF2-40B4-BE49-F238E27FC236}">
                <a16:creationId xmlns:a16="http://schemas.microsoft.com/office/drawing/2014/main" id="{9C5A8546-3B77-C04C-B344-9303C264567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914530" y="4289001"/>
            <a:ext cx="3312747" cy="1626577"/>
          </a:xfrm>
          <a:prstGeom prst="rect">
            <a:avLst/>
          </a:prstGeom>
        </p:spPr>
      </p:pic>
      <p:cxnSp>
        <p:nvCxnSpPr>
          <p:cNvPr id="17" name="Straight Connector 16">
            <a:extLst>
              <a:ext uri="{FF2B5EF4-FFF2-40B4-BE49-F238E27FC236}">
                <a16:creationId xmlns:a16="http://schemas.microsoft.com/office/drawing/2014/main" id="{36CBA4E1-FE02-554E-AEA8-4E2A79D8CFF3}"/>
              </a:ext>
            </a:extLst>
          </p:cNvPr>
          <p:cNvCxnSpPr/>
          <p:nvPr/>
        </p:nvCxnSpPr>
        <p:spPr>
          <a:xfrm>
            <a:off x="353122" y="6274071"/>
            <a:ext cx="8456341" cy="1588"/>
          </a:xfrm>
          <a:prstGeom prst="line">
            <a:avLst/>
          </a:prstGeom>
          <a:ln w="6350" cap="flat" cmpd="sng" algn="ctr">
            <a:solidFill>
              <a:srgbClr val="9FA1A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7B4AAEFE-F6D4-4D46-875F-E29CBD35EEE8}"/>
              </a:ext>
            </a:extLst>
          </p:cNvPr>
          <p:cNvSpPr txBox="1"/>
          <p:nvPr/>
        </p:nvSpPr>
        <p:spPr>
          <a:xfrm>
            <a:off x="991221" y="6274071"/>
            <a:ext cx="7818242" cy="286563"/>
          </a:xfrm>
          <a:prstGeom prst="rect">
            <a:avLst/>
          </a:prstGeom>
          <a:noFill/>
        </p:spPr>
        <p:txBody>
          <a:bodyPr wrap="square" lIns="0" tIns="0" rIns="0" bIns="0" rtlCol="0" anchor="b" anchorCtr="0">
            <a:noAutofit/>
          </a:bodyPr>
          <a:lstStyle/>
          <a:p>
            <a:pPr algn="r"/>
            <a:r>
              <a:rPr lang="en-US" sz="1000" dirty="0">
                <a:solidFill>
                  <a:srgbClr val="0076C0"/>
                </a:solidFill>
                <a:latin typeface="Univers LT Std 45 Light"/>
                <a:cs typeface="Univers LT Std 45 Light"/>
              </a:rPr>
              <a:t>About Airplanes</a:t>
            </a:r>
          </a:p>
        </p:txBody>
      </p:sp>
      <p:pic>
        <p:nvPicPr>
          <p:cNvPr id="21" name="Picture 20">
            <a:extLst>
              <a:ext uri="{FF2B5EF4-FFF2-40B4-BE49-F238E27FC236}">
                <a16:creationId xmlns:a16="http://schemas.microsoft.com/office/drawing/2014/main" id="{D98B3A5E-FD98-A349-B6BA-D74738CD2D5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953367" y="5650786"/>
            <a:ext cx="856096" cy="419709"/>
          </a:xfrm>
          <a:prstGeom prst="rect">
            <a:avLst/>
          </a:prstGeom>
        </p:spPr>
      </p:pic>
      <p:pic>
        <p:nvPicPr>
          <p:cNvPr id="3" name="Picture 2">
            <a:extLst>
              <a:ext uri="{FF2B5EF4-FFF2-40B4-BE49-F238E27FC236}">
                <a16:creationId xmlns:a16="http://schemas.microsoft.com/office/drawing/2014/main" id="{9B6D90FF-E7C4-E44D-80B6-4DACB2AFDA3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914530" y="4289001"/>
            <a:ext cx="3312747" cy="1626577"/>
          </a:xfrm>
          <a:prstGeom prst="rect">
            <a:avLst/>
          </a:prstGeom>
        </p:spPr>
      </p:pic>
    </p:spTree>
    <p:extLst>
      <p:ext uri="{BB962C8B-B14F-4D97-AF65-F5344CB8AC3E}">
        <p14:creationId xmlns:p14="http://schemas.microsoft.com/office/powerpoint/2010/main" val="229071168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CD292EC-89D8-774E-960B-6FC61EF76680}"/>
              </a:ext>
            </a:extLst>
          </p:cNvPr>
          <p:cNvSpPr txBox="1"/>
          <p:nvPr/>
        </p:nvSpPr>
        <p:spPr>
          <a:xfrm>
            <a:off x="802734" y="1531450"/>
            <a:ext cx="7541300" cy="853087"/>
          </a:xfrm>
          <a:prstGeom prst="rect">
            <a:avLst/>
          </a:prstGeom>
          <a:noFill/>
        </p:spPr>
        <p:txBody>
          <a:bodyPr wrap="square" lIns="0" tIns="0" rIns="0" bIns="0" rtlCol="0" anchor="b" anchorCtr="0">
            <a:noAutofit/>
          </a:bodyPr>
          <a:lstStyle/>
          <a:p>
            <a:r>
              <a:rPr lang="en-US" sz="6000" b="1" spc="-100" dirty="0">
                <a:solidFill>
                  <a:srgbClr val="0076C0"/>
                </a:solidFill>
                <a:latin typeface="Univers LT Std 45 Light" panose="020B0403020202020204" pitchFamily="34" charset="0"/>
                <a:cs typeface="Univers LT Std 45 Light"/>
              </a:rPr>
              <a:t>Experimental</a:t>
            </a:r>
          </a:p>
          <a:p>
            <a:r>
              <a:rPr lang="en-US" sz="6000" b="1" spc="-100" dirty="0">
                <a:solidFill>
                  <a:srgbClr val="0076C0"/>
                </a:solidFill>
                <a:latin typeface="Univers LT Std 45 Light"/>
                <a:cs typeface="Univers LT Std 45 Light"/>
              </a:rPr>
              <a:t>Amateur-Built</a:t>
            </a:r>
          </a:p>
        </p:txBody>
      </p:sp>
      <p:sp>
        <p:nvSpPr>
          <p:cNvPr id="12" name="TextBox 11">
            <a:extLst>
              <a:ext uri="{FF2B5EF4-FFF2-40B4-BE49-F238E27FC236}">
                <a16:creationId xmlns:a16="http://schemas.microsoft.com/office/drawing/2014/main" id="{CA049B6F-377B-2146-A043-050EB1756601}"/>
              </a:ext>
            </a:extLst>
          </p:cNvPr>
          <p:cNvSpPr txBox="1"/>
          <p:nvPr/>
        </p:nvSpPr>
        <p:spPr>
          <a:xfrm>
            <a:off x="802734" y="5503585"/>
            <a:ext cx="6933706" cy="357055"/>
          </a:xfrm>
          <a:prstGeom prst="rect">
            <a:avLst/>
          </a:prstGeom>
          <a:noFill/>
        </p:spPr>
        <p:txBody>
          <a:bodyPr wrap="square" lIns="0" tIns="0" rIns="0" bIns="0" rtlCol="0" anchor="t" anchorCtr="0">
            <a:noAutofit/>
          </a:bodyPr>
          <a:lstStyle/>
          <a:p>
            <a:r>
              <a:rPr lang="en-US" sz="2000" i="1" dirty="0">
                <a:solidFill>
                  <a:srgbClr val="1B78BD"/>
                </a:solidFill>
                <a:latin typeface="Univers LT Std 45 Light Oblique" panose="020B0403020202020204" pitchFamily="34" charset="0"/>
                <a:cs typeface="Univers LT Std 45 Light"/>
              </a:rPr>
              <a:t>You can build your own airplane!</a:t>
            </a:r>
          </a:p>
          <a:p>
            <a:r>
              <a:rPr lang="en-US" sz="1400" i="1" dirty="0">
                <a:solidFill>
                  <a:srgbClr val="1B78BD"/>
                </a:solidFill>
                <a:latin typeface="Univers LT Std 45 Light Oblique" panose="020B0403020202020204" pitchFamily="34" charset="0"/>
                <a:cs typeface="Univers LT Std 45 Light"/>
              </a:rPr>
              <a:t>”From scratch” using plans – or from a kit, like a large model airplane.</a:t>
            </a:r>
          </a:p>
          <a:p>
            <a:pPr marL="800100" lvl="1" indent="-342900">
              <a:buFont typeface="Arial" panose="020B0604020202020204" pitchFamily="34" charset="0"/>
              <a:buChar char="•"/>
            </a:pPr>
            <a:endParaRPr lang="en-US" sz="2000" dirty="0">
              <a:solidFill>
                <a:srgbClr val="5F6062"/>
              </a:solidFill>
              <a:latin typeface="Univers LT Std 45 Light"/>
              <a:cs typeface="Univers LT Std 45 Light"/>
            </a:endParaRPr>
          </a:p>
          <a:p>
            <a:endParaRPr lang="en-US" sz="800" dirty="0">
              <a:solidFill>
                <a:schemeClr val="bg1">
                  <a:lumMod val="85000"/>
                </a:schemeClr>
              </a:solidFill>
              <a:latin typeface="Univers LT Std 45 Light"/>
              <a:cs typeface="Univers LT Std 45 Light"/>
            </a:endParaRPr>
          </a:p>
          <a:p>
            <a:endParaRPr lang="en-US" sz="800" dirty="0">
              <a:solidFill>
                <a:schemeClr val="bg1">
                  <a:lumMod val="85000"/>
                </a:schemeClr>
              </a:solidFill>
              <a:latin typeface="Univers LT Std 45 Light"/>
              <a:cs typeface="Univers LT Std 45 Light"/>
            </a:endParaRPr>
          </a:p>
        </p:txBody>
      </p:sp>
      <p:sp>
        <p:nvSpPr>
          <p:cNvPr id="17" name="Rectangle 16">
            <a:extLst>
              <a:ext uri="{FF2B5EF4-FFF2-40B4-BE49-F238E27FC236}">
                <a16:creationId xmlns:a16="http://schemas.microsoft.com/office/drawing/2014/main" id="{C45A3503-A709-5B46-B7E8-B2C6C04A7DD6}"/>
              </a:ext>
            </a:extLst>
          </p:cNvPr>
          <p:cNvSpPr/>
          <p:nvPr/>
        </p:nvSpPr>
        <p:spPr>
          <a:xfrm>
            <a:off x="802734" y="2588113"/>
            <a:ext cx="3566190" cy="2740785"/>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AE0C716-89DC-3740-A150-B86F8ED848F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09"/>
          <a:stretch/>
        </p:blipFill>
        <p:spPr>
          <a:xfrm>
            <a:off x="802734" y="2585116"/>
            <a:ext cx="3566190" cy="2743176"/>
          </a:xfrm>
          <a:prstGeom prst="rect">
            <a:avLst/>
          </a:prstGeom>
        </p:spPr>
      </p:pic>
      <p:cxnSp>
        <p:nvCxnSpPr>
          <p:cNvPr id="15" name="Straight Connector 14">
            <a:extLst>
              <a:ext uri="{FF2B5EF4-FFF2-40B4-BE49-F238E27FC236}">
                <a16:creationId xmlns:a16="http://schemas.microsoft.com/office/drawing/2014/main" id="{5F23C5F4-C8D5-1340-AC19-042CE5FA15EB}"/>
              </a:ext>
            </a:extLst>
          </p:cNvPr>
          <p:cNvCxnSpPr/>
          <p:nvPr/>
        </p:nvCxnSpPr>
        <p:spPr>
          <a:xfrm>
            <a:off x="353122" y="6274071"/>
            <a:ext cx="8456341" cy="1588"/>
          </a:xfrm>
          <a:prstGeom prst="line">
            <a:avLst/>
          </a:prstGeom>
          <a:ln w="6350" cap="flat" cmpd="sng" algn="ctr">
            <a:solidFill>
              <a:srgbClr val="9FA1A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29DF095F-6421-A84F-9CB0-78F861D15D41}"/>
              </a:ext>
            </a:extLst>
          </p:cNvPr>
          <p:cNvSpPr txBox="1"/>
          <p:nvPr/>
        </p:nvSpPr>
        <p:spPr>
          <a:xfrm>
            <a:off x="991221" y="6274071"/>
            <a:ext cx="7818242" cy="286563"/>
          </a:xfrm>
          <a:prstGeom prst="rect">
            <a:avLst/>
          </a:prstGeom>
          <a:noFill/>
        </p:spPr>
        <p:txBody>
          <a:bodyPr wrap="square" lIns="0" tIns="0" rIns="0" bIns="0" rtlCol="0" anchor="b" anchorCtr="0">
            <a:noAutofit/>
          </a:bodyPr>
          <a:lstStyle/>
          <a:p>
            <a:pPr algn="r"/>
            <a:r>
              <a:rPr lang="en-US" sz="1000" dirty="0">
                <a:solidFill>
                  <a:srgbClr val="0076C0"/>
                </a:solidFill>
                <a:latin typeface="Univers LT Std 45 Light"/>
                <a:cs typeface="Univers LT Std 45 Light"/>
              </a:rPr>
              <a:t>About Airplanes</a:t>
            </a:r>
          </a:p>
        </p:txBody>
      </p:sp>
      <p:pic>
        <p:nvPicPr>
          <p:cNvPr id="19" name="Picture 18">
            <a:extLst>
              <a:ext uri="{FF2B5EF4-FFF2-40B4-BE49-F238E27FC236}">
                <a16:creationId xmlns:a16="http://schemas.microsoft.com/office/drawing/2014/main" id="{FD8515A4-1496-5646-80C7-0FC46102BF2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53367" y="5650786"/>
            <a:ext cx="856096" cy="419709"/>
          </a:xfrm>
          <a:prstGeom prst="rect">
            <a:avLst/>
          </a:prstGeom>
        </p:spPr>
      </p:pic>
      <p:sp>
        <p:nvSpPr>
          <p:cNvPr id="20" name="Rectangle 19">
            <a:extLst>
              <a:ext uri="{FF2B5EF4-FFF2-40B4-BE49-F238E27FC236}">
                <a16:creationId xmlns:a16="http://schemas.microsoft.com/office/drawing/2014/main" id="{4014656C-B9A2-9743-B9C6-A448ACEF435E}"/>
              </a:ext>
            </a:extLst>
          </p:cNvPr>
          <p:cNvSpPr/>
          <p:nvPr/>
        </p:nvSpPr>
        <p:spPr>
          <a:xfrm>
            <a:off x="4485574" y="2585117"/>
            <a:ext cx="3656344" cy="2743176"/>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870EF39-D427-EE43-B8A5-DB697C4CA0D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485574" y="2585116"/>
            <a:ext cx="3656344" cy="2743176"/>
          </a:xfrm>
          <a:prstGeom prst="rect">
            <a:avLst/>
          </a:prstGeom>
        </p:spPr>
      </p:pic>
    </p:spTree>
    <p:extLst>
      <p:ext uri="{BB962C8B-B14F-4D97-AF65-F5344CB8AC3E}">
        <p14:creationId xmlns:p14="http://schemas.microsoft.com/office/powerpoint/2010/main" val="72928230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02734" y="2385331"/>
            <a:ext cx="4488933" cy="1225317"/>
          </a:xfrm>
          <a:prstGeom prst="rect">
            <a:avLst/>
          </a:prstGeom>
          <a:noFill/>
        </p:spPr>
        <p:txBody>
          <a:bodyPr wrap="square" lIns="0" tIns="0" rIns="0" bIns="0" rtlCol="0" anchor="t" anchorCtr="0">
            <a:noAutofit/>
          </a:bodyPr>
          <a:lstStyle/>
          <a:p>
            <a:pPr marL="342900" indent="-342900">
              <a:buFont typeface="Wingdings" pitchFamily="2" charset="2"/>
              <a:buChar char="ü"/>
            </a:pPr>
            <a:r>
              <a:rPr lang="en-US" sz="2000" dirty="0">
                <a:solidFill>
                  <a:srgbClr val="5F6062"/>
                </a:solidFill>
                <a:latin typeface="Univers LT Std 45 Light"/>
                <a:cs typeface="Univers LT Std 45 Light"/>
              </a:rPr>
              <a:t>Passenger service</a:t>
            </a:r>
          </a:p>
          <a:p>
            <a:pPr marL="342900" indent="-342900">
              <a:buFont typeface="Wingdings" pitchFamily="2" charset="2"/>
              <a:buChar char="ü"/>
            </a:pPr>
            <a:r>
              <a:rPr lang="en-US" sz="2000" dirty="0">
                <a:solidFill>
                  <a:srgbClr val="5F6062"/>
                </a:solidFill>
                <a:latin typeface="Univers LT Std 45 Light"/>
                <a:cs typeface="Univers LT Std 45 Light"/>
              </a:rPr>
              <a:t>Often jet powered</a:t>
            </a:r>
          </a:p>
          <a:p>
            <a:pPr marL="342900" indent="-342900">
              <a:buFont typeface="Wingdings" pitchFamily="2" charset="2"/>
              <a:buChar char="ü"/>
            </a:pPr>
            <a:r>
              <a:rPr lang="en-US" sz="2000" dirty="0">
                <a:solidFill>
                  <a:srgbClr val="5F6062"/>
                </a:solidFill>
                <a:latin typeface="Univers LT Std 45 Light"/>
                <a:cs typeface="Univers LT Std 45 Light"/>
              </a:rPr>
              <a:t>Long range – thousands of miles</a:t>
            </a:r>
          </a:p>
          <a:p>
            <a:pPr marL="342900" indent="-342900">
              <a:buFont typeface="Wingdings" pitchFamily="2" charset="2"/>
              <a:buChar char="ü"/>
            </a:pPr>
            <a:r>
              <a:rPr lang="en-US" sz="2000" dirty="0">
                <a:solidFill>
                  <a:srgbClr val="5F6062"/>
                </a:solidFill>
                <a:latin typeface="Univers LT Std 45 Light"/>
                <a:cs typeface="Univers LT Std 45 Light"/>
              </a:rPr>
              <a:t>Speeds can reach &gt; 500 mph</a:t>
            </a:r>
          </a:p>
          <a:p>
            <a:endParaRPr lang="en-US" sz="800" dirty="0">
              <a:solidFill>
                <a:schemeClr val="bg1">
                  <a:lumMod val="85000"/>
                </a:schemeClr>
              </a:solidFill>
              <a:latin typeface="Univers LT Std 45 Light"/>
              <a:cs typeface="Univers LT Std 45 Light"/>
            </a:endParaRPr>
          </a:p>
          <a:p>
            <a:endParaRPr lang="en-US" sz="800" dirty="0">
              <a:solidFill>
                <a:schemeClr val="bg1">
                  <a:lumMod val="85000"/>
                </a:schemeClr>
              </a:solidFill>
              <a:latin typeface="Univers LT Std 45 Light"/>
              <a:cs typeface="Univers LT Std 45 Light"/>
            </a:endParaRPr>
          </a:p>
        </p:txBody>
      </p:sp>
      <p:sp>
        <p:nvSpPr>
          <p:cNvPr id="10" name="TextBox 9">
            <a:extLst>
              <a:ext uri="{FF2B5EF4-FFF2-40B4-BE49-F238E27FC236}">
                <a16:creationId xmlns:a16="http://schemas.microsoft.com/office/drawing/2014/main" id="{6CD292EC-89D8-774E-960B-6FC61EF76680}"/>
              </a:ext>
            </a:extLst>
          </p:cNvPr>
          <p:cNvSpPr txBox="1"/>
          <p:nvPr/>
        </p:nvSpPr>
        <p:spPr>
          <a:xfrm>
            <a:off x="802734" y="1328668"/>
            <a:ext cx="7541300" cy="853087"/>
          </a:xfrm>
          <a:prstGeom prst="rect">
            <a:avLst/>
          </a:prstGeom>
          <a:noFill/>
        </p:spPr>
        <p:txBody>
          <a:bodyPr wrap="square" lIns="0" tIns="0" rIns="0" bIns="0" rtlCol="0" anchor="b" anchorCtr="0">
            <a:noAutofit/>
          </a:bodyPr>
          <a:lstStyle/>
          <a:p>
            <a:r>
              <a:rPr lang="en-US" sz="6000" b="1" spc="-100" dirty="0">
                <a:solidFill>
                  <a:srgbClr val="0076C0"/>
                </a:solidFill>
                <a:latin typeface="Univers LT Std 45 Light"/>
                <a:cs typeface="Univers LT Std 45 Light"/>
              </a:rPr>
              <a:t>Commercial Transport</a:t>
            </a:r>
          </a:p>
        </p:txBody>
      </p:sp>
      <p:sp>
        <p:nvSpPr>
          <p:cNvPr id="12" name="Rectangle 11">
            <a:extLst>
              <a:ext uri="{FF2B5EF4-FFF2-40B4-BE49-F238E27FC236}">
                <a16:creationId xmlns:a16="http://schemas.microsoft.com/office/drawing/2014/main" id="{0B80647D-5228-F149-A06A-BA6388057D8A}"/>
              </a:ext>
            </a:extLst>
          </p:cNvPr>
          <p:cNvSpPr/>
          <p:nvPr/>
        </p:nvSpPr>
        <p:spPr>
          <a:xfrm>
            <a:off x="802735" y="3906982"/>
            <a:ext cx="2910284" cy="1981199"/>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4058350-D20D-334F-A2D7-CFFF7D9CFC10}"/>
              </a:ext>
            </a:extLst>
          </p:cNvPr>
          <p:cNvSpPr/>
          <p:nvPr/>
        </p:nvSpPr>
        <p:spPr>
          <a:xfrm>
            <a:off x="3809169" y="3906982"/>
            <a:ext cx="2910284" cy="1981199"/>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94982D85-4B08-A840-93F9-A83B240590A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02734" y="3905501"/>
            <a:ext cx="2910283" cy="1984160"/>
          </a:xfrm>
          <a:prstGeom prst="rect">
            <a:avLst/>
          </a:prstGeom>
        </p:spPr>
      </p:pic>
      <p:cxnSp>
        <p:nvCxnSpPr>
          <p:cNvPr id="14" name="Straight Connector 13">
            <a:extLst>
              <a:ext uri="{FF2B5EF4-FFF2-40B4-BE49-F238E27FC236}">
                <a16:creationId xmlns:a16="http://schemas.microsoft.com/office/drawing/2014/main" id="{6C9CEC10-E8DF-6041-ACB8-FB67B0B587F6}"/>
              </a:ext>
            </a:extLst>
          </p:cNvPr>
          <p:cNvCxnSpPr/>
          <p:nvPr/>
        </p:nvCxnSpPr>
        <p:spPr>
          <a:xfrm>
            <a:off x="353122" y="6274071"/>
            <a:ext cx="8456341" cy="1588"/>
          </a:xfrm>
          <a:prstGeom prst="line">
            <a:avLst/>
          </a:prstGeom>
          <a:ln w="6350" cap="flat" cmpd="sng" algn="ctr">
            <a:solidFill>
              <a:srgbClr val="9FA1A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34A6C5D8-A225-7F4B-A5D7-49A982C6D55F}"/>
              </a:ext>
            </a:extLst>
          </p:cNvPr>
          <p:cNvSpPr txBox="1"/>
          <p:nvPr/>
        </p:nvSpPr>
        <p:spPr>
          <a:xfrm>
            <a:off x="991221" y="6274071"/>
            <a:ext cx="7818242" cy="286563"/>
          </a:xfrm>
          <a:prstGeom prst="rect">
            <a:avLst/>
          </a:prstGeom>
          <a:noFill/>
        </p:spPr>
        <p:txBody>
          <a:bodyPr wrap="square" lIns="0" tIns="0" rIns="0" bIns="0" rtlCol="0" anchor="b" anchorCtr="0">
            <a:noAutofit/>
          </a:bodyPr>
          <a:lstStyle/>
          <a:p>
            <a:pPr algn="r"/>
            <a:r>
              <a:rPr lang="en-US" sz="1000" dirty="0">
                <a:solidFill>
                  <a:srgbClr val="0076C0"/>
                </a:solidFill>
                <a:latin typeface="Univers LT Std 45 Light"/>
                <a:cs typeface="Univers LT Std 45 Light"/>
              </a:rPr>
              <a:t>About Airplanes</a:t>
            </a:r>
          </a:p>
        </p:txBody>
      </p:sp>
      <p:pic>
        <p:nvPicPr>
          <p:cNvPr id="17" name="Picture 16">
            <a:extLst>
              <a:ext uri="{FF2B5EF4-FFF2-40B4-BE49-F238E27FC236}">
                <a16:creationId xmlns:a16="http://schemas.microsoft.com/office/drawing/2014/main" id="{9AD9B2E3-C66D-8A47-B743-80088B32104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53367" y="5650786"/>
            <a:ext cx="856096" cy="419709"/>
          </a:xfrm>
          <a:prstGeom prst="rect">
            <a:avLst/>
          </a:prstGeom>
        </p:spPr>
      </p:pic>
      <p:pic>
        <p:nvPicPr>
          <p:cNvPr id="4" name="Picture 3">
            <a:extLst>
              <a:ext uri="{FF2B5EF4-FFF2-40B4-BE49-F238E27FC236}">
                <a16:creationId xmlns:a16="http://schemas.microsoft.com/office/drawing/2014/main" id="{AE0FFA92-7329-2D4F-A740-9DA09549668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809168" y="3905501"/>
            <a:ext cx="2910285" cy="1982680"/>
          </a:xfrm>
          <a:prstGeom prst="rect">
            <a:avLst/>
          </a:prstGeom>
        </p:spPr>
      </p:pic>
    </p:spTree>
    <p:extLst>
      <p:ext uri="{BB962C8B-B14F-4D97-AF65-F5344CB8AC3E}">
        <p14:creationId xmlns:p14="http://schemas.microsoft.com/office/powerpoint/2010/main" val="397909109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02734" y="2364171"/>
            <a:ext cx="6933706" cy="992899"/>
          </a:xfrm>
          <a:prstGeom prst="rect">
            <a:avLst/>
          </a:prstGeom>
          <a:noFill/>
        </p:spPr>
        <p:txBody>
          <a:bodyPr wrap="square" lIns="0" tIns="0" rIns="0" bIns="0" rtlCol="0" anchor="t" anchorCtr="0">
            <a:noAutofit/>
          </a:bodyPr>
          <a:lstStyle/>
          <a:p>
            <a:pPr marL="342900" indent="-342900">
              <a:buFont typeface="Wingdings" pitchFamily="2" charset="2"/>
              <a:buChar char="ü"/>
            </a:pPr>
            <a:r>
              <a:rPr lang="en-US" sz="2000" dirty="0">
                <a:solidFill>
                  <a:srgbClr val="5F6062"/>
                </a:solidFill>
                <a:latin typeface="Univers LT Std 45 Light"/>
                <a:cs typeface="Univers LT Std 45 Light"/>
              </a:rPr>
              <a:t>Have floats installed or have a </a:t>
            </a:r>
            <a:r>
              <a:rPr lang="en-US" sz="2000" dirty="0" err="1">
                <a:solidFill>
                  <a:srgbClr val="5F6062"/>
                </a:solidFill>
                <a:latin typeface="Univers LT Std 45 Light"/>
                <a:cs typeface="Univers LT Std 45 Light"/>
              </a:rPr>
              <a:t>boatlike</a:t>
            </a:r>
            <a:r>
              <a:rPr lang="en-US" sz="2000" dirty="0">
                <a:solidFill>
                  <a:srgbClr val="5F6062"/>
                </a:solidFill>
                <a:latin typeface="Univers LT Std 45 Light"/>
                <a:cs typeface="Univers LT Std 45 Light"/>
              </a:rPr>
              <a:t> fuselage</a:t>
            </a:r>
          </a:p>
          <a:p>
            <a:pPr marL="342900" indent="-342900">
              <a:buFont typeface="Wingdings" pitchFamily="2" charset="2"/>
              <a:buChar char="ü"/>
            </a:pPr>
            <a:r>
              <a:rPr lang="en-US" sz="2000" dirty="0">
                <a:solidFill>
                  <a:srgbClr val="5F6062"/>
                </a:solidFill>
                <a:latin typeface="Univers LT Std 45 Light"/>
                <a:cs typeface="Univers LT Std 45 Light"/>
              </a:rPr>
              <a:t>Most can land on both land and sea (amphibian)</a:t>
            </a:r>
          </a:p>
          <a:p>
            <a:pPr marL="342900" indent="-342900">
              <a:buFont typeface="Wingdings" pitchFamily="2" charset="2"/>
              <a:buChar char="ü"/>
            </a:pPr>
            <a:r>
              <a:rPr lang="en-US" sz="2000" dirty="0">
                <a:solidFill>
                  <a:srgbClr val="5F6062"/>
                </a:solidFill>
                <a:latin typeface="Univers LT Std 45 Light"/>
                <a:cs typeface="Univers LT Std 45 Light"/>
              </a:rPr>
              <a:t>Often used to land on lakes to camp, fish, or hunt</a:t>
            </a:r>
          </a:p>
          <a:p>
            <a:endParaRPr lang="en-US" sz="800" dirty="0">
              <a:solidFill>
                <a:schemeClr val="bg1">
                  <a:lumMod val="85000"/>
                </a:schemeClr>
              </a:solidFill>
              <a:latin typeface="Univers LT Std 45 Light"/>
              <a:cs typeface="Univers LT Std 45 Light"/>
            </a:endParaRPr>
          </a:p>
          <a:p>
            <a:endParaRPr lang="en-US" sz="800" dirty="0">
              <a:solidFill>
                <a:schemeClr val="bg1">
                  <a:lumMod val="85000"/>
                </a:schemeClr>
              </a:solidFill>
              <a:latin typeface="Univers LT Std 45 Light"/>
              <a:cs typeface="Univers LT Std 45 Light"/>
            </a:endParaRPr>
          </a:p>
        </p:txBody>
      </p:sp>
      <p:sp>
        <p:nvSpPr>
          <p:cNvPr id="10" name="TextBox 9">
            <a:extLst>
              <a:ext uri="{FF2B5EF4-FFF2-40B4-BE49-F238E27FC236}">
                <a16:creationId xmlns:a16="http://schemas.microsoft.com/office/drawing/2014/main" id="{6CD292EC-89D8-774E-960B-6FC61EF76680}"/>
              </a:ext>
            </a:extLst>
          </p:cNvPr>
          <p:cNvSpPr txBox="1"/>
          <p:nvPr/>
        </p:nvSpPr>
        <p:spPr>
          <a:xfrm>
            <a:off x="802734" y="1328668"/>
            <a:ext cx="7541300" cy="853087"/>
          </a:xfrm>
          <a:prstGeom prst="rect">
            <a:avLst/>
          </a:prstGeom>
          <a:noFill/>
        </p:spPr>
        <p:txBody>
          <a:bodyPr wrap="square" lIns="0" tIns="0" rIns="0" bIns="0" rtlCol="0" anchor="b" anchorCtr="0">
            <a:noAutofit/>
          </a:bodyPr>
          <a:lstStyle/>
          <a:p>
            <a:r>
              <a:rPr lang="en-US" sz="6000" b="1" spc="-100" dirty="0">
                <a:solidFill>
                  <a:srgbClr val="0076C0"/>
                </a:solidFill>
                <a:latin typeface="Univers LT Std 45 Light"/>
                <a:cs typeface="Univers LT Std 45 Light"/>
              </a:rPr>
              <a:t>Seaplanes</a:t>
            </a:r>
          </a:p>
          <a:p>
            <a:r>
              <a:rPr lang="en-US" sz="6000" b="1" spc="-100" dirty="0">
                <a:solidFill>
                  <a:srgbClr val="0076C0"/>
                </a:solidFill>
                <a:latin typeface="Univers LT Std 45 Light"/>
                <a:cs typeface="Univers LT Std 45 Light"/>
              </a:rPr>
              <a:t>and Amphibians</a:t>
            </a:r>
          </a:p>
        </p:txBody>
      </p:sp>
      <p:cxnSp>
        <p:nvCxnSpPr>
          <p:cNvPr id="17" name="Straight Connector 16">
            <a:extLst>
              <a:ext uri="{FF2B5EF4-FFF2-40B4-BE49-F238E27FC236}">
                <a16:creationId xmlns:a16="http://schemas.microsoft.com/office/drawing/2014/main" id="{3FB57EF4-648B-1443-A422-646719AD6ADA}"/>
              </a:ext>
            </a:extLst>
          </p:cNvPr>
          <p:cNvCxnSpPr/>
          <p:nvPr/>
        </p:nvCxnSpPr>
        <p:spPr>
          <a:xfrm>
            <a:off x="353122" y="6274071"/>
            <a:ext cx="8456341" cy="1588"/>
          </a:xfrm>
          <a:prstGeom prst="line">
            <a:avLst/>
          </a:prstGeom>
          <a:ln w="6350" cap="flat" cmpd="sng" algn="ctr">
            <a:solidFill>
              <a:srgbClr val="9FA1A4"/>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B042D110-DE86-C74F-AEC2-21AAEAF59E05}"/>
              </a:ext>
            </a:extLst>
          </p:cNvPr>
          <p:cNvSpPr txBox="1"/>
          <p:nvPr/>
        </p:nvSpPr>
        <p:spPr>
          <a:xfrm>
            <a:off x="991221" y="6274071"/>
            <a:ext cx="7818242" cy="286563"/>
          </a:xfrm>
          <a:prstGeom prst="rect">
            <a:avLst/>
          </a:prstGeom>
          <a:noFill/>
        </p:spPr>
        <p:txBody>
          <a:bodyPr wrap="square" lIns="0" tIns="0" rIns="0" bIns="0" rtlCol="0" anchor="b" anchorCtr="0">
            <a:noAutofit/>
          </a:bodyPr>
          <a:lstStyle/>
          <a:p>
            <a:pPr algn="r"/>
            <a:r>
              <a:rPr lang="en-US" sz="1000" dirty="0">
                <a:solidFill>
                  <a:srgbClr val="0076C0"/>
                </a:solidFill>
                <a:latin typeface="Univers LT Std 45 Light"/>
                <a:cs typeface="Univers LT Std 45 Light"/>
              </a:rPr>
              <a:t>About Airplanes</a:t>
            </a:r>
          </a:p>
        </p:txBody>
      </p:sp>
      <p:pic>
        <p:nvPicPr>
          <p:cNvPr id="19" name="Picture 18">
            <a:extLst>
              <a:ext uri="{FF2B5EF4-FFF2-40B4-BE49-F238E27FC236}">
                <a16:creationId xmlns:a16="http://schemas.microsoft.com/office/drawing/2014/main" id="{935F8828-099A-0A4D-BB5C-515E838C8A8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53367" y="5650786"/>
            <a:ext cx="856096" cy="419709"/>
          </a:xfrm>
          <a:prstGeom prst="rect">
            <a:avLst/>
          </a:prstGeom>
        </p:spPr>
      </p:pic>
      <p:grpSp>
        <p:nvGrpSpPr>
          <p:cNvPr id="16" name="Group 15">
            <a:extLst>
              <a:ext uri="{FF2B5EF4-FFF2-40B4-BE49-F238E27FC236}">
                <a16:creationId xmlns:a16="http://schemas.microsoft.com/office/drawing/2014/main" id="{276955DF-D402-C24D-976B-9CF8A82BF3D1}"/>
              </a:ext>
            </a:extLst>
          </p:cNvPr>
          <p:cNvGrpSpPr/>
          <p:nvPr/>
        </p:nvGrpSpPr>
        <p:grpSpPr>
          <a:xfrm>
            <a:off x="802733" y="3560646"/>
            <a:ext cx="6635181" cy="2221776"/>
            <a:chOff x="802734" y="3767320"/>
            <a:chExt cx="5916720" cy="1981201"/>
          </a:xfrm>
        </p:grpSpPr>
        <p:pic>
          <p:nvPicPr>
            <p:cNvPr id="20" name="Picture 19">
              <a:extLst>
                <a:ext uri="{FF2B5EF4-FFF2-40B4-BE49-F238E27FC236}">
                  <a16:creationId xmlns:a16="http://schemas.microsoft.com/office/drawing/2014/main" id="{058E30EE-008A-AC41-90FB-7878757D128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02734" y="3767320"/>
              <a:ext cx="2910286" cy="1981201"/>
            </a:xfrm>
            <a:prstGeom prst="rect">
              <a:avLst/>
            </a:prstGeom>
          </p:spPr>
        </p:pic>
        <p:pic>
          <p:nvPicPr>
            <p:cNvPr id="21" name="Picture 20">
              <a:extLst>
                <a:ext uri="{FF2B5EF4-FFF2-40B4-BE49-F238E27FC236}">
                  <a16:creationId xmlns:a16="http://schemas.microsoft.com/office/drawing/2014/main" id="{A6A05430-A065-9C48-B5DB-3889F583973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809170" y="3767320"/>
              <a:ext cx="2910284" cy="1981201"/>
            </a:xfrm>
            <a:prstGeom prst="rect">
              <a:avLst/>
            </a:prstGeom>
          </p:spPr>
        </p:pic>
      </p:grpSp>
    </p:spTree>
    <p:extLst>
      <p:ext uri="{BB962C8B-B14F-4D97-AF65-F5344CB8AC3E}">
        <p14:creationId xmlns:p14="http://schemas.microsoft.com/office/powerpoint/2010/main" val="1854214626"/>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7338</TotalTime>
  <Words>2253</Words>
  <Application>Microsoft Office PowerPoint</Application>
  <PresentationFormat>On-screen Show (4:3)</PresentationFormat>
  <Paragraphs>310</Paragraphs>
  <Slides>22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Univers LT Std 45 Light</vt:lpstr>
      <vt:lpstr>Univers LT Std 45 Light Oblique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Nick Hanson</dc:creator>
  <cp:lastModifiedBy>John Egan</cp:lastModifiedBy>
  <cp:revision>221</cp:revision>
  <cp:lastPrinted>2020-06-01T15:45:13Z</cp:lastPrinted>
  <dcterms:created xsi:type="dcterms:W3CDTF">2014-03-03T17:42:11Z</dcterms:created>
  <dcterms:modified xsi:type="dcterms:W3CDTF">2020-08-14T20:13:19Z</dcterms:modified>
</cp:coreProperties>
</file>