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6" r:id="rId3"/>
    <p:sldId id="270" r:id="rId4"/>
    <p:sldId id="272" r:id="rId5"/>
    <p:sldId id="271" r:id="rId6"/>
    <p:sldId id="274" r:id="rId7"/>
    <p:sldId id="273" r:id="rId8"/>
    <p:sldId id="275" r:id="rId9"/>
    <p:sldId id="277" r:id="rId10"/>
    <p:sldId id="278" r:id="rId11"/>
    <p:sldId id="279" r:id="rId12"/>
    <p:sldId id="280" r:id="rId13"/>
    <p:sldId id="281" r:id="rId14"/>
    <p:sldId id="288" r:id="rId15"/>
    <p:sldId id="290"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62"/>
    <a:srgbClr val="F39434"/>
    <a:srgbClr val="284467"/>
    <a:srgbClr val="003779"/>
    <a:srgbClr val="1B78BD"/>
    <a:srgbClr val="F2F2F2"/>
    <a:srgbClr val="96C0E6"/>
    <a:srgbClr val="0076C0"/>
    <a:srgbClr val="9FA1A4"/>
    <a:srgbClr val="8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p:restoredTop sz="47209" autoAdjust="0"/>
  </p:normalViewPr>
  <p:slideViewPr>
    <p:cSldViewPr snapToGrid="0" snapToObjects="1" showGuides="1">
      <p:cViewPr varScale="1">
        <p:scale>
          <a:sx n="54" d="100"/>
          <a:sy n="54" d="100"/>
        </p:scale>
        <p:origin x="3576" y="72"/>
      </p:cViewPr>
      <p:guideLst>
        <p:guide orient="horz" pos="215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F277F-D729-B541-B500-9737DFC0AAD5}" type="datetimeFigureOut">
              <a:rPr lang="en-US" smtClean="0"/>
              <a:t>8/18/2020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180EE-3498-864F-87A8-C652F33FAD75}" type="slidenum">
              <a:rPr lang="en-US" smtClean="0"/>
              <a:t>‹#›</a:t>
            </a:fld>
            <a:endParaRPr lang="en-US"/>
          </a:p>
        </p:txBody>
      </p:sp>
    </p:spTree>
    <p:extLst>
      <p:ext uri="{BB962C8B-B14F-4D97-AF65-F5344CB8AC3E}">
        <p14:creationId xmlns:p14="http://schemas.microsoft.com/office/powerpoint/2010/main" val="155633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Chord_(aircraf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Airspeed" TargetMode="External"/><Relationship Id="rId5" Type="http://schemas.openxmlformats.org/officeDocument/2006/relationships/hyperlink" Target="https://en.wikipedia.org/wiki/Stall_(aviation)" TargetMode="External"/><Relationship Id="rId4" Type="http://schemas.openxmlformats.org/officeDocument/2006/relationships/hyperlink" Target="https://en.wikipedia.org/wiki/Angle_of_attac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2</a:t>
            </a:fld>
            <a:endParaRPr lang="en-US"/>
          </a:p>
        </p:txBody>
      </p:sp>
    </p:spTree>
    <p:extLst>
      <p:ext uri="{BB962C8B-B14F-4D97-AF65-F5344CB8AC3E}">
        <p14:creationId xmlns:p14="http://schemas.microsoft.com/office/powerpoint/2010/main" val="343268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relative wind</a:t>
            </a:r>
            <a:r>
              <a:rPr lang="en-US" sz="1200" b="0" i="0" kern="1200" dirty="0" smtClean="0">
                <a:solidFill>
                  <a:schemeClr val="tx1"/>
                </a:solidFill>
                <a:effectLst/>
                <a:latin typeface="+mn-lt"/>
                <a:ea typeface="+mn-ea"/>
                <a:cs typeface="+mn-cs"/>
              </a:rPr>
              <a:t> is the direction of movement of the air relative to an airfoil (wing).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opposite to the direction of movement of the aircraft or airfoil relative to the atmosphere.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Close to any point on the surface of an aircraft or airfoil, the air is moving parallel to the surface; but at a great distance from the aircraft or airfoil the movement of the air can be represented by a single vector (arrow</a:t>
            </a:r>
            <a:r>
              <a:rPr lang="en-US" sz="1200" b="0" i="0" kern="1200" baseline="0" dirty="0" smtClean="0">
                <a:solidFill>
                  <a:schemeClr val="tx1"/>
                </a:solidFill>
                <a:effectLst/>
                <a:latin typeface="+mn-lt"/>
                <a:ea typeface="+mn-ea"/>
                <a:cs typeface="+mn-cs"/>
              </a:rPr>
              <a:t> or line)</a:t>
            </a:r>
            <a:r>
              <a:rPr lang="en-US" sz="1200" b="0" i="0" kern="1200" dirty="0" smtClean="0">
                <a:solidFill>
                  <a:schemeClr val="tx1"/>
                </a:solidFill>
                <a:effectLst/>
                <a:latin typeface="+mn-lt"/>
                <a:ea typeface="+mn-ea"/>
                <a:cs typeface="+mn-cs"/>
              </a:rPr>
              <a:t>. This vector is the relative wind.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angle between the </a:t>
            </a:r>
            <a:r>
              <a:rPr lang="en-US" sz="1200" b="0" i="0" u="none" strike="noStrike" kern="1200" dirty="0" smtClean="0">
                <a:solidFill>
                  <a:schemeClr val="tx1"/>
                </a:solidFill>
                <a:effectLst/>
                <a:latin typeface="+mn-lt"/>
                <a:ea typeface="+mn-ea"/>
                <a:cs typeface="+mn-cs"/>
                <a:hlinkClick r:id="rId3" tooltip="Chord (aircraft)"/>
              </a:rPr>
              <a:t>chord line</a:t>
            </a:r>
            <a:r>
              <a:rPr lang="en-US" sz="1200" b="0" i="0" kern="1200" dirty="0" smtClean="0">
                <a:solidFill>
                  <a:schemeClr val="tx1"/>
                </a:solidFill>
                <a:effectLst/>
                <a:latin typeface="+mn-lt"/>
                <a:ea typeface="+mn-ea"/>
                <a:cs typeface="+mn-cs"/>
              </a:rPr>
              <a:t> of an airfoil and the relative wind defines the </a:t>
            </a:r>
            <a:r>
              <a:rPr lang="en-US" sz="1200" b="0" i="0" u="none" strike="noStrike" kern="1200" dirty="0" smtClean="0">
                <a:solidFill>
                  <a:schemeClr val="tx1"/>
                </a:solidFill>
                <a:effectLst/>
                <a:latin typeface="+mn-lt"/>
                <a:ea typeface="+mn-ea"/>
                <a:cs typeface="+mn-cs"/>
                <a:hlinkClick r:id="rId4" tooltip="Angle of attack"/>
              </a:rPr>
              <a:t>angle of attack</a:t>
            </a:r>
            <a:r>
              <a:rPr lang="en-US" sz="1200" b="0" i="0" kern="1200" dirty="0" smtClean="0">
                <a:solidFill>
                  <a:schemeClr val="tx1"/>
                </a:solidFill>
                <a:effectLst/>
                <a:latin typeface="+mn-lt"/>
                <a:ea typeface="+mn-ea"/>
                <a:cs typeface="+mn-cs"/>
              </a:rPr>
              <a:t>. The relative wind is of great importance to pilots because exceeding the critical angle of attack will result in a </a:t>
            </a:r>
            <a:r>
              <a:rPr lang="en-US" sz="1200" b="0" i="0" u="none" strike="noStrike" kern="1200" dirty="0" smtClean="0">
                <a:solidFill>
                  <a:schemeClr val="tx1"/>
                </a:solidFill>
                <a:effectLst/>
                <a:latin typeface="+mn-lt"/>
                <a:ea typeface="+mn-ea"/>
                <a:cs typeface="+mn-cs"/>
                <a:hlinkClick r:id="rId5" tooltip="Stall (aviation)"/>
              </a:rPr>
              <a:t>stall</a:t>
            </a:r>
            <a:r>
              <a:rPr lang="en-US" sz="1200" b="0" i="0" kern="1200" dirty="0" smtClean="0">
                <a:solidFill>
                  <a:schemeClr val="tx1"/>
                </a:solidFill>
                <a:effectLst/>
                <a:latin typeface="+mn-lt"/>
                <a:ea typeface="+mn-ea"/>
                <a:cs typeface="+mn-cs"/>
              </a:rPr>
              <a:t>, regardless of </a:t>
            </a:r>
            <a:r>
              <a:rPr lang="en-US" sz="1200" b="0" i="0" u="none" strike="noStrike" kern="1200" dirty="0" smtClean="0">
                <a:solidFill>
                  <a:schemeClr val="tx1"/>
                </a:solidFill>
                <a:effectLst/>
                <a:latin typeface="+mn-lt"/>
                <a:ea typeface="+mn-ea"/>
                <a:cs typeface="+mn-cs"/>
                <a:hlinkClick r:id="rId6" tooltip="Airspeed"/>
              </a:rPr>
              <a:t>airspeed</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11</a:t>
            </a:fld>
            <a:endParaRPr lang="en-US"/>
          </a:p>
        </p:txBody>
      </p:sp>
    </p:spTree>
    <p:extLst>
      <p:ext uri="{BB962C8B-B14F-4D97-AF65-F5344CB8AC3E}">
        <p14:creationId xmlns:p14="http://schemas.microsoft.com/office/powerpoint/2010/main" val="260288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Angle of attack</a:t>
            </a:r>
            <a:r>
              <a:rPr lang="en-US" sz="1200" b="0" i="0" kern="1200" dirty="0" smtClean="0">
                <a:solidFill>
                  <a:schemeClr val="tx1"/>
                </a:solidFill>
                <a:effectLst/>
                <a:latin typeface="+mn-lt"/>
                <a:ea typeface="+mn-ea"/>
                <a:cs typeface="+mn-cs"/>
              </a:rPr>
              <a:t> (AOA) is the </a:t>
            </a:r>
            <a:r>
              <a:rPr lang="en-US" sz="1200" b="1" i="0" kern="1200" dirty="0" smtClean="0">
                <a:solidFill>
                  <a:schemeClr val="tx1"/>
                </a:solidFill>
                <a:effectLst/>
                <a:latin typeface="+mn-lt"/>
                <a:ea typeface="+mn-ea"/>
                <a:cs typeface="+mn-cs"/>
              </a:rPr>
              <a:t>angle</a:t>
            </a:r>
            <a:r>
              <a:rPr lang="en-US" sz="1200" b="0" i="0" kern="1200" dirty="0" smtClean="0">
                <a:solidFill>
                  <a:schemeClr val="tx1"/>
                </a:solidFill>
                <a:effectLst/>
                <a:latin typeface="+mn-lt"/>
                <a:ea typeface="+mn-ea"/>
                <a:cs typeface="+mn-cs"/>
              </a:rPr>
              <a:t> between the oncoming air or relative wind and a reference line on the airplane or wing. Sometimes, the reference line is a line connect- </a:t>
            </a:r>
            <a:r>
              <a:rPr lang="en-US" sz="1200" b="0" i="0" kern="1200" dirty="0" err="1" smtClean="0">
                <a:solidFill>
                  <a:schemeClr val="tx1"/>
                </a:solidFill>
                <a:effectLst/>
                <a:latin typeface="+mn-lt"/>
                <a:ea typeface="+mn-ea"/>
                <a:cs typeface="+mn-cs"/>
              </a:rPr>
              <a:t>ing</a:t>
            </a:r>
            <a:r>
              <a:rPr lang="en-US" sz="1200" b="0" i="0" kern="1200" dirty="0" smtClean="0">
                <a:solidFill>
                  <a:schemeClr val="tx1"/>
                </a:solidFill>
                <a:effectLst/>
                <a:latin typeface="+mn-lt"/>
                <a:ea typeface="+mn-ea"/>
                <a:cs typeface="+mn-cs"/>
              </a:rPr>
              <a:t> the leading edge and trailing edge at some average point on the wing.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a:t>
            </a:r>
            <a:r>
              <a:rPr lang="en-US" sz="1200" b="1" i="0" kern="1200" dirty="0" smtClean="0">
                <a:solidFill>
                  <a:schemeClr val="tx1"/>
                </a:solidFill>
                <a:effectLst/>
                <a:latin typeface="+mn-lt"/>
                <a:ea typeface="+mn-ea"/>
                <a:cs typeface="+mn-cs"/>
              </a:rPr>
              <a:t>important</a:t>
            </a:r>
            <a:r>
              <a:rPr lang="en-US" sz="1200" b="0" i="0" kern="1200" dirty="0" smtClean="0">
                <a:solidFill>
                  <a:schemeClr val="tx1"/>
                </a:solidFill>
                <a:effectLst/>
                <a:latin typeface="+mn-lt"/>
                <a:ea typeface="+mn-ea"/>
                <a:cs typeface="+mn-cs"/>
              </a:rPr>
              <a:t> to understand relative wind – this is the way the air flows over the wing – when this is disrupted, air can no longer flow the way it's designed to over the wing, and lift decreases.</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12</a:t>
            </a:fld>
            <a:endParaRPr lang="en-US"/>
          </a:p>
        </p:txBody>
      </p:sp>
    </p:spTree>
    <p:extLst>
      <p:ext uri="{BB962C8B-B14F-4D97-AF65-F5344CB8AC3E}">
        <p14:creationId xmlns:p14="http://schemas.microsoft.com/office/powerpoint/2010/main" val="74521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stall</a:t>
            </a:r>
            <a:r>
              <a:rPr lang="en-US" sz="1200" b="0" i="0" kern="1200" dirty="0" smtClean="0">
                <a:solidFill>
                  <a:schemeClr val="tx1"/>
                </a:solidFill>
                <a:effectLst/>
                <a:latin typeface="+mn-lt"/>
                <a:ea typeface="+mn-ea"/>
                <a:cs typeface="+mn-cs"/>
              </a:rPr>
              <a:t> is a condition in aerodynamics and </a:t>
            </a:r>
            <a:r>
              <a:rPr lang="en-US" sz="1200" b="1" i="0" kern="1200" dirty="0" smtClean="0">
                <a:solidFill>
                  <a:schemeClr val="tx1"/>
                </a:solidFill>
                <a:effectLst/>
                <a:latin typeface="+mn-lt"/>
                <a:ea typeface="+mn-ea"/>
                <a:cs typeface="+mn-cs"/>
              </a:rPr>
              <a:t>aviation</a:t>
            </a:r>
            <a:r>
              <a:rPr lang="en-US" sz="1200" b="0" i="0" kern="1200" dirty="0" smtClean="0">
                <a:solidFill>
                  <a:schemeClr val="tx1"/>
                </a:solidFill>
                <a:effectLst/>
                <a:latin typeface="+mn-lt"/>
                <a:ea typeface="+mn-ea"/>
                <a:cs typeface="+mn-cs"/>
              </a:rPr>
              <a:t> such that if the angle of attack increases beyond a certain point, then lift begins to decrease. The angle at which this occurs is called the critical angle of attack.</a:t>
            </a:r>
          </a:p>
          <a:p>
            <a:endParaRPr lang="en-US" sz="1200" b="0" i="0" kern="1200" dirty="0" smtClean="0">
              <a:solidFill>
                <a:schemeClr val="tx1"/>
              </a:solidFill>
              <a:effectLst/>
              <a:latin typeface="+mn-lt"/>
              <a:ea typeface="+mn-ea"/>
              <a:cs typeface="+mn-cs"/>
            </a:endParaRPr>
          </a:p>
          <a:p>
            <a:r>
              <a:rPr lang="en-US" dirty="0" smtClean="0"/>
              <a:t>Consider</a:t>
            </a:r>
            <a:r>
              <a:rPr lang="en-US" baseline="0" dirty="0" smtClean="0"/>
              <a:t> </a:t>
            </a:r>
            <a:r>
              <a:rPr lang="en-US" baseline="0" dirty="0" smtClean="0"/>
              <a:t>using a model airplane to show what a stall would look like in real life</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13</a:t>
            </a:fld>
            <a:endParaRPr lang="en-US"/>
          </a:p>
        </p:txBody>
      </p:sp>
    </p:spTree>
    <p:extLst>
      <p:ext uri="{BB962C8B-B14F-4D97-AF65-F5344CB8AC3E}">
        <p14:creationId xmlns:p14="http://schemas.microsoft.com/office/powerpoint/2010/main" val="323569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14</a:t>
            </a:fld>
            <a:endParaRPr lang="en-US"/>
          </a:p>
        </p:txBody>
      </p:sp>
    </p:spTree>
    <p:extLst>
      <p:ext uri="{BB962C8B-B14F-4D97-AF65-F5344CB8AC3E}">
        <p14:creationId xmlns:p14="http://schemas.microsoft.com/office/powerpoint/2010/main" val="124637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15</a:t>
            </a:fld>
            <a:endParaRPr lang="en-US"/>
          </a:p>
        </p:txBody>
      </p:sp>
    </p:spTree>
    <p:extLst>
      <p:ext uri="{BB962C8B-B14F-4D97-AF65-F5344CB8AC3E}">
        <p14:creationId xmlns:p14="http://schemas.microsoft.com/office/powerpoint/2010/main" val="188918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module participants will learn what makes an airplane fly.</a:t>
            </a:r>
            <a:endParaRPr lang="en-US" dirty="0"/>
          </a:p>
        </p:txBody>
      </p:sp>
      <p:sp>
        <p:nvSpPr>
          <p:cNvPr id="4" name="Slide Number Placeholder 3"/>
          <p:cNvSpPr>
            <a:spLocks noGrp="1"/>
          </p:cNvSpPr>
          <p:nvPr>
            <p:ph type="sldNum" sz="quarter" idx="10"/>
          </p:nvPr>
        </p:nvSpPr>
        <p:spPr/>
        <p:txBody>
          <a:bodyPr/>
          <a:lstStyle/>
          <a:p>
            <a:fld id="{68F180EE-3498-864F-87A8-C652F33FAD75}" type="slidenum">
              <a:rPr lang="en-US" smtClean="0"/>
              <a:t>3</a:t>
            </a:fld>
            <a:endParaRPr lang="en-US"/>
          </a:p>
        </p:txBody>
      </p:sp>
    </p:spTree>
    <p:extLst>
      <p:ext uri="{BB962C8B-B14F-4D97-AF65-F5344CB8AC3E}">
        <p14:creationId xmlns:p14="http://schemas.microsoft.com/office/powerpoint/2010/main" val="192851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way the four forces act on the airplane make the plane do different things. Each force has an opposite force that works against it. Lift works opposite of weight. Thrust works opposite of drag. When the forces are balanced, a plane flies in a level direction. The plane goes up if the forces of lift and thrust are more than gravity and drag. If gravity and drag are bigger than lift and thrust, the plane goes down. Just as drag holds something back as a response to wind flow, lift pushes something up. The air pressure is higher on the bottom side of a wing, so it is pushed upward.</a:t>
            </a:r>
            <a:endParaRPr lang="en-US" sz="1200" b="1" i="0" kern="1200" dirty="0" smtClean="0">
              <a:solidFill>
                <a:schemeClr val="tx1"/>
              </a:solidFill>
              <a:effectLst/>
              <a:latin typeface="+mn-lt"/>
              <a:ea typeface="+mn-ea"/>
              <a:cs typeface="+mn-cs"/>
            </a:endParaRPr>
          </a:p>
          <a:p>
            <a:pPr fontAlgn="base"/>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an airplane is flying straight and level at a constant speed, the lift it produces balances its weight, and the thrust it produces balances its drag. However, this balance of forces changes as the airplane rises and descends, as it speeds up and slows down, and as it turns.</a:t>
            </a:r>
            <a:r>
              <a:rPr lang="en-US" sz="1200" b="1"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4</a:t>
            </a:fld>
            <a:endParaRPr lang="en-US"/>
          </a:p>
        </p:txBody>
      </p:sp>
    </p:spTree>
    <p:extLst>
      <p:ext uri="{BB962C8B-B14F-4D97-AF65-F5344CB8AC3E}">
        <p14:creationId xmlns:p14="http://schemas.microsoft.com/office/powerpoint/2010/main" val="332342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Weight</a:t>
            </a:r>
            <a:r>
              <a:rPr lang="en-US" sz="1200" b="0" i="0" kern="1200" dirty="0" smtClean="0">
                <a:solidFill>
                  <a:schemeClr val="tx1"/>
                </a:solidFill>
                <a:effectLst/>
                <a:latin typeface="+mn-lt"/>
                <a:ea typeface="+mn-ea"/>
                <a:cs typeface="+mn-cs"/>
              </a:rPr>
              <a:t> is the force of gravity. It acts in a downward direction—toward the center of the Earth.</a:t>
            </a:r>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5</a:t>
            </a:fld>
            <a:endParaRPr lang="en-US"/>
          </a:p>
        </p:txBody>
      </p:sp>
    </p:spTree>
    <p:extLst>
      <p:ext uri="{BB962C8B-B14F-4D97-AF65-F5344CB8AC3E}">
        <p14:creationId xmlns:p14="http://schemas.microsoft.com/office/powerpoint/2010/main" val="16047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the air has</a:t>
            </a:r>
            <a:r>
              <a:rPr lang="en-US" baseline="0" dirty="0" smtClean="0"/>
              <a:t> to move faster over the top of the wing since there is more surface for it to cover. The air below the wing has less surface to move over, so it can move slower. This leads causes there to be an area of high pressure below the wing, which creates lift</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Lift</a:t>
            </a:r>
            <a:r>
              <a:rPr lang="en-US" sz="1200" b="0" i="0" kern="1200" dirty="0" smtClean="0">
                <a:solidFill>
                  <a:schemeClr val="tx1"/>
                </a:solidFill>
                <a:effectLst/>
                <a:latin typeface="+mn-lt"/>
                <a:ea typeface="+mn-ea"/>
                <a:cs typeface="+mn-cs"/>
              </a:rPr>
              <a:t> is the force that acts at a right angle to the direction of motion through the air. Lift is created by differences in air pressure.</a:t>
            </a:r>
          </a:p>
          <a:p>
            <a:endParaRPr lang="en-US" dirty="0" smtClean="0"/>
          </a:p>
          <a:p>
            <a:r>
              <a:rPr lang="en-US" sz="1200" b="0" i="0" kern="1200" dirty="0" smtClean="0">
                <a:solidFill>
                  <a:schemeClr val="tx1"/>
                </a:solidFill>
                <a:effectLst/>
                <a:latin typeface="+mn-lt"/>
                <a:ea typeface="+mn-ea"/>
                <a:cs typeface="+mn-cs"/>
              </a:rPr>
              <a:t>Let’s take a look at the shape</a:t>
            </a:r>
            <a:r>
              <a:rPr lang="en-US" sz="1200" b="0" i="0" kern="1200" baseline="0" dirty="0" smtClean="0">
                <a:solidFill>
                  <a:schemeClr val="tx1"/>
                </a:solidFill>
                <a:effectLst/>
                <a:latin typeface="+mn-lt"/>
                <a:ea typeface="+mn-ea"/>
                <a:cs typeface="+mn-cs"/>
              </a:rPr>
              <a:t> of an airplane as seen in the image here. The shape if a wing as seen here is called an airfoil.</a:t>
            </a:r>
          </a:p>
          <a:p>
            <a:r>
              <a:rPr lang="en-US" sz="1200" b="0" i="0" kern="1200" baseline="0" dirty="0" smtClean="0">
                <a:solidFill>
                  <a:schemeClr val="tx1"/>
                </a:solidFill>
                <a:effectLst/>
                <a:latin typeface="+mn-lt"/>
                <a:ea typeface="+mn-ea"/>
                <a:cs typeface="+mn-cs"/>
              </a:rPr>
              <a:t>Imagine that air is flowing from right to left, similar to when an airplane is moving through the sky. Image that air contacts the front (leading edge) of the wing. Some of the air will travel up and over the wing, while other air will travel along the bottom side of the wing. Let’s assume that the air splits at the leading edge of the wing, so some air flows over and some air flows under, and let’s assume the same air has to meet back together at the trialing edge of the wing. Notice that the air taking the upper path has to travel farther than the air taking the lower path. Recall that the air splits at the leading edge of the wing and meets back up at the trailing edge. My question to you is, which path of the air travel (upper or lower) needs to move faster for the air the meet up again at the trailing edge?</a:t>
            </a:r>
          </a:p>
          <a:p>
            <a:r>
              <a:rPr lang="en-US" sz="1200" b="0" i="0" kern="1200" baseline="0" dirty="0" smtClean="0">
                <a:solidFill>
                  <a:schemeClr val="tx1"/>
                </a:solidFill>
                <a:effectLst/>
                <a:latin typeface="+mn-lt"/>
                <a:ea typeface="+mn-ea"/>
                <a:cs typeface="+mn-cs"/>
              </a:rPr>
              <a:t>Correct, the air taking the upper path needs to travel faster, as it takes a longer trip.</a:t>
            </a:r>
          </a:p>
          <a:p>
            <a:r>
              <a:rPr lang="en-US" sz="1200" b="0" i="0" kern="1200" baseline="0" dirty="0" smtClean="0">
                <a:solidFill>
                  <a:schemeClr val="tx1"/>
                </a:solidFill>
                <a:effectLst/>
                <a:latin typeface="+mn-lt"/>
                <a:ea typeface="+mn-ea"/>
                <a:cs typeface="+mn-cs"/>
              </a:rPr>
              <a:t>We learned that as a fluid (air) increases in speed, the pressure it exerts decreases. My next question is, which side of the airfoil (upper or lower) will have less pressure exerted on it?</a:t>
            </a:r>
          </a:p>
          <a:p>
            <a:r>
              <a:rPr lang="en-US" sz="1200" b="0" i="0" kern="1200" baseline="0" dirty="0" smtClean="0">
                <a:solidFill>
                  <a:schemeClr val="tx1"/>
                </a:solidFill>
                <a:effectLst/>
                <a:latin typeface="+mn-lt"/>
                <a:ea typeface="+mn-ea"/>
                <a:cs typeface="+mn-cs"/>
              </a:rPr>
              <a:t>Correct, the upper surface of the airfoil will have less pressure exerted on it. </a:t>
            </a:r>
          </a:p>
          <a:p>
            <a:r>
              <a:rPr lang="en-US" sz="1200" b="0" i="0" kern="1200" baseline="0" dirty="0" smtClean="0">
                <a:solidFill>
                  <a:schemeClr val="tx1"/>
                </a:solidFill>
                <a:effectLst/>
                <a:latin typeface="+mn-lt"/>
                <a:ea typeface="+mn-ea"/>
                <a:cs typeface="+mn-cs"/>
              </a:rPr>
              <a:t>If the upper surface has less pressure exerted on it, the lower surface has MORE pressure exerted on it!</a:t>
            </a:r>
          </a:p>
          <a:p>
            <a:r>
              <a:rPr lang="en-US" sz="1200" b="0" i="0" kern="1200" baseline="0" dirty="0" smtClean="0">
                <a:solidFill>
                  <a:schemeClr val="tx1"/>
                </a:solidFill>
                <a:effectLst/>
                <a:latin typeface="+mn-lt"/>
                <a:ea typeface="+mn-ea"/>
                <a:cs typeface="+mn-cs"/>
              </a:rPr>
              <a:t>What do these pressure make the wing do?</a:t>
            </a:r>
          </a:p>
          <a:p>
            <a:r>
              <a:rPr lang="en-US" sz="1200" b="0" i="0" kern="1200" baseline="0" dirty="0" smtClean="0">
                <a:solidFill>
                  <a:schemeClr val="tx1"/>
                </a:solidFill>
                <a:effectLst/>
                <a:latin typeface="+mn-lt"/>
                <a:ea typeface="+mn-ea"/>
                <a:cs typeface="+mn-cs"/>
              </a:rPr>
              <a:t>Correct, the wing will rise!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Faster air = lower pressure</a:t>
            </a:r>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6</a:t>
            </a:fld>
            <a:endParaRPr lang="en-US"/>
          </a:p>
        </p:txBody>
      </p:sp>
    </p:spTree>
    <p:extLst>
      <p:ext uri="{BB962C8B-B14F-4D97-AF65-F5344CB8AC3E}">
        <p14:creationId xmlns:p14="http://schemas.microsoft.com/office/powerpoint/2010/main" val="393585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learned that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a fluid (in this case air) increases in the speed, the pressure it exerts decreases. </a:t>
            </a:r>
          </a:p>
          <a:p>
            <a:r>
              <a:rPr lang="en-US" sz="1200" b="0" i="0" kern="1200" dirty="0" smtClean="0">
                <a:solidFill>
                  <a:schemeClr val="tx1"/>
                </a:solidFill>
                <a:effectLst/>
                <a:latin typeface="+mn-lt"/>
                <a:ea typeface="+mn-ea"/>
                <a:cs typeface="+mn-cs"/>
              </a:rPr>
              <a:t>The action and affect</a:t>
            </a:r>
            <a:r>
              <a:rPr lang="en-US" sz="1200" b="0" i="0" kern="1200" baseline="0" dirty="0" smtClean="0">
                <a:solidFill>
                  <a:schemeClr val="tx1"/>
                </a:solidFill>
                <a:effectLst/>
                <a:latin typeface="+mn-lt"/>
                <a:ea typeface="+mn-ea"/>
                <a:cs typeface="+mn-cs"/>
              </a:rPr>
              <a:t> we</a:t>
            </a:r>
            <a:r>
              <a:rPr lang="en-US" sz="1200" b="0" i="0" kern="1200" dirty="0" smtClean="0">
                <a:solidFill>
                  <a:schemeClr val="tx1"/>
                </a:solidFill>
                <a:effectLst/>
                <a:latin typeface="+mn-lt"/>
                <a:ea typeface="+mn-ea"/>
                <a:cs typeface="+mn-cs"/>
              </a:rPr>
              <a:t> just learned </a:t>
            </a:r>
            <a:r>
              <a:rPr lang="en-US" sz="1200" b="0" i="0" kern="1200" baseline="0" dirty="0" smtClean="0">
                <a:solidFill>
                  <a:schemeClr val="tx1"/>
                </a:solidFill>
                <a:effectLst/>
                <a:latin typeface="+mn-lt"/>
                <a:ea typeface="+mn-ea"/>
                <a:cs typeface="+mn-cs"/>
              </a:rPr>
              <a:t>is called Bernoulli’s principle. </a:t>
            </a:r>
          </a:p>
          <a:p>
            <a:endParaRPr lang="en-US" sz="1200" b="0"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Daniel Bernoulli</a:t>
            </a:r>
            <a:r>
              <a:rPr lang="en-US" sz="1200" b="0" i="0" kern="1200" dirty="0" smtClean="0">
                <a:solidFill>
                  <a:schemeClr val="tx1"/>
                </a:solidFill>
                <a:effectLst/>
                <a:latin typeface="+mn-lt"/>
                <a:ea typeface="+mn-ea"/>
                <a:cs typeface="+mn-cs"/>
              </a:rPr>
              <a:t>  (1700 – 1782) was a mathematician and physicist</a:t>
            </a:r>
            <a:r>
              <a:rPr lang="en-US" sz="1200" b="0" i="0" kern="1200" baseline="0" dirty="0" smtClean="0">
                <a:solidFill>
                  <a:schemeClr val="tx1"/>
                </a:solidFill>
                <a:effectLst/>
                <a:latin typeface="+mn-lt"/>
                <a:ea typeface="+mn-ea"/>
                <a:cs typeface="+mn-cs"/>
              </a:rPr>
              <a:t> and best </a:t>
            </a:r>
            <a:r>
              <a:rPr lang="en-US" sz="1200" b="0" i="0" kern="1200" dirty="0" smtClean="0">
                <a:solidFill>
                  <a:schemeClr val="tx1"/>
                </a:solidFill>
                <a:effectLst/>
                <a:latin typeface="+mn-lt"/>
                <a:ea typeface="+mn-ea"/>
                <a:cs typeface="+mn-cs"/>
              </a:rPr>
              <a:t>remembered for his applications of mathematics to mechanics, especially to</a:t>
            </a:r>
            <a:r>
              <a:rPr lang="en-US" sz="1200" b="0" i="0" kern="1200" baseline="0" dirty="0" smtClean="0">
                <a:solidFill>
                  <a:schemeClr val="tx1"/>
                </a:solidFill>
                <a:effectLst/>
                <a:latin typeface="+mn-lt"/>
                <a:ea typeface="+mn-ea"/>
                <a:cs typeface="+mn-cs"/>
              </a:rPr>
              <a:t> aviation enthusiasts regarding what makes an airplane fly.</a:t>
            </a:r>
            <a:endParaRPr lang="en-US" sz="1200" b="0" i="0" kern="1200" dirty="0" smtClean="0">
              <a:solidFill>
                <a:schemeClr val="tx1"/>
              </a:solidFill>
              <a:effectLst/>
              <a:latin typeface="+mn-lt"/>
              <a:ea typeface="+mn-ea"/>
              <a:cs typeface="+mn-cs"/>
            </a:endParaRPr>
          </a:p>
          <a:p>
            <a:endParaRPr lang="en-US" dirty="0" smtClean="0"/>
          </a:p>
          <a:p>
            <a:r>
              <a:rPr lang="en-US" b="1" dirty="0" smtClean="0"/>
              <a:t>Let’s do</a:t>
            </a:r>
            <a:r>
              <a:rPr lang="en-US" b="1" baseline="0" dirty="0" smtClean="0"/>
              <a:t> an experiment. </a:t>
            </a:r>
          </a:p>
          <a:p>
            <a:r>
              <a:rPr lang="en-US" baseline="0" dirty="0" smtClean="0"/>
              <a:t>Take a piece of paper, hold it horizontally in front of your mouth, and blow across the upper surface of the paper. </a:t>
            </a:r>
          </a:p>
          <a:p>
            <a:r>
              <a:rPr lang="en-US" baseline="0" dirty="0" smtClean="0"/>
              <a:t>What do you think the paper will do? Think about what we learned about Bernoulli's Principle.</a:t>
            </a:r>
          </a:p>
          <a:p>
            <a:r>
              <a:rPr lang="en-US" baseline="0" dirty="0" smtClean="0"/>
              <a:t>Try it.</a:t>
            </a:r>
          </a:p>
          <a:p>
            <a:r>
              <a:rPr lang="en-US" baseline="0" dirty="0" smtClean="0"/>
              <a:t>The paper rises.</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7</a:t>
            </a:fld>
            <a:endParaRPr lang="en-US"/>
          </a:p>
        </p:txBody>
      </p:sp>
    </p:spTree>
    <p:extLst>
      <p:ext uri="{BB962C8B-B14F-4D97-AF65-F5344CB8AC3E}">
        <p14:creationId xmlns:p14="http://schemas.microsoft.com/office/powerpoint/2010/main" val="213022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could relate this to a more familiar topic. Racecars are more angular and look more like the airplane on the left, they have less drag and are MORE aerodynamic to allow them to go faster. On the contrary, a semi-truck is not built to be as aerodynamic since they </a:t>
            </a:r>
            <a:r>
              <a:rPr lang="en-US" baseline="0" dirty="0" smtClean="0"/>
              <a:t>need to carry more cargo, it doesn’t matter if they go fast or not. This relates to the airplane on the right. It is meant to carry large cargo not go extremely fast.</a:t>
            </a:r>
            <a:endParaRPr lang="en-US"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Drag</a:t>
            </a:r>
            <a:r>
              <a:rPr lang="en-US" sz="1200" b="0" i="0" kern="1200" dirty="0" smtClean="0">
                <a:solidFill>
                  <a:schemeClr val="tx1"/>
                </a:solidFill>
                <a:effectLst/>
                <a:latin typeface="+mn-lt"/>
                <a:ea typeface="+mn-ea"/>
                <a:cs typeface="+mn-cs"/>
              </a:rPr>
              <a:t> is the force that acts opposite to the direction of motion. Drag is caused by friction and differences in air pressure.</a:t>
            </a:r>
          </a:p>
        </p:txBody>
      </p:sp>
      <p:sp>
        <p:nvSpPr>
          <p:cNvPr id="4" name="Slide Number Placeholder 3"/>
          <p:cNvSpPr>
            <a:spLocks noGrp="1"/>
          </p:cNvSpPr>
          <p:nvPr>
            <p:ph type="sldNum" sz="quarter" idx="5"/>
          </p:nvPr>
        </p:nvSpPr>
        <p:spPr/>
        <p:txBody>
          <a:bodyPr/>
          <a:lstStyle/>
          <a:p>
            <a:fld id="{68F180EE-3498-864F-87A8-C652F33FAD75}" type="slidenum">
              <a:rPr lang="en-US" smtClean="0"/>
              <a:t>8</a:t>
            </a:fld>
            <a:endParaRPr lang="en-US"/>
          </a:p>
        </p:txBody>
      </p:sp>
    </p:spTree>
    <p:extLst>
      <p:ext uri="{BB962C8B-B14F-4D97-AF65-F5344CB8AC3E}">
        <p14:creationId xmlns:p14="http://schemas.microsoft.com/office/powerpoint/2010/main" val="71174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Thrust</a:t>
            </a:r>
            <a:r>
              <a:rPr lang="en-US" sz="1200" b="0" i="0" kern="1200" dirty="0" smtClean="0">
                <a:solidFill>
                  <a:schemeClr val="tx1"/>
                </a:solidFill>
                <a:effectLst/>
                <a:latin typeface="+mn-lt"/>
                <a:ea typeface="+mn-ea"/>
                <a:cs typeface="+mn-cs"/>
              </a:rPr>
              <a:t> is the force that propels a flying machine in the direction of motion. Engines produce thrust.</a:t>
            </a:r>
          </a:p>
          <a:p>
            <a:r>
              <a:rPr lang="en-US" dirty="0" smtClean="0"/>
              <a:t>More </a:t>
            </a:r>
            <a:r>
              <a:rPr lang="en-US" dirty="0" smtClean="0"/>
              <a:t>thrust makes the airplane move faster through</a:t>
            </a:r>
            <a:r>
              <a:rPr lang="en-US" baseline="0" dirty="0" smtClean="0"/>
              <a:t> the air.</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9</a:t>
            </a:fld>
            <a:endParaRPr lang="en-US"/>
          </a:p>
        </p:txBody>
      </p:sp>
    </p:spTree>
    <p:extLst>
      <p:ext uri="{BB962C8B-B14F-4D97-AF65-F5344CB8AC3E}">
        <p14:creationId xmlns:p14="http://schemas.microsoft.com/office/powerpoint/2010/main" val="256507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steady</a:t>
            </a:r>
            <a:r>
              <a:rPr lang="en-US" dirty="0" smtClean="0"/>
              <a:t> flight</a:t>
            </a:r>
            <a:r>
              <a:rPr lang="en-US" dirty="0" smtClean="0"/>
              <a:t>, the sum of these opposing forces is always zero</a:t>
            </a:r>
            <a:r>
              <a:rPr lang="en-US" dirty="0" smtClean="0"/>
              <a:t>.</a:t>
            </a:r>
          </a:p>
          <a:p>
            <a:endParaRPr lang="en-US" dirty="0" smtClean="0"/>
          </a:p>
          <a:p>
            <a:r>
              <a:rPr lang="en-US" dirty="0" smtClean="0"/>
              <a:t>Discuss:</a:t>
            </a:r>
          </a:p>
          <a:p>
            <a:endParaRPr lang="en-US" dirty="0" smtClean="0"/>
          </a:p>
          <a:p>
            <a:r>
              <a:rPr lang="en-US" dirty="0" smtClean="0"/>
              <a:t>As</a:t>
            </a:r>
            <a:r>
              <a:rPr lang="en-US" baseline="0" dirty="0" smtClean="0"/>
              <a:t> thrust increases by pushing the throttle forward a little, thrust overcomes drag, and the plane accelerates for a period of time, and is no longer in steady flight. When the pilots stops moving the throttle forward, drag will eventually equal thrust, and the plane will stop accelerating, and simply remain at a constant speed, again being in steady flight.</a:t>
            </a:r>
          </a:p>
          <a:p>
            <a:endParaRPr lang="en-US" baseline="0" dirty="0" smtClean="0"/>
          </a:p>
          <a:p>
            <a:r>
              <a:rPr lang="en-US" baseline="0" dirty="0" smtClean="0"/>
              <a:t>Similarly, when the plane accelerates (it is in the process of increasing speed), lift occurs due to Bernoulli's Principle and plane will rise. As the plane rises, it is not in steady flight, rather it is changing. As the plane stops accelerating and settles into a constant speed, the lift will equal weight again, and the plane will remain in steady flight, neither rising of falling.</a:t>
            </a:r>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fld id="{68F180EE-3498-864F-87A8-C652F33FAD75}" type="slidenum">
              <a:rPr lang="en-US" smtClean="0"/>
              <a:t>10</a:t>
            </a:fld>
            <a:endParaRPr lang="en-US"/>
          </a:p>
        </p:txBody>
      </p:sp>
    </p:spTree>
    <p:extLst>
      <p:ext uri="{BB962C8B-B14F-4D97-AF65-F5344CB8AC3E}">
        <p14:creationId xmlns:p14="http://schemas.microsoft.com/office/powerpoint/2010/main" val="375440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411760-274C-7344-99EE-C720356AD852}" type="datetimeFigureOut">
              <a:rPr lang="en-US" smtClean="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11760-274C-7344-99EE-C720356AD852}" type="datetimeFigureOut">
              <a:rPr lang="en-US" smtClean="0"/>
              <a:pPr/>
              <a:t>8/18/2020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DA70-D23D-0B45-A649-F71AE11D4D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73C6DA-D568-B246-B942-C5A2350F48A6}"/>
              </a:ext>
            </a:extLst>
          </p:cNvPr>
          <p:cNvSpPr txBox="1"/>
          <p:nvPr/>
        </p:nvSpPr>
        <p:spPr>
          <a:xfrm>
            <a:off x="802734" y="3461522"/>
            <a:ext cx="7541300" cy="853087"/>
          </a:xfrm>
          <a:prstGeom prst="rect">
            <a:avLst/>
          </a:prstGeom>
          <a:noFill/>
        </p:spPr>
        <p:txBody>
          <a:bodyPr wrap="square" lIns="0" tIns="0" rIns="0" bIns="0" rtlCol="0" anchor="b" anchorCtr="0">
            <a:noAutofit/>
          </a:bodyPr>
          <a:lstStyle/>
          <a:p>
            <a:pPr algn="ctr"/>
            <a:r>
              <a:rPr lang="en-US" sz="8000" b="1" spc="-100" dirty="0">
                <a:solidFill>
                  <a:srgbClr val="1B78BD"/>
                </a:solidFill>
                <a:latin typeface="Univers LT Std 45 Light"/>
                <a:cs typeface="Univers LT Std 45 Light"/>
              </a:rPr>
              <a:t>Aerodynamics of Flight</a:t>
            </a:r>
          </a:p>
        </p:txBody>
      </p:sp>
      <p:sp>
        <p:nvSpPr>
          <p:cNvPr id="8" name="TextBox 7">
            <a:extLst>
              <a:ext uri="{FF2B5EF4-FFF2-40B4-BE49-F238E27FC236}">
                <a16:creationId xmlns:a16="http://schemas.microsoft.com/office/drawing/2014/main" id="{FA0C3E78-1133-ED4D-81E8-8931F5B8B53D}"/>
              </a:ext>
            </a:extLst>
          </p:cNvPr>
          <p:cNvSpPr txBox="1"/>
          <p:nvPr/>
        </p:nvSpPr>
        <p:spPr>
          <a:xfrm>
            <a:off x="2555488" y="4481454"/>
            <a:ext cx="4051608" cy="531542"/>
          </a:xfrm>
          <a:prstGeom prst="rect">
            <a:avLst/>
          </a:prstGeom>
          <a:noFill/>
        </p:spPr>
        <p:txBody>
          <a:bodyPr wrap="square" lIns="0" tIns="0" rIns="0" bIns="0" rtlCol="0" anchor="t" anchorCtr="0">
            <a:noAutofit/>
          </a:bodyPr>
          <a:lstStyle/>
          <a:p>
            <a:pPr algn="ctr"/>
            <a:r>
              <a:rPr lang="en-US" sz="3000" dirty="0">
                <a:solidFill>
                  <a:srgbClr val="5F6062"/>
                </a:solidFill>
                <a:latin typeface="Univers LT Std 45 Light"/>
                <a:cs typeface="Univers LT Std 45 Light"/>
              </a:rPr>
              <a:t>Chapter Presenter</a:t>
            </a:r>
            <a:endParaRPr lang="en-US" sz="3000" b="1" dirty="0">
              <a:solidFill>
                <a:srgbClr val="5F6062"/>
              </a:solidFill>
              <a:latin typeface="Univers LT Std 45 Light"/>
              <a:cs typeface="Univers LT Std 45 Light"/>
            </a:endParaRPr>
          </a:p>
        </p:txBody>
      </p:sp>
      <p:pic>
        <p:nvPicPr>
          <p:cNvPr id="11" name="Picture 10">
            <a:extLst>
              <a:ext uri="{FF2B5EF4-FFF2-40B4-BE49-F238E27FC236}">
                <a16:creationId xmlns:a16="http://schemas.microsoft.com/office/drawing/2014/main" id="{6AE4FE40-18F1-424C-9B70-069E19A5848C}"/>
              </a:ext>
            </a:extLst>
          </p:cNvPr>
          <p:cNvPicPr>
            <a:picLocks noChangeAspect="1"/>
          </p:cNvPicPr>
          <p:nvPr/>
        </p:nvPicPr>
        <p:blipFill>
          <a:blip r:embed="rId2"/>
          <a:stretch>
            <a:fillRect/>
          </a:stretch>
        </p:blipFill>
        <p:spPr>
          <a:xfrm>
            <a:off x="2741786" y="535272"/>
            <a:ext cx="3865310" cy="903110"/>
          </a:xfrm>
          <a:prstGeom prst="rect">
            <a:avLst/>
          </a:prstGeom>
        </p:spPr>
      </p:pic>
      <p:pic>
        <p:nvPicPr>
          <p:cNvPr id="13" name="Picture 12">
            <a:extLst>
              <a:ext uri="{FF2B5EF4-FFF2-40B4-BE49-F238E27FC236}">
                <a16:creationId xmlns:a16="http://schemas.microsoft.com/office/drawing/2014/main" id="{394AAEBB-76F8-5149-977E-830F0340C4F0}"/>
              </a:ext>
            </a:extLst>
          </p:cNvPr>
          <p:cNvPicPr>
            <a:picLocks noChangeAspect="1"/>
          </p:cNvPicPr>
          <p:nvPr/>
        </p:nvPicPr>
        <p:blipFill>
          <a:blip r:embed="rId3"/>
          <a:stretch>
            <a:fillRect/>
          </a:stretch>
        </p:blipFill>
        <p:spPr>
          <a:xfrm>
            <a:off x="4056836" y="5711383"/>
            <a:ext cx="1030328" cy="390602"/>
          </a:xfrm>
          <a:prstGeom prst="rect">
            <a:avLst/>
          </a:prstGeom>
        </p:spPr>
      </p:pic>
      <p:sp>
        <p:nvSpPr>
          <p:cNvPr id="15" name="TextBox 14">
            <a:extLst>
              <a:ext uri="{FF2B5EF4-FFF2-40B4-BE49-F238E27FC236}">
                <a16:creationId xmlns:a16="http://schemas.microsoft.com/office/drawing/2014/main" id="{4A8A542F-3847-1542-857F-8605BD49DA23}"/>
              </a:ext>
            </a:extLst>
          </p:cNvPr>
          <p:cNvSpPr txBox="1"/>
          <p:nvPr/>
        </p:nvSpPr>
        <p:spPr>
          <a:xfrm>
            <a:off x="1474085" y="6203156"/>
            <a:ext cx="6214413" cy="410136"/>
          </a:xfrm>
          <a:prstGeom prst="rect">
            <a:avLst/>
          </a:prstGeom>
          <a:noFill/>
        </p:spPr>
        <p:txBody>
          <a:bodyPr wrap="square" lIns="0" tIns="0" rIns="0" bIns="0" rtlCol="0" anchor="t" anchorCtr="0">
            <a:noAutofit/>
          </a:bodyPr>
          <a:lstStyle/>
          <a:p>
            <a:pPr algn="ctr"/>
            <a:r>
              <a:rPr lang="en-US" sz="1000" dirty="0">
                <a:solidFill>
                  <a:srgbClr val="5F6062"/>
                </a:solidFill>
                <a:latin typeface="Univers LT Std 45 Light" panose="020B0403020202020204" pitchFamily="34" charset="0"/>
              </a:rPr>
              <a:t>The development of this program was made possible in part by </a:t>
            </a:r>
            <a:br>
              <a:rPr lang="en-US" sz="1000" dirty="0">
                <a:solidFill>
                  <a:srgbClr val="5F6062"/>
                </a:solidFill>
                <a:latin typeface="Univers LT Std 45 Light" panose="020B0403020202020204" pitchFamily="34" charset="0"/>
              </a:rPr>
            </a:br>
            <a:r>
              <a:rPr lang="en-US" sz="1000" dirty="0">
                <a:solidFill>
                  <a:srgbClr val="5F6062"/>
                </a:solidFill>
                <a:latin typeface="Univers LT Std 45 Light" panose="020B0403020202020204" pitchFamily="34" charset="0"/>
              </a:rPr>
              <a:t>a generous donation from the </a:t>
            </a:r>
            <a:r>
              <a:rPr lang="en-US" sz="1000" dirty="0" err="1">
                <a:solidFill>
                  <a:srgbClr val="5F6062"/>
                </a:solidFill>
                <a:latin typeface="Univers LT Std 45 Light" panose="020B0403020202020204" pitchFamily="34" charset="0"/>
              </a:rPr>
              <a:t>Sporty’s</a:t>
            </a:r>
            <a:r>
              <a:rPr lang="en-US" sz="1000" dirty="0">
                <a:solidFill>
                  <a:srgbClr val="5F6062"/>
                </a:solidFill>
                <a:latin typeface="Univers LT Std 45 Light" panose="020B0403020202020204" pitchFamily="34" charset="0"/>
              </a:rPr>
              <a:t> </a:t>
            </a:r>
            <a:r>
              <a:rPr lang="en-US" sz="1000" dirty="0" smtClean="0">
                <a:solidFill>
                  <a:srgbClr val="5F6062"/>
                </a:solidFill>
                <a:latin typeface="Univers LT Std 45 Light" panose="020B0403020202020204" pitchFamily="34" charset="0"/>
              </a:rPr>
              <a:t>Foundation.</a:t>
            </a:r>
            <a:endParaRPr lang="en-US" sz="1000" dirty="0">
              <a:solidFill>
                <a:srgbClr val="5F6062"/>
              </a:solidFill>
              <a:latin typeface="Univers LT Std 45 Light" panose="020B0403020202020204" pitchFamily="34" charset="0"/>
              <a:cs typeface="Univers LT Std 45 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D8434-2C0C-0844-A102-C2948E4A1944}"/>
              </a:ext>
            </a:extLst>
          </p:cNvPr>
          <p:cNvPicPr>
            <a:picLocks noChangeAspect="1"/>
          </p:cNvPicPr>
          <p:nvPr/>
        </p:nvPicPr>
        <p:blipFill>
          <a:blip r:embed="rId3"/>
          <a:stretch>
            <a:fillRect/>
          </a:stretch>
        </p:blipFill>
        <p:spPr>
          <a:xfrm>
            <a:off x="1118720" y="1908537"/>
            <a:ext cx="6925144" cy="3538673"/>
          </a:xfrm>
          <a:prstGeom prst="rect">
            <a:avLst/>
          </a:prstGeom>
        </p:spPr>
      </p:pic>
      <p:cxnSp>
        <p:nvCxnSpPr>
          <p:cNvPr id="14" name="Straight Connector 13">
            <a:extLst>
              <a:ext uri="{FF2B5EF4-FFF2-40B4-BE49-F238E27FC236}">
                <a16:creationId xmlns:a16="http://schemas.microsoft.com/office/drawing/2014/main" id="{8D1A080A-0ED6-4748-812F-8B7E1EAD86C2}"/>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9A8AB76-841E-7144-A50D-22D4A3710CF2}"/>
              </a:ext>
            </a:extLst>
          </p:cNvPr>
          <p:cNvPicPr>
            <a:picLocks noChangeAspect="1"/>
          </p:cNvPicPr>
          <p:nvPr/>
        </p:nvPicPr>
        <p:blipFill>
          <a:blip r:embed="rId4"/>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8AEE807E-1478-0646-833F-66DD198DF902}"/>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21" name="TextBox 20">
            <a:extLst>
              <a:ext uri="{FF2B5EF4-FFF2-40B4-BE49-F238E27FC236}">
                <a16:creationId xmlns:a16="http://schemas.microsoft.com/office/drawing/2014/main" id="{74DFAB84-4A84-4F41-A522-62AE431B1863}"/>
              </a:ext>
            </a:extLst>
          </p:cNvPr>
          <p:cNvSpPr txBox="1"/>
          <p:nvPr/>
        </p:nvSpPr>
        <p:spPr>
          <a:xfrm>
            <a:off x="1118720" y="4507436"/>
            <a:ext cx="1912478" cy="1085647"/>
          </a:xfrm>
          <a:prstGeom prst="rect">
            <a:avLst/>
          </a:prstGeom>
          <a:noFill/>
        </p:spPr>
        <p:txBody>
          <a:bodyPr wrap="square" lIns="0" tIns="0" rIns="0" bIns="0" rtlCol="0" anchor="t" anchorCtr="0">
            <a:noAutofit/>
          </a:bodyPr>
          <a:lstStyle/>
          <a:p>
            <a:r>
              <a:rPr lang="en-US" sz="1400" dirty="0">
                <a:solidFill>
                  <a:srgbClr val="5F6062"/>
                </a:solidFill>
                <a:latin typeface="Univers LT Std 45 Light" panose="020B0403020202020204" pitchFamily="34" charset="0"/>
              </a:rPr>
              <a:t>To move forward at a steady speed, </a:t>
            </a:r>
            <a:r>
              <a:rPr lang="en-US" sz="1400" b="1" dirty="0">
                <a:solidFill>
                  <a:srgbClr val="5F6062"/>
                </a:solidFill>
                <a:latin typeface="Univers LT Std 45 Light" panose="020B0403020202020204" pitchFamily="34" charset="0"/>
              </a:rPr>
              <a:t>thrust</a:t>
            </a:r>
            <a:r>
              <a:rPr lang="en-US" sz="1400" dirty="0">
                <a:solidFill>
                  <a:srgbClr val="5F6062"/>
                </a:solidFill>
                <a:latin typeface="Univers LT Std 45 Light" panose="020B0403020202020204" pitchFamily="34" charset="0"/>
              </a:rPr>
              <a:t> must equal </a:t>
            </a:r>
            <a:r>
              <a:rPr lang="en-US" sz="1400" b="1" dirty="0">
                <a:solidFill>
                  <a:srgbClr val="5F6062"/>
                </a:solidFill>
                <a:latin typeface="Univers LT Std 45 Light" panose="020B0403020202020204" pitchFamily="34" charset="0"/>
              </a:rPr>
              <a:t>drag</a:t>
            </a:r>
            <a:endParaRPr lang="en-US" sz="1400" b="1" dirty="0">
              <a:solidFill>
                <a:srgbClr val="5F6062"/>
              </a:solidFill>
              <a:latin typeface="Univers LT Std 45 Light" panose="020B0403020202020204" pitchFamily="34" charset="0"/>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22" name="TextBox 21">
            <a:extLst>
              <a:ext uri="{FF2B5EF4-FFF2-40B4-BE49-F238E27FC236}">
                <a16:creationId xmlns:a16="http://schemas.microsoft.com/office/drawing/2014/main" id="{EA1EEF4D-5DF9-134E-9941-E05804CA78A9}"/>
              </a:ext>
            </a:extLst>
          </p:cNvPr>
          <p:cNvSpPr txBox="1"/>
          <p:nvPr/>
        </p:nvSpPr>
        <p:spPr>
          <a:xfrm>
            <a:off x="5234356" y="4926357"/>
            <a:ext cx="1961953" cy="558636"/>
          </a:xfrm>
          <a:prstGeom prst="rect">
            <a:avLst/>
          </a:prstGeom>
          <a:noFill/>
        </p:spPr>
        <p:txBody>
          <a:bodyPr wrap="square" lIns="0" tIns="0" rIns="0" bIns="0" rtlCol="0" anchor="t" anchorCtr="0">
            <a:noAutofit/>
          </a:bodyPr>
          <a:lstStyle/>
          <a:p>
            <a:r>
              <a:rPr lang="en-US" sz="1400" dirty="0">
                <a:solidFill>
                  <a:srgbClr val="5F6062"/>
                </a:solidFill>
                <a:latin typeface="Univers LT Std 45 Light"/>
                <a:cs typeface="Univers LT Std 45 Light"/>
              </a:rPr>
              <a:t>To maintain level flight, </a:t>
            </a:r>
            <a:r>
              <a:rPr lang="en-US" sz="1400" b="1" dirty="0">
                <a:solidFill>
                  <a:srgbClr val="5F6062"/>
                </a:solidFill>
                <a:latin typeface="Univers LT Std 45 Light"/>
                <a:cs typeface="Univers LT Std 45 Light"/>
              </a:rPr>
              <a:t>lift</a:t>
            </a:r>
            <a:r>
              <a:rPr lang="en-US" sz="1400" dirty="0">
                <a:solidFill>
                  <a:srgbClr val="5F6062"/>
                </a:solidFill>
                <a:latin typeface="Univers LT Std 45 Light"/>
                <a:cs typeface="Univers LT Std 45 Light"/>
              </a:rPr>
              <a:t> must equal </a:t>
            </a:r>
            <a:r>
              <a:rPr lang="en-US" sz="1400" b="1" dirty="0">
                <a:solidFill>
                  <a:srgbClr val="5F6062"/>
                </a:solidFill>
                <a:latin typeface="Univers LT Std 45 Light"/>
                <a:cs typeface="Univers LT Std 45 Light"/>
              </a:rPr>
              <a:t>weight</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33" name="TextBox 32">
            <a:extLst>
              <a:ext uri="{FF2B5EF4-FFF2-40B4-BE49-F238E27FC236}">
                <a16:creationId xmlns:a16="http://schemas.microsoft.com/office/drawing/2014/main" id="{2CF73093-3714-224D-9C3E-64BC1795136A}"/>
              </a:ext>
            </a:extLst>
          </p:cNvPr>
          <p:cNvSpPr txBox="1"/>
          <p:nvPr/>
        </p:nvSpPr>
        <p:spPr>
          <a:xfrm>
            <a:off x="3751133" y="1484459"/>
            <a:ext cx="1660317" cy="278205"/>
          </a:xfrm>
          <a:prstGeom prst="rect">
            <a:avLst/>
          </a:prstGeom>
          <a:noFill/>
        </p:spPr>
        <p:txBody>
          <a:bodyPr wrap="square" lIns="0" tIns="0" rIns="0" bIns="0" rtlCol="0" anchor="t" anchorCtr="0">
            <a:noAutofit/>
          </a:bodyPr>
          <a:lstStyle/>
          <a:p>
            <a:pPr algn="ctr"/>
            <a:r>
              <a:rPr lang="en-US" sz="2000" b="1" dirty="0">
                <a:solidFill>
                  <a:srgbClr val="284467"/>
                </a:solidFill>
                <a:latin typeface="Univers LT Std 45 Light"/>
                <a:cs typeface="Univers LT Std 45 Light"/>
              </a:rPr>
              <a:t>Lift</a:t>
            </a:r>
          </a:p>
        </p:txBody>
      </p:sp>
      <p:sp>
        <p:nvSpPr>
          <p:cNvPr id="34" name="TextBox 33">
            <a:extLst>
              <a:ext uri="{FF2B5EF4-FFF2-40B4-BE49-F238E27FC236}">
                <a16:creationId xmlns:a16="http://schemas.microsoft.com/office/drawing/2014/main" id="{DC0DFA18-1C2F-1E4E-B87D-C11BDD3E1BB8}"/>
              </a:ext>
            </a:extLst>
          </p:cNvPr>
          <p:cNvSpPr txBox="1"/>
          <p:nvPr/>
        </p:nvSpPr>
        <p:spPr>
          <a:xfrm>
            <a:off x="1118720" y="4183163"/>
            <a:ext cx="1660317"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Thrust</a:t>
            </a:r>
          </a:p>
        </p:txBody>
      </p:sp>
      <p:sp>
        <p:nvSpPr>
          <p:cNvPr id="35" name="TextBox 34">
            <a:extLst>
              <a:ext uri="{FF2B5EF4-FFF2-40B4-BE49-F238E27FC236}">
                <a16:creationId xmlns:a16="http://schemas.microsoft.com/office/drawing/2014/main" id="{ADF1B67A-3723-AE4F-A4A9-0B3E95F3C477}"/>
              </a:ext>
            </a:extLst>
          </p:cNvPr>
          <p:cNvSpPr txBox="1"/>
          <p:nvPr/>
        </p:nvSpPr>
        <p:spPr>
          <a:xfrm>
            <a:off x="6721098" y="2694036"/>
            <a:ext cx="1660317" cy="278205"/>
          </a:xfrm>
          <a:prstGeom prst="rect">
            <a:avLst/>
          </a:prstGeom>
          <a:noFill/>
        </p:spPr>
        <p:txBody>
          <a:bodyPr wrap="square" lIns="0" tIns="0" rIns="0" bIns="0" rtlCol="0" anchor="t" anchorCtr="0">
            <a:noAutofit/>
          </a:bodyPr>
          <a:lstStyle/>
          <a:p>
            <a:pPr algn="ctr"/>
            <a:r>
              <a:rPr lang="en-US" sz="2000" b="1" dirty="0">
                <a:solidFill>
                  <a:srgbClr val="284467"/>
                </a:solidFill>
                <a:latin typeface="Univers LT Std 45 Light"/>
                <a:cs typeface="Univers LT Std 45 Light"/>
              </a:rPr>
              <a:t>Drag</a:t>
            </a:r>
          </a:p>
        </p:txBody>
      </p:sp>
      <p:sp>
        <p:nvSpPr>
          <p:cNvPr id="36" name="TextBox 35">
            <a:extLst>
              <a:ext uri="{FF2B5EF4-FFF2-40B4-BE49-F238E27FC236}">
                <a16:creationId xmlns:a16="http://schemas.microsoft.com/office/drawing/2014/main" id="{F31407B5-F951-584C-9BBE-E3EBA9C36FED}"/>
              </a:ext>
            </a:extLst>
          </p:cNvPr>
          <p:cNvSpPr txBox="1"/>
          <p:nvPr/>
        </p:nvSpPr>
        <p:spPr>
          <a:xfrm>
            <a:off x="5243148" y="4582366"/>
            <a:ext cx="1263779"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Weight</a:t>
            </a:r>
          </a:p>
        </p:txBody>
      </p:sp>
      <p:sp>
        <p:nvSpPr>
          <p:cNvPr id="37" name="TextBox 36">
            <a:extLst>
              <a:ext uri="{FF2B5EF4-FFF2-40B4-BE49-F238E27FC236}">
                <a16:creationId xmlns:a16="http://schemas.microsoft.com/office/drawing/2014/main" id="{30AC808E-1C77-1F41-A03C-BA8109461B48}"/>
              </a:ext>
            </a:extLst>
          </p:cNvPr>
          <p:cNvSpPr txBox="1"/>
          <p:nvPr/>
        </p:nvSpPr>
        <p:spPr>
          <a:xfrm>
            <a:off x="774512" y="643625"/>
            <a:ext cx="7868326" cy="853087"/>
          </a:xfrm>
          <a:prstGeom prst="rect">
            <a:avLst/>
          </a:prstGeom>
          <a:noFill/>
        </p:spPr>
        <p:txBody>
          <a:bodyPr wrap="square" lIns="0" tIns="0" rIns="0" bIns="0" rtlCol="0" anchor="b" anchorCtr="0">
            <a:noAutofit/>
          </a:bodyPr>
          <a:lstStyle/>
          <a:p>
            <a:r>
              <a:rPr lang="en-US" sz="4800" b="1" spc="-100" dirty="0">
                <a:solidFill>
                  <a:srgbClr val="0076C0"/>
                </a:solidFill>
                <a:latin typeface="Univers LT Std 45 Light"/>
                <a:cs typeface="Univers LT Std 45 Light"/>
              </a:rPr>
              <a:t>4 Forces of Flight in Balance</a:t>
            </a:r>
          </a:p>
        </p:txBody>
      </p:sp>
    </p:spTree>
    <p:extLst>
      <p:ext uri="{BB962C8B-B14F-4D97-AF65-F5344CB8AC3E}">
        <p14:creationId xmlns:p14="http://schemas.microsoft.com/office/powerpoint/2010/main" val="12947822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7A75568-1F3C-264C-9A2C-F519B207178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FF29FED5-293E-E44D-80D3-9BD71694F4B9}"/>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9AB0B140-98D2-0346-8F73-A83F41C54E9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8" name="TextBox 17">
            <a:extLst>
              <a:ext uri="{FF2B5EF4-FFF2-40B4-BE49-F238E27FC236}">
                <a16:creationId xmlns:a16="http://schemas.microsoft.com/office/drawing/2014/main" id="{79E8B3E7-F9A9-ED42-9E06-5C4939004EBD}"/>
              </a:ext>
            </a:extLst>
          </p:cNvPr>
          <p:cNvSpPr txBox="1"/>
          <p:nvPr/>
        </p:nvSpPr>
        <p:spPr>
          <a:xfrm>
            <a:off x="802733" y="63937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The Wing in Air</a:t>
            </a:r>
          </a:p>
        </p:txBody>
      </p:sp>
      <p:sp>
        <p:nvSpPr>
          <p:cNvPr id="19" name="TextBox 18">
            <a:extLst>
              <a:ext uri="{FF2B5EF4-FFF2-40B4-BE49-F238E27FC236}">
                <a16:creationId xmlns:a16="http://schemas.microsoft.com/office/drawing/2014/main" id="{4F9A441F-1D07-A441-AAC3-C462F27BB5CA}"/>
              </a:ext>
            </a:extLst>
          </p:cNvPr>
          <p:cNvSpPr txBox="1"/>
          <p:nvPr/>
        </p:nvSpPr>
        <p:spPr>
          <a:xfrm>
            <a:off x="802732" y="1796556"/>
            <a:ext cx="7842504" cy="352878"/>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b="1" dirty="0">
                <a:solidFill>
                  <a:srgbClr val="5F6062"/>
                </a:solidFill>
                <a:latin typeface="Univers LT Std 45 Light"/>
                <a:cs typeface="Univers LT Std 45 Light"/>
              </a:rPr>
              <a:t>Relative Wind: </a:t>
            </a:r>
            <a:r>
              <a:rPr lang="en-US" sz="2000" dirty="0">
                <a:solidFill>
                  <a:srgbClr val="5F6062"/>
                </a:solidFill>
                <a:latin typeface="Univers LT Std 45 Light"/>
                <a:cs typeface="Univers LT Std 45 Light"/>
              </a:rPr>
              <a:t>Flow of air opposite the direction of the wing </a:t>
            </a:r>
            <a:endParaRPr lang="en-US" sz="2000" b="1"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22" name="TextBox 21">
            <a:extLst>
              <a:ext uri="{FF2B5EF4-FFF2-40B4-BE49-F238E27FC236}">
                <a16:creationId xmlns:a16="http://schemas.microsoft.com/office/drawing/2014/main" id="{611E06D2-CB70-2E42-9459-AC98BA956DD9}"/>
              </a:ext>
            </a:extLst>
          </p:cNvPr>
          <p:cNvSpPr txBox="1"/>
          <p:nvPr/>
        </p:nvSpPr>
        <p:spPr>
          <a:xfrm rot="20624266">
            <a:off x="2705187" y="4176016"/>
            <a:ext cx="1660317" cy="278205"/>
          </a:xfrm>
          <a:prstGeom prst="rect">
            <a:avLst/>
          </a:prstGeom>
          <a:noFill/>
        </p:spPr>
        <p:txBody>
          <a:bodyPr wrap="square" lIns="0" tIns="0" rIns="0" bIns="0" rtlCol="0" anchor="t" anchorCtr="0">
            <a:noAutofit/>
          </a:bodyPr>
          <a:lstStyle/>
          <a:p>
            <a:pPr algn="ctr"/>
            <a:r>
              <a:rPr lang="en-US" sz="1200" b="1" dirty="0">
                <a:solidFill>
                  <a:schemeClr val="bg1"/>
                </a:solidFill>
                <a:latin typeface="Univers LT Std 45 Light"/>
                <a:cs typeface="Univers LT Std 45 Light"/>
              </a:rPr>
              <a:t>Chord Line</a:t>
            </a:r>
          </a:p>
        </p:txBody>
      </p:sp>
      <p:sp>
        <p:nvSpPr>
          <p:cNvPr id="23" name="TextBox 22">
            <a:extLst>
              <a:ext uri="{FF2B5EF4-FFF2-40B4-BE49-F238E27FC236}">
                <a16:creationId xmlns:a16="http://schemas.microsoft.com/office/drawing/2014/main" id="{F253040F-0FF2-DE4B-86F8-E5C3C3EFD3B1}"/>
              </a:ext>
            </a:extLst>
          </p:cNvPr>
          <p:cNvSpPr txBox="1"/>
          <p:nvPr/>
        </p:nvSpPr>
        <p:spPr>
          <a:xfrm>
            <a:off x="5537064" y="4586043"/>
            <a:ext cx="1062520"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Relative Wind</a:t>
            </a:r>
          </a:p>
        </p:txBody>
      </p:sp>
      <p:sp>
        <p:nvSpPr>
          <p:cNvPr id="24" name="TextBox 23">
            <a:extLst>
              <a:ext uri="{FF2B5EF4-FFF2-40B4-BE49-F238E27FC236}">
                <a16:creationId xmlns:a16="http://schemas.microsoft.com/office/drawing/2014/main" id="{4C0B2116-19FD-2746-931C-725D7032DD39}"/>
              </a:ext>
            </a:extLst>
          </p:cNvPr>
          <p:cNvSpPr txBox="1"/>
          <p:nvPr/>
        </p:nvSpPr>
        <p:spPr>
          <a:xfrm>
            <a:off x="5537063" y="3210468"/>
            <a:ext cx="887591"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Flight Path</a:t>
            </a:r>
          </a:p>
        </p:txBody>
      </p:sp>
      <p:pic>
        <p:nvPicPr>
          <p:cNvPr id="12" name="Picture 11">
            <a:extLst>
              <a:ext uri="{FF2B5EF4-FFF2-40B4-BE49-F238E27FC236}">
                <a16:creationId xmlns:a16="http://schemas.microsoft.com/office/drawing/2014/main" id="{3F6395DB-DE24-F441-B9D9-415064954DE0}"/>
              </a:ext>
            </a:extLst>
          </p:cNvPr>
          <p:cNvPicPr>
            <a:picLocks noChangeAspect="1"/>
          </p:cNvPicPr>
          <p:nvPr/>
        </p:nvPicPr>
        <p:blipFill>
          <a:blip r:embed="rId4"/>
          <a:stretch>
            <a:fillRect/>
          </a:stretch>
        </p:blipFill>
        <p:spPr>
          <a:xfrm>
            <a:off x="802733" y="2950589"/>
            <a:ext cx="6371062" cy="2215357"/>
          </a:xfrm>
          <a:prstGeom prst="rect">
            <a:avLst/>
          </a:prstGeom>
        </p:spPr>
      </p:pic>
      <p:sp>
        <p:nvSpPr>
          <p:cNvPr id="13" name="TextBox 12">
            <a:extLst>
              <a:ext uri="{FF2B5EF4-FFF2-40B4-BE49-F238E27FC236}">
                <a16:creationId xmlns:a16="http://schemas.microsoft.com/office/drawing/2014/main" id="{19ADFA77-CA32-A548-8E48-5A4DC46D122B}"/>
              </a:ext>
            </a:extLst>
          </p:cNvPr>
          <p:cNvSpPr txBox="1"/>
          <p:nvPr/>
        </p:nvSpPr>
        <p:spPr>
          <a:xfrm>
            <a:off x="5234327" y="4485958"/>
            <a:ext cx="1199754"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Relative Wind</a:t>
            </a:r>
          </a:p>
        </p:txBody>
      </p:sp>
      <p:sp>
        <p:nvSpPr>
          <p:cNvPr id="14" name="TextBox 13">
            <a:extLst>
              <a:ext uri="{FF2B5EF4-FFF2-40B4-BE49-F238E27FC236}">
                <a16:creationId xmlns:a16="http://schemas.microsoft.com/office/drawing/2014/main" id="{4797D933-408C-FA47-B495-C2367E2A092D}"/>
              </a:ext>
            </a:extLst>
          </p:cNvPr>
          <p:cNvSpPr txBox="1"/>
          <p:nvPr/>
        </p:nvSpPr>
        <p:spPr>
          <a:xfrm rot="20955901">
            <a:off x="2775228" y="4014897"/>
            <a:ext cx="1199754"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Chord Line</a:t>
            </a:r>
          </a:p>
        </p:txBody>
      </p:sp>
    </p:spTree>
    <p:extLst>
      <p:ext uri="{BB962C8B-B14F-4D97-AF65-F5344CB8AC3E}">
        <p14:creationId xmlns:p14="http://schemas.microsoft.com/office/powerpoint/2010/main" val="19777896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764B175-8C09-A64A-974D-CCE0AE3A5004}"/>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6A7F4F30-4FC8-4A48-9164-A48A66E9BE99}"/>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223281F3-B94C-8A46-94A2-A592C2991742}"/>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9" name="TextBox 18">
            <a:extLst>
              <a:ext uri="{FF2B5EF4-FFF2-40B4-BE49-F238E27FC236}">
                <a16:creationId xmlns:a16="http://schemas.microsoft.com/office/drawing/2014/main" id="{086BA231-4EAF-8349-A764-230EA8AB9CAD}"/>
              </a:ext>
            </a:extLst>
          </p:cNvPr>
          <p:cNvSpPr txBox="1"/>
          <p:nvPr/>
        </p:nvSpPr>
        <p:spPr>
          <a:xfrm>
            <a:off x="802733" y="63937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The Wing in Air</a:t>
            </a:r>
          </a:p>
        </p:txBody>
      </p:sp>
      <p:sp>
        <p:nvSpPr>
          <p:cNvPr id="20" name="TextBox 19">
            <a:extLst>
              <a:ext uri="{FF2B5EF4-FFF2-40B4-BE49-F238E27FC236}">
                <a16:creationId xmlns:a16="http://schemas.microsoft.com/office/drawing/2014/main" id="{17C2C583-70EB-FB40-861D-ACE08497C7A3}"/>
              </a:ext>
            </a:extLst>
          </p:cNvPr>
          <p:cNvSpPr txBox="1"/>
          <p:nvPr/>
        </p:nvSpPr>
        <p:spPr>
          <a:xfrm>
            <a:off x="802732" y="1796556"/>
            <a:ext cx="7768774" cy="41225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b="1" dirty="0">
                <a:solidFill>
                  <a:srgbClr val="5F6062"/>
                </a:solidFill>
                <a:latin typeface="Univers LT Std 45 Light"/>
                <a:cs typeface="Univers LT Std 45 Light"/>
              </a:rPr>
              <a:t>Angle of Attack: </a:t>
            </a:r>
            <a:r>
              <a:rPr lang="en-US" sz="2000" dirty="0">
                <a:solidFill>
                  <a:srgbClr val="5F6062"/>
                </a:solidFill>
                <a:latin typeface="Univers LT Std 45 Light"/>
                <a:cs typeface="Univers LT Std 45 Light"/>
              </a:rPr>
              <a:t>Angle between the chord line and relative wind</a:t>
            </a:r>
            <a:endParaRPr lang="en-US" sz="2000" b="1"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23" name="TextBox 22">
            <a:extLst>
              <a:ext uri="{FF2B5EF4-FFF2-40B4-BE49-F238E27FC236}">
                <a16:creationId xmlns:a16="http://schemas.microsoft.com/office/drawing/2014/main" id="{CEBA1BB3-E52F-C44A-8A1F-78A53636E312}"/>
              </a:ext>
            </a:extLst>
          </p:cNvPr>
          <p:cNvSpPr txBox="1"/>
          <p:nvPr/>
        </p:nvSpPr>
        <p:spPr>
          <a:xfrm rot="20624266">
            <a:off x="2705187" y="4176016"/>
            <a:ext cx="1660317" cy="278205"/>
          </a:xfrm>
          <a:prstGeom prst="rect">
            <a:avLst/>
          </a:prstGeom>
          <a:noFill/>
        </p:spPr>
        <p:txBody>
          <a:bodyPr wrap="square" lIns="0" tIns="0" rIns="0" bIns="0" rtlCol="0" anchor="t" anchorCtr="0">
            <a:noAutofit/>
          </a:bodyPr>
          <a:lstStyle/>
          <a:p>
            <a:pPr algn="ctr"/>
            <a:r>
              <a:rPr lang="en-US" sz="1200" b="1" dirty="0">
                <a:solidFill>
                  <a:schemeClr val="bg1"/>
                </a:solidFill>
                <a:latin typeface="Univers LT Std 45 Light"/>
                <a:cs typeface="Univers LT Std 45 Light"/>
              </a:rPr>
              <a:t>Chord Line</a:t>
            </a:r>
          </a:p>
        </p:txBody>
      </p:sp>
      <p:sp>
        <p:nvSpPr>
          <p:cNvPr id="24" name="TextBox 23">
            <a:extLst>
              <a:ext uri="{FF2B5EF4-FFF2-40B4-BE49-F238E27FC236}">
                <a16:creationId xmlns:a16="http://schemas.microsoft.com/office/drawing/2014/main" id="{A53CFEBA-6307-FA44-BF95-DC0F5DF7CB48}"/>
              </a:ext>
            </a:extLst>
          </p:cNvPr>
          <p:cNvSpPr txBox="1"/>
          <p:nvPr/>
        </p:nvSpPr>
        <p:spPr>
          <a:xfrm>
            <a:off x="5537064" y="4586043"/>
            <a:ext cx="1054568"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Relative Wind</a:t>
            </a:r>
          </a:p>
        </p:txBody>
      </p:sp>
      <p:sp>
        <p:nvSpPr>
          <p:cNvPr id="25" name="TextBox 24">
            <a:extLst>
              <a:ext uri="{FF2B5EF4-FFF2-40B4-BE49-F238E27FC236}">
                <a16:creationId xmlns:a16="http://schemas.microsoft.com/office/drawing/2014/main" id="{03E159B8-775A-BC48-B67F-EE932B6F4A8B}"/>
              </a:ext>
            </a:extLst>
          </p:cNvPr>
          <p:cNvSpPr txBox="1"/>
          <p:nvPr/>
        </p:nvSpPr>
        <p:spPr>
          <a:xfrm>
            <a:off x="5537063" y="3210468"/>
            <a:ext cx="887591"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Flight Path</a:t>
            </a:r>
          </a:p>
        </p:txBody>
      </p:sp>
      <p:pic>
        <p:nvPicPr>
          <p:cNvPr id="3" name="Picture 2">
            <a:extLst>
              <a:ext uri="{FF2B5EF4-FFF2-40B4-BE49-F238E27FC236}">
                <a16:creationId xmlns:a16="http://schemas.microsoft.com/office/drawing/2014/main" id="{7DC53DE6-7E50-AC4C-BF91-2B3524BA97A2}"/>
              </a:ext>
            </a:extLst>
          </p:cNvPr>
          <p:cNvPicPr>
            <a:picLocks noChangeAspect="1"/>
          </p:cNvPicPr>
          <p:nvPr/>
        </p:nvPicPr>
        <p:blipFill>
          <a:blip r:embed="rId4"/>
          <a:stretch>
            <a:fillRect/>
          </a:stretch>
        </p:blipFill>
        <p:spPr>
          <a:xfrm>
            <a:off x="802732" y="2581730"/>
            <a:ext cx="6347837" cy="2603070"/>
          </a:xfrm>
          <a:prstGeom prst="rect">
            <a:avLst/>
          </a:prstGeom>
        </p:spPr>
      </p:pic>
      <p:sp>
        <p:nvSpPr>
          <p:cNvPr id="26" name="TextBox 25">
            <a:extLst>
              <a:ext uri="{FF2B5EF4-FFF2-40B4-BE49-F238E27FC236}">
                <a16:creationId xmlns:a16="http://schemas.microsoft.com/office/drawing/2014/main" id="{7FE8B1D5-56B5-BA49-B5B0-40CCBABAB8EA}"/>
              </a:ext>
            </a:extLst>
          </p:cNvPr>
          <p:cNvSpPr txBox="1"/>
          <p:nvPr/>
        </p:nvSpPr>
        <p:spPr>
          <a:xfrm>
            <a:off x="7371752" y="3535876"/>
            <a:ext cx="1199754" cy="237877"/>
          </a:xfrm>
          <a:prstGeom prst="rect">
            <a:avLst/>
          </a:prstGeom>
          <a:noFill/>
        </p:spPr>
        <p:txBody>
          <a:bodyPr wrap="square" lIns="0" tIns="0" rIns="0" bIns="0" rtlCol="0" anchor="t" anchorCtr="0">
            <a:noAutofit/>
          </a:bodyPr>
          <a:lstStyle/>
          <a:p>
            <a:r>
              <a:rPr lang="en-US" sz="1200" b="1" dirty="0">
                <a:solidFill>
                  <a:srgbClr val="FF0000"/>
                </a:solidFill>
                <a:latin typeface="Univers LT Std 45 Light"/>
                <a:cs typeface="Univers LT Std 45 Light"/>
              </a:rPr>
              <a:t>Angle of Attack</a:t>
            </a:r>
          </a:p>
        </p:txBody>
      </p:sp>
      <p:cxnSp>
        <p:nvCxnSpPr>
          <p:cNvPr id="5" name="Straight Arrow Connector 4">
            <a:extLst>
              <a:ext uri="{FF2B5EF4-FFF2-40B4-BE49-F238E27FC236}">
                <a16:creationId xmlns:a16="http://schemas.microsoft.com/office/drawing/2014/main" id="{EF01C11E-1A5D-0B43-9CA7-BAAD8CDC0483}"/>
              </a:ext>
            </a:extLst>
          </p:cNvPr>
          <p:cNvCxnSpPr>
            <a:cxnSpLocks/>
          </p:cNvCxnSpPr>
          <p:nvPr/>
        </p:nvCxnSpPr>
        <p:spPr>
          <a:xfrm flipH="1">
            <a:off x="6146278" y="3651921"/>
            <a:ext cx="1110139" cy="220512"/>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E1F75743-F271-CB46-8599-B6ABAE03DE02}"/>
              </a:ext>
            </a:extLst>
          </p:cNvPr>
          <p:cNvSpPr txBox="1"/>
          <p:nvPr/>
        </p:nvSpPr>
        <p:spPr>
          <a:xfrm>
            <a:off x="5224900" y="4476531"/>
            <a:ext cx="1199754"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Relative Wind</a:t>
            </a:r>
          </a:p>
        </p:txBody>
      </p:sp>
      <p:sp>
        <p:nvSpPr>
          <p:cNvPr id="29" name="TextBox 28">
            <a:extLst>
              <a:ext uri="{FF2B5EF4-FFF2-40B4-BE49-F238E27FC236}">
                <a16:creationId xmlns:a16="http://schemas.microsoft.com/office/drawing/2014/main" id="{3389A10F-1085-B945-89A1-C654E00ED41B}"/>
              </a:ext>
            </a:extLst>
          </p:cNvPr>
          <p:cNvSpPr txBox="1"/>
          <p:nvPr/>
        </p:nvSpPr>
        <p:spPr>
          <a:xfrm rot="20955901">
            <a:off x="2775228" y="4014897"/>
            <a:ext cx="1199754" cy="237877"/>
          </a:xfrm>
          <a:prstGeom prst="rect">
            <a:avLst/>
          </a:prstGeom>
          <a:noFill/>
        </p:spPr>
        <p:txBody>
          <a:bodyPr wrap="square" lIns="0" tIns="0" rIns="0" bIns="0" rtlCol="0" anchor="t" anchorCtr="0">
            <a:noAutofit/>
          </a:bodyPr>
          <a:lstStyle/>
          <a:p>
            <a:r>
              <a:rPr lang="en-US" sz="1200" b="1" dirty="0">
                <a:solidFill>
                  <a:schemeClr val="bg1"/>
                </a:solidFill>
                <a:latin typeface="Univers LT Std 45 Light"/>
                <a:cs typeface="Univers LT Std 45 Light"/>
              </a:rPr>
              <a:t>Chord Line</a:t>
            </a:r>
          </a:p>
        </p:txBody>
      </p:sp>
    </p:spTree>
    <p:extLst>
      <p:ext uri="{BB962C8B-B14F-4D97-AF65-F5344CB8AC3E}">
        <p14:creationId xmlns:p14="http://schemas.microsoft.com/office/powerpoint/2010/main" val="36502986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6DB05F-B493-8947-A565-A253B9045760}"/>
              </a:ext>
            </a:extLst>
          </p:cNvPr>
          <p:cNvPicPr>
            <a:picLocks noChangeAspect="1"/>
          </p:cNvPicPr>
          <p:nvPr/>
        </p:nvPicPr>
        <p:blipFill>
          <a:blip r:embed="rId3"/>
          <a:stretch>
            <a:fillRect/>
          </a:stretch>
        </p:blipFill>
        <p:spPr>
          <a:xfrm>
            <a:off x="808188" y="3106843"/>
            <a:ext cx="5011014" cy="2930659"/>
          </a:xfrm>
          <a:prstGeom prst="rect">
            <a:avLst/>
          </a:prstGeom>
        </p:spPr>
      </p:pic>
      <p:cxnSp>
        <p:nvCxnSpPr>
          <p:cNvPr id="28" name="Straight Connector 27">
            <a:extLst>
              <a:ext uri="{FF2B5EF4-FFF2-40B4-BE49-F238E27FC236}">
                <a16:creationId xmlns:a16="http://schemas.microsoft.com/office/drawing/2014/main" id="{A8C06637-56E7-7F46-8505-64AE849FD170}"/>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9F66FB45-2A24-6042-A2B7-EBC2F907F400}"/>
              </a:ext>
            </a:extLst>
          </p:cNvPr>
          <p:cNvPicPr>
            <a:picLocks noChangeAspect="1"/>
          </p:cNvPicPr>
          <p:nvPr/>
        </p:nvPicPr>
        <p:blipFill>
          <a:blip r:embed="rId4"/>
          <a:stretch>
            <a:fillRect/>
          </a:stretch>
        </p:blipFill>
        <p:spPr>
          <a:xfrm>
            <a:off x="7953367" y="5650786"/>
            <a:ext cx="856096" cy="419709"/>
          </a:xfrm>
          <a:prstGeom prst="rect">
            <a:avLst/>
          </a:prstGeom>
        </p:spPr>
      </p:pic>
      <p:sp>
        <p:nvSpPr>
          <p:cNvPr id="25" name="TextBox 24">
            <a:extLst>
              <a:ext uri="{FF2B5EF4-FFF2-40B4-BE49-F238E27FC236}">
                <a16:creationId xmlns:a16="http://schemas.microsoft.com/office/drawing/2014/main" id="{B5EAC982-6ABA-7843-BCA6-9342C42EB397}"/>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26" name="TextBox 25">
            <a:extLst>
              <a:ext uri="{FF2B5EF4-FFF2-40B4-BE49-F238E27FC236}">
                <a16:creationId xmlns:a16="http://schemas.microsoft.com/office/drawing/2014/main" id="{6DEE108A-B942-BE4F-9B0E-325954ECC37D}"/>
              </a:ext>
            </a:extLst>
          </p:cNvPr>
          <p:cNvSpPr txBox="1"/>
          <p:nvPr/>
        </p:nvSpPr>
        <p:spPr>
          <a:xfrm>
            <a:off x="802733" y="41606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Stall</a:t>
            </a:r>
          </a:p>
        </p:txBody>
      </p:sp>
      <p:sp>
        <p:nvSpPr>
          <p:cNvPr id="27" name="TextBox 26">
            <a:extLst>
              <a:ext uri="{FF2B5EF4-FFF2-40B4-BE49-F238E27FC236}">
                <a16:creationId xmlns:a16="http://schemas.microsoft.com/office/drawing/2014/main" id="{EE865218-8F10-3E45-9965-F73508CC9EE5}"/>
              </a:ext>
            </a:extLst>
          </p:cNvPr>
          <p:cNvSpPr txBox="1"/>
          <p:nvPr/>
        </p:nvSpPr>
        <p:spPr>
          <a:xfrm>
            <a:off x="802732" y="1432602"/>
            <a:ext cx="2973621" cy="274216"/>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What is a stall?</a:t>
            </a:r>
          </a:p>
        </p:txBody>
      </p:sp>
      <p:sp>
        <p:nvSpPr>
          <p:cNvPr id="35" name="TextBox 34">
            <a:extLst>
              <a:ext uri="{FF2B5EF4-FFF2-40B4-BE49-F238E27FC236}">
                <a16:creationId xmlns:a16="http://schemas.microsoft.com/office/drawing/2014/main" id="{FF921EC1-0BDF-6741-9B7E-83E0E0313343}"/>
              </a:ext>
            </a:extLst>
          </p:cNvPr>
          <p:cNvSpPr txBox="1"/>
          <p:nvPr/>
        </p:nvSpPr>
        <p:spPr>
          <a:xfrm>
            <a:off x="802732" y="1883263"/>
            <a:ext cx="7450619" cy="947566"/>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A stall occurs when the angle of attack is too high</a:t>
            </a:r>
          </a:p>
          <a:p>
            <a:pPr marL="342900" indent="-342900">
              <a:buFont typeface="Wingdings" pitchFamily="2" charset="2"/>
              <a:buChar char="ü"/>
            </a:pPr>
            <a:r>
              <a:rPr lang="en-US" sz="2000" dirty="0">
                <a:solidFill>
                  <a:srgbClr val="5F6062"/>
                </a:solidFill>
                <a:latin typeface="Univers LT Std 45 Light"/>
                <a:cs typeface="Univers LT Std 45 Light"/>
              </a:rPr>
              <a:t>This causes the air to detach from the top of the wing, reducing or eliminating the wing's ability to produce lift</a:t>
            </a:r>
          </a:p>
        </p:txBody>
      </p:sp>
      <p:sp>
        <p:nvSpPr>
          <p:cNvPr id="36" name="TextBox 35">
            <a:extLst>
              <a:ext uri="{FF2B5EF4-FFF2-40B4-BE49-F238E27FC236}">
                <a16:creationId xmlns:a16="http://schemas.microsoft.com/office/drawing/2014/main" id="{8BF2A58C-2942-5D42-92D0-3FFBB02B4788}"/>
              </a:ext>
            </a:extLst>
          </p:cNvPr>
          <p:cNvSpPr txBox="1"/>
          <p:nvPr/>
        </p:nvSpPr>
        <p:spPr>
          <a:xfrm>
            <a:off x="3030335" y="5678486"/>
            <a:ext cx="1280740" cy="245642"/>
          </a:xfrm>
          <a:prstGeom prst="rect">
            <a:avLst/>
          </a:prstGeom>
          <a:noFill/>
        </p:spPr>
        <p:txBody>
          <a:bodyPr wrap="square" lIns="0" tIns="0" rIns="0" bIns="0" rtlCol="0" anchor="t" anchorCtr="0">
            <a:noAutofit/>
          </a:bodyPr>
          <a:lstStyle/>
          <a:p>
            <a:pPr algn="ctr"/>
            <a:r>
              <a:rPr lang="en-US" sz="1050" dirty="0">
                <a:solidFill>
                  <a:srgbClr val="5F6062"/>
                </a:solidFill>
                <a:latin typeface="Univers LT Std 45 Light"/>
                <a:cs typeface="Univers LT Std 45 Light"/>
              </a:rPr>
              <a:t>Weight</a:t>
            </a:r>
          </a:p>
        </p:txBody>
      </p:sp>
      <p:sp>
        <p:nvSpPr>
          <p:cNvPr id="37" name="TextBox 36">
            <a:extLst>
              <a:ext uri="{FF2B5EF4-FFF2-40B4-BE49-F238E27FC236}">
                <a16:creationId xmlns:a16="http://schemas.microsoft.com/office/drawing/2014/main" id="{EA122102-EDCF-8642-929C-A9424F6C1DD0}"/>
              </a:ext>
            </a:extLst>
          </p:cNvPr>
          <p:cNvSpPr txBox="1"/>
          <p:nvPr/>
        </p:nvSpPr>
        <p:spPr>
          <a:xfrm>
            <a:off x="1124321" y="5024893"/>
            <a:ext cx="619687" cy="295791"/>
          </a:xfrm>
          <a:prstGeom prst="rect">
            <a:avLst/>
          </a:prstGeom>
          <a:noFill/>
        </p:spPr>
        <p:txBody>
          <a:bodyPr wrap="square" lIns="0" tIns="0" rIns="0" bIns="0" rtlCol="0" anchor="t" anchorCtr="0">
            <a:noAutofit/>
          </a:bodyPr>
          <a:lstStyle/>
          <a:p>
            <a:r>
              <a:rPr lang="en-US" sz="1100" b="1" dirty="0">
                <a:solidFill>
                  <a:schemeClr val="bg1"/>
                </a:solidFill>
                <a:latin typeface="Univers LT Std 45 Light"/>
                <a:cs typeface="Univers LT Std 45 Light"/>
              </a:rPr>
              <a:t>Drag</a:t>
            </a:r>
          </a:p>
        </p:txBody>
      </p:sp>
      <p:sp>
        <p:nvSpPr>
          <p:cNvPr id="38" name="TextBox 37">
            <a:extLst>
              <a:ext uri="{FF2B5EF4-FFF2-40B4-BE49-F238E27FC236}">
                <a16:creationId xmlns:a16="http://schemas.microsoft.com/office/drawing/2014/main" id="{027E4016-C405-6B40-9BD3-2F3AB811073E}"/>
              </a:ext>
            </a:extLst>
          </p:cNvPr>
          <p:cNvSpPr txBox="1"/>
          <p:nvPr/>
        </p:nvSpPr>
        <p:spPr>
          <a:xfrm>
            <a:off x="1124321" y="3481948"/>
            <a:ext cx="619687" cy="295791"/>
          </a:xfrm>
          <a:prstGeom prst="rect">
            <a:avLst/>
          </a:prstGeom>
          <a:noFill/>
        </p:spPr>
        <p:txBody>
          <a:bodyPr wrap="square" lIns="0" tIns="0" rIns="0" bIns="0" rtlCol="0" anchor="t" anchorCtr="0">
            <a:noAutofit/>
          </a:bodyPr>
          <a:lstStyle/>
          <a:p>
            <a:r>
              <a:rPr lang="en-US" sz="1100" b="1" dirty="0">
                <a:solidFill>
                  <a:schemeClr val="bg1"/>
                </a:solidFill>
                <a:latin typeface="Univers LT Std 45 Light"/>
                <a:cs typeface="Univers LT Std 45 Light"/>
              </a:rPr>
              <a:t>Drag</a:t>
            </a:r>
          </a:p>
        </p:txBody>
      </p:sp>
      <p:sp>
        <p:nvSpPr>
          <p:cNvPr id="41" name="TextBox 40">
            <a:extLst>
              <a:ext uri="{FF2B5EF4-FFF2-40B4-BE49-F238E27FC236}">
                <a16:creationId xmlns:a16="http://schemas.microsoft.com/office/drawing/2014/main" id="{301B6D3E-CE3A-4347-A5F6-3A689E9D10FD}"/>
              </a:ext>
            </a:extLst>
          </p:cNvPr>
          <p:cNvSpPr txBox="1"/>
          <p:nvPr/>
        </p:nvSpPr>
        <p:spPr>
          <a:xfrm>
            <a:off x="5415222" y="5102354"/>
            <a:ext cx="619687" cy="295791"/>
          </a:xfrm>
          <a:prstGeom prst="rect">
            <a:avLst/>
          </a:prstGeom>
          <a:noFill/>
        </p:spPr>
        <p:txBody>
          <a:bodyPr wrap="square" lIns="0" tIns="0" rIns="0" bIns="0" rtlCol="0" anchor="t" anchorCtr="0">
            <a:noAutofit/>
          </a:bodyPr>
          <a:lstStyle/>
          <a:p>
            <a:r>
              <a:rPr lang="en-US" sz="1100" b="1" dirty="0">
                <a:solidFill>
                  <a:srgbClr val="284467"/>
                </a:solidFill>
                <a:latin typeface="Univers LT Std 45 Light"/>
                <a:cs typeface="Univers LT Std 45 Light"/>
              </a:rPr>
              <a:t>RW</a:t>
            </a:r>
          </a:p>
        </p:txBody>
      </p:sp>
      <p:sp>
        <p:nvSpPr>
          <p:cNvPr id="42" name="TextBox 41">
            <a:extLst>
              <a:ext uri="{FF2B5EF4-FFF2-40B4-BE49-F238E27FC236}">
                <a16:creationId xmlns:a16="http://schemas.microsoft.com/office/drawing/2014/main" id="{44A8B9C6-6FD8-5045-A5F8-5C012EB097C9}"/>
              </a:ext>
            </a:extLst>
          </p:cNvPr>
          <p:cNvSpPr txBox="1"/>
          <p:nvPr/>
        </p:nvSpPr>
        <p:spPr>
          <a:xfrm>
            <a:off x="5415222" y="3508753"/>
            <a:ext cx="619687" cy="295791"/>
          </a:xfrm>
          <a:prstGeom prst="rect">
            <a:avLst/>
          </a:prstGeom>
          <a:noFill/>
        </p:spPr>
        <p:txBody>
          <a:bodyPr wrap="square" lIns="0" tIns="0" rIns="0" bIns="0" rtlCol="0" anchor="t" anchorCtr="0">
            <a:noAutofit/>
          </a:bodyPr>
          <a:lstStyle/>
          <a:p>
            <a:r>
              <a:rPr lang="en-US" sz="1100" b="1" dirty="0">
                <a:solidFill>
                  <a:srgbClr val="284467"/>
                </a:solidFill>
                <a:latin typeface="Univers LT Std 45 Light"/>
                <a:cs typeface="Univers LT Std 45 Light"/>
              </a:rPr>
              <a:t>RW</a:t>
            </a:r>
          </a:p>
        </p:txBody>
      </p:sp>
      <p:sp>
        <p:nvSpPr>
          <p:cNvPr id="44" name="TextBox 43">
            <a:extLst>
              <a:ext uri="{FF2B5EF4-FFF2-40B4-BE49-F238E27FC236}">
                <a16:creationId xmlns:a16="http://schemas.microsoft.com/office/drawing/2014/main" id="{DFB02E67-FAEE-A943-9AD6-DA5FC807D218}"/>
              </a:ext>
            </a:extLst>
          </p:cNvPr>
          <p:cNvSpPr txBox="1"/>
          <p:nvPr/>
        </p:nvSpPr>
        <p:spPr>
          <a:xfrm>
            <a:off x="4991197" y="5594126"/>
            <a:ext cx="1409904" cy="443376"/>
          </a:xfrm>
          <a:prstGeom prst="rect">
            <a:avLst/>
          </a:prstGeom>
          <a:noFill/>
        </p:spPr>
        <p:txBody>
          <a:bodyPr wrap="square" lIns="0" tIns="0" rIns="0" bIns="0" rtlCol="0" anchor="t" anchorCtr="0">
            <a:noAutofit/>
          </a:bodyPr>
          <a:lstStyle/>
          <a:p>
            <a:r>
              <a:rPr lang="en-US" sz="1000" dirty="0">
                <a:solidFill>
                  <a:srgbClr val="5F6062"/>
                </a:solidFill>
                <a:latin typeface="Univers LT Std 45 Light"/>
                <a:cs typeface="Univers LT Std 45 Light"/>
              </a:rPr>
              <a:t>40</a:t>
            </a:r>
            <a:r>
              <a:rPr lang="en-US" sz="1000" dirty="0">
                <a:solidFill>
                  <a:srgbClr val="5F6062"/>
                </a:solidFill>
                <a:latin typeface="Univers LT Std 55 Roman" panose="020B0603020202020204" pitchFamily="34" charset="0"/>
              </a:rPr>
              <a:t>° </a:t>
            </a:r>
            <a:r>
              <a:rPr lang="en-US" sz="1000" dirty="0">
                <a:solidFill>
                  <a:srgbClr val="5F6062"/>
                </a:solidFill>
                <a:latin typeface="Univers LT Std 45 Light"/>
                <a:cs typeface="Univers LT Std 45 Light"/>
              </a:rPr>
              <a:t>angle of attack</a:t>
            </a:r>
          </a:p>
        </p:txBody>
      </p:sp>
      <p:sp>
        <p:nvSpPr>
          <p:cNvPr id="45" name="TextBox 44">
            <a:extLst>
              <a:ext uri="{FF2B5EF4-FFF2-40B4-BE49-F238E27FC236}">
                <a16:creationId xmlns:a16="http://schemas.microsoft.com/office/drawing/2014/main" id="{E3CB24C0-C61C-0D4E-8996-E5E38B70859A}"/>
              </a:ext>
            </a:extLst>
          </p:cNvPr>
          <p:cNvSpPr txBox="1"/>
          <p:nvPr/>
        </p:nvSpPr>
        <p:spPr>
          <a:xfrm>
            <a:off x="3068043" y="4166617"/>
            <a:ext cx="1280740" cy="245642"/>
          </a:xfrm>
          <a:prstGeom prst="rect">
            <a:avLst/>
          </a:prstGeom>
          <a:noFill/>
        </p:spPr>
        <p:txBody>
          <a:bodyPr wrap="square" lIns="0" tIns="0" rIns="0" bIns="0" rtlCol="0" anchor="t" anchorCtr="0">
            <a:noAutofit/>
          </a:bodyPr>
          <a:lstStyle/>
          <a:p>
            <a:pPr algn="ctr"/>
            <a:r>
              <a:rPr lang="en-US" sz="1050" dirty="0">
                <a:solidFill>
                  <a:srgbClr val="5F6062"/>
                </a:solidFill>
                <a:latin typeface="Univers LT Std 45 Light"/>
                <a:cs typeface="Univers LT Std 45 Light"/>
              </a:rPr>
              <a:t>Weight</a:t>
            </a:r>
          </a:p>
        </p:txBody>
      </p:sp>
      <p:sp>
        <p:nvSpPr>
          <p:cNvPr id="46" name="TextBox 45">
            <a:extLst>
              <a:ext uri="{FF2B5EF4-FFF2-40B4-BE49-F238E27FC236}">
                <a16:creationId xmlns:a16="http://schemas.microsoft.com/office/drawing/2014/main" id="{146FC051-A4FF-944E-A801-9962B0B7D97D}"/>
              </a:ext>
            </a:extLst>
          </p:cNvPr>
          <p:cNvSpPr txBox="1"/>
          <p:nvPr/>
        </p:nvSpPr>
        <p:spPr>
          <a:xfrm>
            <a:off x="4991197" y="4000265"/>
            <a:ext cx="1409904" cy="443376"/>
          </a:xfrm>
          <a:prstGeom prst="rect">
            <a:avLst/>
          </a:prstGeom>
          <a:noFill/>
        </p:spPr>
        <p:txBody>
          <a:bodyPr wrap="square" lIns="0" tIns="0" rIns="0" bIns="0" rtlCol="0" anchor="t" anchorCtr="0">
            <a:noAutofit/>
          </a:bodyPr>
          <a:lstStyle/>
          <a:p>
            <a:r>
              <a:rPr lang="en-US" sz="1000" dirty="0">
                <a:solidFill>
                  <a:srgbClr val="5F6062"/>
                </a:solidFill>
                <a:latin typeface="Univers LT Std 45 Light"/>
                <a:cs typeface="Univers LT Std 45 Light"/>
              </a:rPr>
              <a:t>5</a:t>
            </a:r>
            <a:r>
              <a:rPr lang="en-US" sz="1000" dirty="0">
                <a:solidFill>
                  <a:srgbClr val="5F6062"/>
                </a:solidFill>
                <a:latin typeface="Univers LT Std 55 Roman" panose="020B0603020202020204" pitchFamily="34" charset="0"/>
              </a:rPr>
              <a:t>° </a:t>
            </a:r>
            <a:r>
              <a:rPr lang="en-US" sz="1000" dirty="0">
                <a:solidFill>
                  <a:srgbClr val="5F6062"/>
                </a:solidFill>
                <a:latin typeface="Univers LT Std 45 Light"/>
                <a:cs typeface="Univers LT Std 45 Light"/>
              </a:rPr>
              <a:t>angle of attack</a:t>
            </a:r>
          </a:p>
        </p:txBody>
      </p:sp>
    </p:spTree>
    <p:extLst>
      <p:ext uri="{BB962C8B-B14F-4D97-AF65-F5344CB8AC3E}">
        <p14:creationId xmlns:p14="http://schemas.microsoft.com/office/powerpoint/2010/main" val="24974632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9CB5329-3B34-F140-8B30-070726CB2A1E}"/>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1B99E99-B40D-C548-8155-E056FE2312F1}"/>
              </a:ext>
            </a:extLst>
          </p:cNvPr>
          <p:cNvPicPr>
            <a:picLocks noChangeAspect="1"/>
          </p:cNvPicPr>
          <p:nvPr/>
        </p:nvPicPr>
        <p:blipFill>
          <a:blip r:embed="rId3"/>
          <a:stretch>
            <a:fillRect/>
          </a:stretch>
        </p:blipFill>
        <p:spPr>
          <a:xfrm>
            <a:off x="7953367" y="5650786"/>
            <a:ext cx="856096" cy="419709"/>
          </a:xfrm>
          <a:prstGeom prst="rect">
            <a:avLst/>
          </a:prstGeom>
        </p:spPr>
      </p:pic>
      <p:sp>
        <p:nvSpPr>
          <p:cNvPr id="7" name="TextBox 6">
            <a:extLst>
              <a:ext uri="{FF2B5EF4-FFF2-40B4-BE49-F238E27FC236}">
                <a16:creationId xmlns:a16="http://schemas.microsoft.com/office/drawing/2014/main" id="{56DE7BCE-F315-CE48-A8B9-95FA303B2510}"/>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1" name="TextBox 10">
            <a:extLst>
              <a:ext uri="{FF2B5EF4-FFF2-40B4-BE49-F238E27FC236}">
                <a16:creationId xmlns:a16="http://schemas.microsoft.com/office/drawing/2014/main" id="{409718C9-A644-154F-8F72-DD0CDE169F49}"/>
              </a:ext>
            </a:extLst>
          </p:cNvPr>
          <p:cNvSpPr txBox="1"/>
          <p:nvPr/>
        </p:nvSpPr>
        <p:spPr>
          <a:xfrm>
            <a:off x="802734" y="699372"/>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Activity</a:t>
            </a:r>
          </a:p>
        </p:txBody>
      </p:sp>
      <p:pic>
        <p:nvPicPr>
          <p:cNvPr id="15" name="Picture 14">
            <a:extLst>
              <a:ext uri="{FF2B5EF4-FFF2-40B4-BE49-F238E27FC236}">
                <a16:creationId xmlns:a16="http://schemas.microsoft.com/office/drawing/2014/main" id="{62ECE31D-C849-8A4F-929C-F2664997F491}"/>
              </a:ext>
            </a:extLst>
          </p:cNvPr>
          <p:cNvPicPr>
            <a:picLocks noChangeAspect="1"/>
          </p:cNvPicPr>
          <p:nvPr/>
        </p:nvPicPr>
        <p:blipFill rotWithShape="1">
          <a:blip r:embed="rId4"/>
          <a:srcRect b="31881"/>
          <a:stretch/>
        </p:blipFill>
        <p:spPr>
          <a:xfrm>
            <a:off x="991221" y="2215247"/>
            <a:ext cx="4380076" cy="2655332"/>
          </a:xfrm>
          <a:prstGeom prst="rect">
            <a:avLst/>
          </a:prstGeom>
        </p:spPr>
      </p:pic>
      <p:sp>
        <p:nvSpPr>
          <p:cNvPr id="2" name="Rectangle 1">
            <a:extLst>
              <a:ext uri="{FF2B5EF4-FFF2-40B4-BE49-F238E27FC236}">
                <a16:creationId xmlns:a16="http://schemas.microsoft.com/office/drawing/2014/main" id="{8402C85A-0CD7-674D-8AE2-3EE5F63B3582}"/>
              </a:ext>
            </a:extLst>
          </p:cNvPr>
          <p:cNvSpPr/>
          <p:nvPr/>
        </p:nvSpPr>
        <p:spPr>
          <a:xfrm>
            <a:off x="2099388" y="1939478"/>
            <a:ext cx="1781356" cy="16407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BE72270-E6EE-7542-B204-313EA244C2EA}"/>
              </a:ext>
            </a:extLst>
          </p:cNvPr>
          <p:cNvSpPr txBox="1"/>
          <p:nvPr/>
        </p:nvSpPr>
        <p:spPr>
          <a:xfrm>
            <a:off x="802735" y="1855503"/>
            <a:ext cx="4631200" cy="92677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Aerodynamics of Flight Worksheet</a:t>
            </a: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spTree>
    <p:extLst>
      <p:ext uri="{BB962C8B-B14F-4D97-AF65-F5344CB8AC3E}">
        <p14:creationId xmlns:p14="http://schemas.microsoft.com/office/powerpoint/2010/main" val="41977174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699372"/>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Objectives</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3" y="1954970"/>
            <a:ext cx="7149775" cy="3379030"/>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Now you can</a:t>
            </a:r>
          </a:p>
          <a:p>
            <a:endParaRPr lang="en-US" sz="2000" b="1" dirty="0">
              <a:solidFill>
                <a:srgbClr val="5F6062"/>
              </a:solidFill>
              <a:latin typeface="Univers LT Std 45 Light"/>
              <a:cs typeface="Univers LT Std 45 Light"/>
            </a:endParaRPr>
          </a:p>
          <a:p>
            <a:pPr marL="342900" indent="-342900">
              <a:buFont typeface="Wingdings" pitchFamily="2" charset="2"/>
              <a:buChar char="ü"/>
            </a:pPr>
            <a:r>
              <a:rPr lang="en-US" sz="2000" dirty="0">
                <a:solidFill>
                  <a:srgbClr val="5F6062"/>
                </a:solidFill>
                <a:latin typeface="Univers LT Std 45 Light"/>
                <a:cs typeface="Univers LT Std 45 Light"/>
              </a:rPr>
              <a:t>Explain how an aircraft stays in the air</a:t>
            </a:r>
          </a:p>
          <a:p>
            <a:pPr marL="342900" indent="-342900">
              <a:buFont typeface="Wingdings" pitchFamily="2" charset="2"/>
              <a:buChar char="ü"/>
            </a:pPr>
            <a:r>
              <a:rPr lang="en-US" sz="2000" dirty="0">
                <a:solidFill>
                  <a:srgbClr val="5F6062"/>
                </a:solidFill>
                <a:latin typeface="Univers LT Std 45 Light"/>
                <a:cs typeface="Univers LT Std 45 Light"/>
              </a:rPr>
              <a:t>Describe the four forces of flight</a:t>
            </a:r>
          </a:p>
          <a:p>
            <a:pPr marL="342900" indent="-342900">
              <a:buFont typeface="Wingdings" pitchFamily="2" charset="2"/>
              <a:buChar char="ü"/>
            </a:pPr>
            <a:r>
              <a:rPr lang="en-US" sz="2000" dirty="0">
                <a:solidFill>
                  <a:srgbClr val="5F6062"/>
                </a:solidFill>
                <a:latin typeface="Univers LT Std 45 Light"/>
                <a:cs typeface="Univers LT Std 45 Light"/>
              </a:rPr>
              <a:t>Explain what a stall is and why it occurs</a:t>
            </a: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12" name="Straight Connector 11">
            <a:extLst>
              <a:ext uri="{FF2B5EF4-FFF2-40B4-BE49-F238E27FC236}">
                <a16:creationId xmlns:a16="http://schemas.microsoft.com/office/drawing/2014/main" id="{89CB5329-3B34-F140-8B30-070726CB2A1E}"/>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1B99E99-B40D-C548-8155-E056FE2312F1}"/>
              </a:ext>
            </a:extLst>
          </p:cNvPr>
          <p:cNvPicPr>
            <a:picLocks noChangeAspect="1"/>
          </p:cNvPicPr>
          <p:nvPr/>
        </p:nvPicPr>
        <p:blipFill>
          <a:blip r:embed="rId3"/>
          <a:stretch>
            <a:fillRect/>
          </a:stretch>
        </p:blipFill>
        <p:spPr>
          <a:xfrm>
            <a:off x="7953367" y="5650786"/>
            <a:ext cx="856096" cy="419709"/>
          </a:xfrm>
          <a:prstGeom prst="rect">
            <a:avLst/>
          </a:prstGeom>
        </p:spPr>
      </p:pic>
      <p:sp>
        <p:nvSpPr>
          <p:cNvPr id="7" name="TextBox 6">
            <a:extLst>
              <a:ext uri="{FF2B5EF4-FFF2-40B4-BE49-F238E27FC236}">
                <a16:creationId xmlns:a16="http://schemas.microsoft.com/office/drawing/2014/main" id="{56DE7BCE-F315-CE48-A8B9-95FA303B2510}"/>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Tree>
    <p:extLst>
      <p:ext uri="{BB962C8B-B14F-4D97-AF65-F5344CB8AC3E}">
        <p14:creationId xmlns:p14="http://schemas.microsoft.com/office/powerpoint/2010/main" val="1962294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73C6DA-D568-B246-B942-C5A2350F48A6}"/>
              </a:ext>
            </a:extLst>
          </p:cNvPr>
          <p:cNvSpPr txBox="1"/>
          <p:nvPr/>
        </p:nvSpPr>
        <p:spPr>
          <a:xfrm>
            <a:off x="802734" y="3461522"/>
            <a:ext cx="7541300" cy="853087"/>
          </a:xfrm>
          <a:prstGeom prst="rect">
            <a:avLst/>
          </a:prstGeom>
          <a:noFill/>
        </p:spPr>
        <p:txBody>
          <a:bodyPr wrap="square" lIns="0" tIns="0" rIns="0" bIns="0" rtlCol="0" anchor="b" anchorCtr="0">
            <a:noAutofit/>
          </a:bodyPr>
          <a:lstStyle/>
          <a:p>
            <a:pPr algn="ctr"/>
            <a:r>
              <a:rPr lang="en-US" sz="8000" b="1" spc="-100" dirty="0">
                <a:solidFill>
                  <a:srgbClr val="1B78BD"/>
                </a:solidFill>
                <a:latin typeface="Univers LT Std 45 Light"/>
                <a:cs typeface="Univers LT Std 45 Light"/>
              </a:rPr>
              <a:t>Aerodynamics of Flight</a:t>
            </a:r>
          </a:p>
        </p:txBody>
      </p:sp>
      <p:sp>
        <p:nvSpPr>
          <p:cNvPr id="8" name="TextBox 7">
            <a:extLst>
              <a:ext uri="{FF2B5EF4-FFF2-40B4-BE49-F238E27FC236}">
                <a16:creationId xmlns:a16="http://schemas.microsoft.com/office/drawing/2014/main" id="{0E8FCCD8-E894-D149-AA95-E2C5D909AD0A}"/>
              </a:ext>
            </a:extLst>
          </p:cNvPr>
          <p:cNvSpPr txBox="1"/>
          <p:nvPr/>
        </p:nvSpPr>
        <p:spPr>
          <a:xfrm>
            <a:off x="2555488" y="4481454"/>
            <a:ext cx="4051608" cy="531542"/>
          </a:xfrm>
          <a:prstGeom prst="rect">
            <a:avLst/>
          </a:prstGeom>
          <a:noFill/>
        </p:spPr>
        <p:txBody>
          <a:bodyPr wrap="square" lIns="0" tIns="0" rIns="0" bIns="0" rtlCol="0" anchor="t" anchorCtr="0">
            <a:noAutofit/>
          </a:bodyPr>
          <a:lstStyle/>
          <a:p>
            <a:pPr algn="ctr"/>
            <a:r>
              <a:rPr lang="en-US" sz="3000" dirty="0">
                <a:solidFill>
                  <a:srgbClr val="5F6062"/>
                </a:solidFill>
                <a:latin typeface="Univers LT Std 45 Light"/>
                <a:cs typeface="Univers LT Std 45 Light"/>
              </a:rPr>
              <a:t>Questions?</a:t>
            </a:r>
            <a:endParaRPr lang="en-US" sz="3000" b="1" dirty="0">
              <a:solidFill>
                <a:srgbClr val="5F6062"/>
              </a:solidFill>
              <a:latin typeface="Univers LT Std 45 Light"/>
              <a:cs typeface="Univers LT Std 45 Light"/>
            </a:endParaRPr>
          </a:p>
        </p:txBody>
      </p:sp>
      <p:pic>
        <p:nvPicPr>
          <p:cNvPr id="11" name="Picture 10">
            <a:extLst>
              <a:ext uri="{FF2B5EF4-FFF2-40B4-BE49-F238E27FC236}">
                <a16:creationId xmlns:a16="http://schemas.microsoft.com/office/drawing/2014/main" id="{D1E0F149-6FD0-2545-A2EC-E14B7460700B}"/>
              </a:ext>
            </a:extLst>
          </p:cNvPr>
          <p:cNvPicPr>
            <a:picLocks noChangeAspect="1"/>
          </p:cNvPicPr>
          <p:nvPr/>
        </p:nvPicPr>
        <p:blipFill>
          <a:blip r:embed="rId2"/>
          <a:stretch>
            <a:fillRect/>
          </a:stretch>
        </p:blipFill>
        <p:spPr>
          <a:xfrm>
            <a:off x="2741786" y="535272"/>
            <a:ext cx="3865310" cy="903110"/>
          </a:xfrm>
          <a:prstGeom prst="rect">
            <a:avLst/>
          </a:prstGeom>
        </p:spPr>
      </p:pic>
      <p:pic>
        <p:nvPicPr>
          <p:cNvPr id="13" name="Picture 12">
            <a:extLst>
              <a:ext uri="{FF2B5EF4-FFF2-40B4-BE49-F238E27FC236}">
                <a16:creationId xmlns:a16="http://schemas.microsoft.com/office/drawing/2014/main" id="{0EA36B3B-5381-C34D-9B21-B37C2434FC26}"/>
              </a:ext>
            </a:extLst>
          </p:cNvPr>
          <p:cNvPicPr>
            <a:picLocks noChangeAspect="1"/>
          </p:cNvPicPr>
          <p:nvPr/>
        </p:nvPicPr>
        <p:blipFill>
          <a:blip r:embed="rId3"/>
          <a:stretch>
            <a:fillRect/>
          </a:stretch>
        </p:blipFill>
        <p:spPr>
          <a:xfrm>
            <a:off x="4056836" y="5711383"/>
            <a:ext cx="1030328" cy="390602"/>
          </a:xfrm>
          <a:prstGeom prst="rect">
            <a:avLst/>
          </a:prstGeom>
        </p:spPr>
      </p:pic>
      <p:sp>
        <p:nvSpPr>
          <p:cNvPr id="15" name="TextBox 14">
            <a:extLst>
              <a:ext uri="{FF2B5EF4-FFF2-40B4-BE49-F238E27FC236}">
                <a16:creationId xmlns:a16="http://schemas.microsoft.com/office/drawing/2014/main" id="{68167D17-6538-D14F-A03C-2E5814F32F11}"/>
              </a:ext>
            </a:extLst>
          </p:cNvPr>
          <p:cNvSpPr txBox="1"/>
          <p:nvPr/>
        </p:nvSpPr>
        <p:spPr>
          <a:xfrm>
            <a:off x="1474085" y="6203156"/>
            <a:ext cx="6214413" cy="410136"/>
          </a:xfrm>
          <a:prstGeom prst="rect">
            <a:avLst/>
          </a:prstGeom>
          <a:noFill/>
        </p:spPr>
        <p:txBody>
          <a:bodyPr wrap="square" lIns="0" tIns="0" rIns="0" bIns="0" rtlCol="0" anchor="t" anchorCtr="0">
            <a:noAutofit/>
          </a:bodyPr>
          <a:lstStyle/>
          <a:p>
            <a:pPr algn="ctr"/>
            <a:r>
              <a:rPr lang="en-US" sz="1000" dirty="0">
                <a:solidFill>
                  <a:srgbClr val="5F6062"/>
                </a:solidFill>
                <a:latin typeface="Univers LT Std 45 Light" panose="020B0403020202020204" pitchFamily="34" charset="0"/>
              </a:rPr>
              <a:t>The development of this program was made possible in part by </a:t>
            </a:r>
            <a:br>
              <a:rPr lang="en-US" sz="1000" dirty="0">
                <a:solidFill>
                  <a:srgbClr val="5F6062"/>
                </a:solidFill>
                <a:latin typeface="Univers LT Std 45 Light" panose="020B0403020202020204" pitchFamily="34" charset="0"/>
              </a:rPr>
            </a:br>
            <a:r>
              <a:rPr lang="en-US" sz="1000" dirty="0">
                <a:solidFill>
                  <a:srgbClr val="5F6062"/>
                </a:solidFill>
                <a:latin typeface="Univers LT Std 45 Light" panose="020B0403020202020204" pitchFamily="34" charset="0"/>
              </a:rPr>
              <a:t>a generous donation from the </a:t>
            </a:r>
            <a:r>
              <a:rPr lang="en-US" sz="1000" dirty="0" err="1">
                <a:solidFill>
                  <a:srgbClr val="5F6062"/>
                </a:solidFill>
                <a:latin typeface="Univers LT Std 45 Light" panose="020B0403020202020204" pitchFamily="34" charset="0"/>
              </a:rPr>
              <a:t>Sporty’s</a:t>
            </a:r>
            <a:r>
              <a:rPr lang="en-US" sz="1000" dirty="0">
                <a:solidFill>
                  <a:srgbClr val="5F6062"/>
                </a:solidFill>
                <a:latin typeface="Univers LT Std 45 Light" panose="020B0403020202020204" pitchFamily="34" charset="0"/>
              </a:rPr>
              <a:t> </a:t>
            </a:r>
            <a:r>
              <a:rPr lang="en-US" sz="1000" dirty="0" smtClean="0">
                <a:solidFill>
                  <a:srgbClr val="5F6062"/>
                </a:solidFill>
                <a:latin typeface="Univers LT Std 45 Light" panose="020B0403020202020204" pitchFamily="34" charset="0"/>
              </a:rPr>
              <a:t>Foundation.</a:t>
            </a:r>
            <a:endParaRPr lang="en-US" sz="1000" dirty="0">
              <a:solidFill>
                <a:srgbClr val="5F6062"/>
              </a:solidFill>
              <a:latin typeface="Univers LT Std 45 Light" panose="020B0403020202020204" pitchFamily="34" charset="0"/>
              <a:cs typeface="Univers LT Std 45 Light"/>
            </a:endParaRPr>
          </a:p>
        </p:txBody>
      </p:sp>
    </p:spTree>
    <p:extLst>
      <p:ext uri="{BB962C8B-B14F-4D97-AF65-F5344CB8AC3E}">
        <p14:creationId xmlns:p14="http://schemas.microsoft.com/office/powerpoint/2010/main" val="30654941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734" y="580335"/>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Session Objectives</a:t>
            </a:r>
          </a:p>
        </p:txBody>
      </p:sp>
      <p:sp>
        <p:nvSpPr>
          <p:cNvPr id="9" name="TextBox 8"/>
          <p:cNvSpPr txBox="1"/>
          <p:nvPr/>
        </p:nvSpPr>
        <p:spPr>
          <a:xfrm>
            <a:off x="802733" y="1740525"/>
            <a:ext cx="7541299" cy="3706685"/>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You’ll be able to</a:t>
            </a:r>
          </a:p>
          <a:p>
            <a:endParaRPr lang="en-US" sz="2000" dirty="0">
              <a:solidFill>
                <a:srgbClr val="5F6062"/>
              </a:solidFill>
              <a:latin typeface="Univers LT Std 45 Light"/>
              <a:cs typeface="Univers LT Std 45 Light"/>
            </a:endParaRPr>
          </a:p>
          <a:p>
            <a:pPr marL="285750" indent="-285750">
              <a:buFont typeface="Wingdings" pitchFamily="2" charset="2"/>
              <a:buChar char="ü"/>
            </a:pPr>
            <a:r>
              <a:rPr lang="en-US" sz="2000" dirty="0">
                <a:solidFill>
                  <a:srgbClr val="5F6062"/>
                </a:solidFill>
                <a:latin typeface="Univers LT Std 45 Light"/>
                <a:cs typeface="Univers LT Std 45 Light"/>
              </a:rPr>
              <a:t>Explain how an aircraft stays in the air</a:t>
            </a:r>
          </a:p>
          <a:p>
            <a:pPr marL="285750" indent="-285750">
              <a:buFont typeface="Wingdings" pitchFamily="2" charset="2"/>
              <a:buChar char="ü"/>
            </a:pPr>
            <a:r>
              <a:rPr lang="en-US" sz="2000" dirty="0">
                <a:solidFill>
                  <a:srgbClr val="5F6062"/>
                </a:solidFill>
                <a:latin typeface="Univers LT Std 45 Light"/>
                <a:cs typeface="Univers LT Std 45 Light"/>
              </a:rPr>
              <a:t>Describe the four forces of flight</a:t>
            </a:r>
          </a:p>
          <a:p>
            <a:pPr marL="285750" indent="-285750">
              <a:buFont typeface="Wingdings" pitchFamily="2" charset="2"/>
              <a:buChar char="ü"/>
            </a:pPr>
            <a:r>
              <a:rPr lang="en-US" sz="2000" dirty="0">
                <a:solidFill>
                  <a:srgbClr val="5F6062"/>
                </a:solidFill>
                <a:latin typeface="Univers LT Std 45 Light"/>
                <a:cs typeface="Univers LT Std 45 Light"/>
              </a:rPr>
              <a:t>Explain what a stall is and why it occurs</a:t>
            </a:r>
          </a:p>
          <a:p>
            <a:pPr marL="342900" indent="-342900">
              <a:buFont typeface="Wingdings" pitchFamily="2" charset="2"/>
              <a:buChar char="ü"/>
            </a:pPr>
            <a:endParaRPr lang="en-US" sz="2000" dirty="0">
              <a:solidFill>
                <a:srgbClr val="5F6062"/>
              </a:solidFill>
              <a:latin typeface="Univers LT Std 45 Light"/>
              <a:cs typeface="Univers LT Std 45 Light"/>
            </a:endParaRP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3"/>
          <a:stretch>
            <a:fillRect/>
          </a:stretch>
        </p:blipFill>
        <p:spPr>
          <a:xfrm>
            <a:off x="7953367" y="5650786"/>
            <a:ext cx="856096" cy="419709"/>
          </a:xfrm>
          <a:prstGeom prst="rect">
            <a:avLst/>
          </a:prstGeom>
        </p:spPr>
      </p:pic>
      <p:sp>
        <p:nvSpPr>
          <p:cNvPr id="7" name="TextBox 6">
            <a:extLst>
              <a:ext uri="{FF2B5EF4-FFF2-40B4-BE49-F238E27FC236}">
                <a16:creationId xmlns:a16="http://schemas.microsoft.com/office/drawing/2014/main" id="{197772D8-F122-9B47-BFF4-F4F67D5F7B28}"/>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047B29-910C-4947-BE43-D8AC96A457C8}"/>
              </a:ext>
            </a:extLst>
          </p:cNvPr>
          <p:cNvSpPr txBox="1"/>
          <p:nvPr/>
        </p:nvSpPr>
        <p:spPr>
          <a:xfrm>
            <a:off x="802734" y="620368"/>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How Airplanes Fly</a:t>
            </a:r>
          </a:p>
        </p:txBody>
      </p:sp>
      <p:cxnSp>
        <p:nvCxnSpPr>
          <p:cNvPr id="19" name="Straight Connector 18">
            <a:extLst>
              <a:ext uri="{FF2B5EF4-FFF2-40B4-BE49-F238E27FC236}">
                <a16:creationId xmlns:a16="http://schemas.microsoft.com/office/drawing/2014/main" id="{D1E7B823-5472-6942-8408-C4C11C10DF86}"/>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01A82273-5BD4-7041-B80F-1019EB7A362B}"/>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4" name="TextBox 13">
            <a:extLst>
              <a:ext uri="{FF2B5EF4-FFF2-40B4-BE49-F238E27FC236}">
                <a16:creationId xmlns:a16="http://schemas.microsoft.com/office/drawing/2014/main" id="{D3F58A52-F766-3C49-AD21-65FB6244379C}"/>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5" name="TextBox 14">
            <a:extLst>
              <a:ext uri="{FF2B5EF4-FFF2-40B4-BE49-F238E27FC236}">
                <a16:creationId xmlns:a16="http://schemas.microsoft.com/office/drawing/2014/main" id="{C6AAA6BC-A31C-F04B-AD9A-2114570C3D12}"/>
              </a:ext>
            </a:extLst>
          </p:cNvPr>
          <p:cNvSpPr txBox="1"/>
          <p:nvPr/>
        </p:nvSpPr>
        <p:spPr>
          <a:xfrm>
            <a:off x="802732" y="1677031"/>
            <a:ext cx="6346213" cy="245642"/>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How does an airplane stay up?</a:t>
            </a:r>
          </a:p>
        </p:txBody>
      </p:sp>
      <p:sp>
        <p:nvSpPr>
          <p:cNvPr id="22" name="Rectangle 21">
            <a:extLst>
              <a:ext uri="{FF2B5EF4-FFF2-40B4-BE49-F238E27FC236}">
                <a16:creationId xmlns:a16="http://schemas.microsoft.com/office/drawing/2014/main" id="{12FC9A02-A5E5-FD42-8FE4-908477E73D30}"/>
              </a:ext>
            </a:extLst>
          </p:cNvPr>
          <p:cNvSpPr/>
          <p:nvPr/>
        </p:nvSpPr>
        <p:spPr>
          <a:xfrm>
            <a:off x="802732" y="2433099"/>
            <a:ext cx="3498924" cy="318399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9121A7-89ED-D94D-9747-BB73266FC6E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02732" y="2259032"/>
            <a:ext cx="3685292" cy="3353591"/>
          </a:xfrm>
          <a:prstGeom prst="rect">
            <a:avLst/>
          </a:prstGeom>
        </p:spPr>
      </p:pic>
    </p:spTree>
    <p:extLst>
      <p:ext uri="{BB962C8B-B14F-4D97-AF65-F5344CB8AC3E}">
        <p14:creationId xmlns:p14="http://schemas.microsoft.com/office/powerpoint/2010/main" val="10991680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8AAE482-2EFC-5C4F-B50F-83508B04BE60}"/>
              </a:ext>
            </a:extLst>
          </p:cNvPr>
          <p:cNvPicPr>
            <a:picLocks noChangeAspect="1"/>
          </p:cNvPicPr>
          <p:nvPr/>
        </p:nvPicPr>
        <p:blipFill>
          <a:blip r:embed="rId3"/>
          <a:stretch>
            <a:fillRect/>
          </a:stretch>
        </p:blipFill>
        <p:spPr>
          <a:xfrm>
            <a:off x="1043304" y="2097075"/>
            <a:ext cx="6925144" cy="3538673"/>
          </a:xfrm>
          <a:prstGeom prst="rect">
            <a:avLst/>
          </a:prstGeom>
        </p:spPr>
      </p:pic>
      <p:sp>
        <p:nvSpPr>
          <p:cNvPr id="9" name="TextBox 8"/>
          <p:cNvSpPr txBox="1"/>
          <p:nvPr/>
        </p:nvSpPr>
        <p:spPr>
          <a:xfrm>
            <a:off x="2184729" y="1949912"/>
            <a:ext cx="2142689" cy="895059"/>
          </a:xfrm>
          <a:prstGeom prst="rect">
            <a:avLst/>
          </a:prstGeom>
          <a:noFill/>
        </p:spPr>
        <p:txBody>
          <a:bodyPr wrap="square" lIns="0" tIns="0" rIns="0" bIns="0" rtlCol="0" anchor="t" anchorCtr="0">
            <a:noAutofit/>
          </a:bodyPr>
          <a:lstStyle/>
          <a:p>
            <a:r>
              <a:rPr lang="en-US" sz="1400" dirty="0">
                <a:solidFill>
                  <a:srgbClr val="5F6062"/>
                </a:solidFill>
                <a:latin typeface="Univers LT Std 45 Light"/>
                <a:cs typeface="Univers LT Std 45 Light"/>
              </a:rPr>
              <a:t>Upward force opposes gravity, supports the weight of an aircraft</a:t>
            </a:r>
          </a:p>
          <a:p>
            <a:endParaRPr lang="en-US" sz="600" dirty="0">
              <a:solidFill>
                <a:schemeClr val="bg1">
                  <a:lumMod val="85000"/>
                </a:schemeClr>
              </a:solidFill>
              <a:latin typeface="Univers LT Std 45 Light"/>
              <a:cs typeface="Univers LT Std 45 Light"/>
            </a:endParaRPr>
          </a:p>
          <a:p>
            <a:endParaRPr lang="en-US" sz="6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35047B29-910C-4947-BE43-D8AC96A457C8}"/>
              </a:ext>
            </a:extLst>
          </p:cNvPr>
          <p:cNvSpPr txBox="1"/>
          <p:nvPr/>
        </p:nvSpPr>
        <p:spPr>
          <a:xfrm>
            <a:off x="802734" y="428423"/>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4 Forces of Flight</a:t>
            </a:r>
          </a:p>
        </p:txBody>
      </p:sp>
      <p:sp>
        <p:nvSpPr>
          <p:cNvPr id="20" name="TextBox 19">
            <a:extLst>
              <a:ext uri="{FF2B5EF4-FFF2-40B4-BE49-F238E27FC236}">
                <a16:creationId xmlns:a16="http://schemas.microsoft.com/office/drawing/2014/main" id="{95FB13BB-0ACE-3443-8AC3-B573EB1A7AAE}"/>
              </a:ext>
            </a:extLst>
          </p:cNvPr>
          <p:cNvSpPr txBox="1"/>
          <p:nvPr/>
        </p:nvSpPr>
        <p:spPr>
          <a:xfrm>
            <a:off x="1043305" y="4699054"/>
            <a:ext cx="2087768" cy="793007"/>
          </a:xfrm>
          <a:prstGeom prst="rect">
            <a:avLst/>
          </a:prstGeom>
          <a:noFill/>
        </p:spPr>
        <p:txBody>
          <a:bodyPr wrap="square" lIns="0" tIns="0" rIns="0" bIns="0" rtlCol="0" anchor="t" anchorCtr="0">
            <a:noAutofit/>
          </a:bodyPr>
          <a:lstStyle/>
          <a:p>
            <a:r>
              <a:rPr lang="en-US" sz="1400" dirty="0">
                <a:solidFill>
                  <a:srgbClr val="5F6062"/>
                </a:solidFill>
                <a:latin typeface="Univers LT Std 45 Light"/>
                <a:cs typeface="Univers LT Std 45 Light"/>
              </a:rPr>
              <a:t>Variable with throttle: Pulls an aircraft forward</a:t>
            </a:r>
          </a:p>
          <a:p>
            <a:endParaRPr lang="en-US" sz="600" dirty="0">
              <a:solidFill>
                <a:schemeClr val="bg1">
                  <a:lumMod val="85000"/>
                </a:schemeClr>
              </a:solidFill>
              <a:latin typeface="Univers LT Std 45 Light"/>
              <a:cs typeface="Univers LT Std 45 Light"/>
            </a:endParaRPr>
          </a:p>
          <a:p>
            <a:endParaRPr lang="en-US" sz="600" dirty="0">
              <a:solidFill>
                <a:schemeClr val="bg1">
                  <a:lumMod val="85000"/>
                </a:schemeClr>
              </a:solidFill>
              <a:latin typeface="Univers LT Std 45 Light"/>
              <a:cs typeface="Univers LT Std 45 Light"/>
            </a:endParaRPr>
          </a:p>
        </p:txBody>
      </p:sp>
      <p:cxnSp>
        <p:nvCxnSpPr>
          <p:cNvPr id="15" name="Straight Connector 14">
            <a:extLst>
              <a:ext uri="{FF2B5EF4-FFF2-40B4-BE49-F238E27FC236}">
                <a16:creationId xmlns:a16="http://schemas.microsoft.com/office/drawing/2014/main" id="{C442B345-79B5-3748-B35E-8C7679CC574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4922BD5D-7F67-334C-93FD-1F22D46463FD}"/>
              </a:ext>
            </a:extLst>
          </p:cNvPr>
          <p:cNvPicPr>
            <a:picLocks noChangeAspect="1"/>
          </p:cNvPicPr>
          <p:nvPr/>
        </p:nvPicPr>
        <p:blipFill>
          <a:blip r:embed="rId4"/>
          <a:stretch>
            <a:fillRect/>
          </a:stretch>
        </p:blipFill>
        <p:spPr>
          <a:xfrm>
            <a:off x="7953367" y="5650786"/>
            <a:ext cx="856096" cy="419709"/>
          </a:xfrm>
          <a:prstGeom prst="rect">
            <a:avLst/>
          </a:prstGeom>
        </p:spPr>
      </p:pic>
      <p:sp>
        <p:nvSpPr>
          <p:cNvPr id="12" name="TextBox 11">
            <a:extLst>
              <a:ext uri="{FF2B5EF4-FFF2-40B4-BE49-F238E27FC236}">
                <a16:creationId xmlns:a16="http://schemas.microsoft.com/office/drawing/2014/main" id="{B6796B2C-49BD-1B40-95CB-32AE8F395993}"/>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4" name="TextBox 13">
            <a:extLst>
              <a:ext uri="{FF2B5EF4-FFF2-40B4-BE49-F238E27FC236}">
                <a16:creationId xmlns:a16="http://schemas.microsoft.com/office/drawing/2014/main" id="{20A67936-3662-964F-893E-1726FB59D85A}"/>
              </a:ext>
            </a:extLst>
          </p:cNvPr>
          <p:cNvSpPr txBox="1"/>
          <p:nvPr/>
        </p:nvSpPr>
        <p:spPr>
          <a:xfrm>
            <a:off x="6868152" y="2741345"/>
            <a:ext cx="2019597" cy="524365"/>
          </a:xfrm>
          <a:prstGeom prst="rect">
            <a:avLst/>
          </a:prstGeom>
          <a:noFill/>
        </p:spPr>
        <p:txBody>
          <a:bodyPr wrap="square" lIns="0" tIns="0" rIns="0" bIns="0" rtlCol="0" anchor="t" anchorCtr="0">
            <a:noAutofit/>
          </a:bodyPr>
          <a:lstStyle/>
          <a:p>
            <a:r>
              <a:rPr lang="en-US" sz="1400" dirty="0">
                <a:solidFill>
                  <a:srgbClr val="5F6062"/>
                </a:solidFill>
                <a:latin typeface="Univers LT Std 45 Light"/>
                <a:cs typeface="Univers LT Std 45 Light"/>
              </a:rPr>
              <a:t>Opposes forward </a:t>
            </a:r>
          </a:p>
          <a:p>
            <a:r>
              <a:rPr lang="en-US" sz="1400" dirty="0">
                <a:solidFill>
                  <a:srgbClr val="5F6062"/>
                </a:solidFill>
                <a:latin typeface="Univers LT Std 45 Light"/>
                <a:cs typeface="Univers LT Std 45 Light"/>
              </a:rPr>
              <a:t>movement</a:t>
            </a:r>
          </a:p>
          <a:p>
            <a:endParaRPr lang="en-US" sz="600" dirty="0">
              <a:solidFill>
                <a:schemeClr val="bg1">
                  <a:lumMod val="85000"/>
                </a:schemeClr>
              </a:solidFill>
              <a:latin typeface="Univers LT Std 45 Light"/>
              <a:cs typeface="Univers LT Std 45 Light"/>
            </a:endParaRPr>
          </a:p>
          <a:p>
            <a:endParaRPr lang="en-US" sz="600" dirty="0">
              <a:solidFill>
                <a:schemeClr val="bg1">
                  <a:lumMod val="85000"/>
                </a:schemeClr>
              </a:solidFill>
              <a:latin typeface="Univers LT Std 45 Light"/>
              <a:cs typeface="Univers LT Std 45 Light"/>
            </a:endParaRPr>
          </a:p>
        </p:txBody>
      </p:sp>
      <p:sp>
        <p:nvSpPr>
          <p:cNvPr id="22" name="TextBox 21">
            <a:extLst>
              <a:ext uri="{FF2B5EF4-FFF2-40B4-BE49-F238E27FC236}">
                <a16:creationId xmlns:a16="http://schemas.microsoft.com/office/drawing/2014/main" id="{7CD81903-CBCC-744E-BA41-95BDD1345794}"/>
              </a:ext>
            </a:extLst>
          </p:cNvPr>
          <p:cNvSpPr txBox="1"/>
          <p:nvPr/>
        </p:nvSpPr>
        <p:spPr>
          <a:xfrm>
            <a:off x="5176038" y="5091925"/>
            <a:ext cx="2395445" cy="462925"/>
          </a:xfrm>
          <a:prstGeom prst="rect">
            <a:avLst/>
          </a:prstGeom>
          <a:noFill/>
        </p:spPr>
        <p:txBody>
          <a:bodyPr wrap="square" lIns="0" tIns="0" rIns="0" bIns="0" rtlCol="0" anchor="t" anchorCtr="0">
            <a:noAutofit/>
          </a:bodyPr>
          <a:lstStyle/>
          <a:p>
            <a:r>
              <a:rPr lang="en-US" sz="1400" dirty="0">
                <a:solidFill>
                  <a:srgbClr val="5F6062"/>
                </a:solidFill>
                <a:latin typeface="Univers LT Std 45 Light"/>
                <a:cs typeface="Univers LT Std 45 Light"/>
              </a:rPr>
              <a:t>Gravity: Stays constant in level unaccelerated flight</a:t>
            </a:r>
          </a:p>
          <a:p>
            <a:endParaRPr lang="en-US" sz="500" dirty="0">
              <a:solidFill>
                <a:schemeClr val="bg1">
                  <a:lumMod val="85000"/>
                </a:schemeClr>
              </a:solidFill>
              <a:latin typeface="Univers LT Std 45 Light"/>
              <a:cs typeface="Univers LT Std 45 Light"/>
            </a:endParaRPr>
          </a:p>
          <a:p>
            <a:endParaRPr lang="en-US" sz="500" dirty="0">
              <a:solidFill>
                <a:schemeClr val="bg1">
                  <a:lumMod val="85000"/>
                </a:schemeClr>
              </a:solidFill>
              <a:latin typeface="Univers LT Std 45 Light"/>
              <a:cs typeface="Univers LT Std 45 Light"/>
            </a:endParaRPr>
          </a:p>
        </p:txBody>
      </p:sp>
      <p:sp>
        <p:nvSpPr>
          <p:cNvPr id="29" name="TextBox 28">
            <a:extLst>
              <a:ext uri="{FF2B5EF4-FFF2-40B4-BE49-F238E27FC236}">
                <a16:creationId xmlns:a16="http://schemas.microsoft.com/office/drawing/2014/main" id="{83B1D805-CBA6-C34F-8297-CE4F1CED8AE2}"/>
              </a:ext>
            </a:extLst>
          </p:cNvPr>
          <p:cNvSpPr txBox="1"/>
          <p:nvPr/>
        </p:nvSpPr>
        <p:spPr>
          <a:xfrm>
            <a:off x="2184729" y="1622719"/>
            <a:ext cx="1660317"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Lift</a:t>
            </a:r>
          </a:p>
        </p:txBody>
      </p:sp>
      <p:sp>
        <p:nvSpPr>
          <p:cNvPr id="30" name="TextBox 29">
            <a:extLst>
              <a:ext uri="{FF2B5EF4-FFF2-40B4-BE49-F238E27FC236}">
                <a16:creationId xmlns:a16="http://schemas.microsoft.com/office/drawing/2014/main" id="{1D56FD4F-C7C1-994D-AB9D-43AC0B64817D}"/>
              </a:ext>
            </a:extLst>
          </p:cNvPr>
          <p:cNvSpPr txBox="1"/>
          <p:nvPr/>
        </p:nvSpPr>
        <p:spPr>
          <a:xfrm>
            <a:off x="1043304" y="4377825"/>
            <a:ext cx="1660317"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Thrust</a:t>
            </a:r>
          </a:p>
        </p:txBody>
      </p:sp>
      <p:sp>
        <p:nvSpPr>
          <p:cNvPr id="32" name="TextBox 31">
            <a:extLst>
              <a:ext uri="{FF2B5EF4-FFF2-40B4-BE49-F238E27FC236}">
                <a16:creationId xmlns:a16="http://schemas.microsoft.com/office/drawing/2014/main" id="{4AAC62AD-1BEA-7841-926A-74555BD8954D}"/>
              </a:ext>
            </a:extLst>
          </p:cNvPr>
          <p:cNvSpPr txBox="1"/>
          <p:nvPr/>
        </p:nvSpPr>
        <p:spPr>
          <a:xfrm>
            <a:off x="6873832" y="2411215"/>
            <a:ext cx="1660317"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Drag</a:t>
            </a:r>
          </a:p>
        </p:txBody>
      </p:sp>
      <p:sp>
        <p:nvSpPr>
          <p:cNvPr id="33" name="TextBox 32">
            <a:extLst>
              <a:ext uri="{FF2B5EF4-FFF2-40B4-BE49-F238E27FC236}">
                <a16:creationId xmlns:a16="http://schemas.microsoft.com/office/drawing/2014/main" id="{7DF03B64-83C9-8744-9B59-FB44A6D15E64}"/>
              </a:ext>
            </a:extLst>
          </p:cNvPr>
          <p:cNvSpPr txBox="1"/>
          <p:nvPr/>
        </p:nvSpPr>
        <p:spPr>
          <a:xfrm>
            <a:off x="5176038" y="4765102"/>
            <a:ext cx="1263779"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Weight</a:t>
            </a:r>
          </a:p>
        </p:txBody>
      </p:sp>
    </p:spTree>
    <p:extLst>
      <p:ext uri="{BB962C8B-B14F-4D97-AF65-F5344CB8AC3E}">
        <p14:creationId xmlns:p14="http://schemas.microsoft.com/office/powerpoint/2010/main" val="16701429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B9374-340A-BE43-BC9E-EE357B19592E}"/>
              </a:ext>
            </a:extLst>
          </p:cNvPr>
          <p:cNvPicPr>
            <a:picLocks noChangeAspect="1"/>
          </p:cNvPicPr>
          <p:nvPr/>
        </p:nvPicPr>
        <p:blipFill>
          <a:blip r:embed="rId3"/>
          <a:stretch>
            <a:fillRect/>
          </a:stretch>
        </p:blipFill>
        <p:spPr>
          <a:xfrm>
            <a:off x="2800194" y="2491712"/>
            <a:ext cx="3785516" cy="3368928"/>
          </a:xfrm>
          <a:prstGeom prst="rect">
            <a:avLst/>
          </a:prstGeom>
        </p:spPr>
      </p:pic>
      <p:sp>
        <p:nvSpPr>
          <p:cNvPr id="10" name="TextBox 9">
            <a:extLst>
              <a:ext uri="{FF2B5EF4-FFF2-40B4-BE49-F238E27FC236}">
                <a16:creationId xmlns:a16="http://schemas.microsoft.com/office/drawing/2014/main" id="{6CD292EC-89D8-774E-960B-6FC61EF76680}"/>
              </a:ext>
            </a:extLst>
          </p:cNvPr>
          <p:cNvSpPr txBox="1"/>
          <p:nvPr/>
        </p:nvSpPr>
        <p:spPr>
          <a:xfrm>
            <a:off x="802733" y="394770"/>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Weight</a:t>
            </a:r>
          </a:p>
        </p:txBody>
      </p:sp>
      <p:sp>
        <p:nvSpPr>
          <p:cNvPr id="20" name="TextBox 19">
            <a:extLst>
              <a:ext uri="{FF2B5EF4-FFF2-40B4-BE49-F238E27FC236}">
                <a16:creationId xmlns:a16="http://schemas.microsoft.com/office/drawing/2014/main" id="{2BBD17F3-D8F3-0944-9F20-B38EE5DFB23D}"/>
              </a:ext>
            </a:extLst>
          </p:cNvPr>
          <p:cNvSpPr txBox="1"/>
          <p:nvPr/>
        </p:nvSpPr>
        <p:spPr>
          <a:xfrm>
            <a:off x="802732" y="1457632"/>
            <a:ext cx="5122207" cy="637886"/>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For an airplane to fly, the </a:t>
            </a:r>
            <a:r>
              <a:rPr lang="en-US" sz="2000" b="1" dirty="0">
                <a:solidFill>
                  <a:srgbClr val="5F6062"/>
                </a:solidFill>
                <a:latin typeface="Univers LT Std 45 Light"/>
                <a:cs typeface="Univers LT Std 45 Light"/>
              </a:rPr>
              <a:t>lift </a:t>
            </a:r>
            <a:r>
              <a:rPr lang="en-US" sz="2000" dirty="0">
                <a:solidFill>
                  <a:srgbClr val="5F6062"/>
                </a:solidFill>
                <a:latin typeface="Univers LT Std 45 Light"/>
                <a:cs typeface="Univers LT Std 45 Light"/>
              </a:rPr>
              <a:t>must be equal to or greater than </a:t>
            </a:r>
            <a:r>
              <a:rPr lang="en-US" sz="2000" b="1" dirty="0">
                <a:solidFill>
                  <a:srgbClr val="5F6062"/>
                </a:solidFill>
                <a:latin typeface="Univers LT Std 45 Light"/>
                <a:cs typeface="Univers LT Std 45 Light"/>
              </a:rPr>
              <a:t>weight</a:t>
            </a:r>
          </a:p>
          <a:p>
            <a:endParaRPr lang="en-US" sz="800" dirty="0">
              <a:solidFill>
                <a:schemeClr val="bg1">
                  <a:lumMod val="85000"/>
                </a:schemeClr>
              </a:solidFill>
              <a:latin typeface="Univers LT Std 45 Light"/>
              <a:cs typeface="Univers LT Std 45 Light"/>
            </a:endParaRPr>
          </a:p>
        </p:txBody>
      </p:sp>
      <p:cxnSp>
        <p:nvCxnSpPr>
          <p:cNvPr id="23" name="Straight Connector 22">
            <a:extLst>
              <a:ext uri="{FF2B5EF4-FFF2-40B4-BE49-F238E27FC236}">
                <a16:creationId xmlns:a16="http://schemas.microsoft.com/office/drawing/2014/main" id="{4C2DF0FA-D9A3-E347-A52A-54E7AEA89F06}"/>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BE873BF5-4A01-D24B-884D-4F1C6ACBB601}"/>
              </a:ext>
            </a:extLst>
          </p:cNvPr>
          <p:cNvPicPr>
            <a:picLocks noChangeAspect="1"/>
          </p:cNvPicPr>
          <p:nvPr/>
        </p:nvPicPr>
        <p:blipFill>
          <a:blip r:embed="rId4"/>
          <a:stretch>
            <a:fillRect/>
          </a:stretch>
        </p:blipFill>
        <p:spPr>
          <a:xfrm>
            <a:off x="7953367" y="5650786"/>
            <a:ext cx="856096" cy="419709"/>
          </a:xfrm>
          <a:prstGeom prst="rect">
            <a:avLst/>
          </a:prstGeom>
        </p:spPr>
      </p:pic>
      <p:sp>
        <p:nvSpPr>
          <p:cNvPr id="19" name="TextBox 18">
            <a:extLst>
              <a:ext uri="{FF2B5EF4-FFF2-40B4-BE49-F238E27FC236}">
                <a16:creationId xmlns:a16="http://schemas.microsoft.com/office/drawing/2014/main" id="{F78092DC-0C49-0844-B66B-CAA7CDBB94A0}"/>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32" name="TextBox 31">
            <a:extLst>
              <a:ext uri="{FF2B5EF4-FFF2-40B4-BE49-F238E27FC236}">
                <a16:creationId xmlns:a16="http://schemas.microsoft.com/office/drawing/2014/main" id="{A0B89BB2-4AF7-EA4F-9D9B-1FE28D915CE0}"/>
              </a:ext>
            </a:extLst>
          </p:cNvPr>
          <p:cNvSpPr txBox="1"/>
          <p:nvPr/>
        </p:nvSpPr>
        <p:spPr>
          <a:xfrm>
            <a:off x="4994550" y="5514704"/>
            <a:ext cx="1263779" cy="278205"/>
          </a:xfrm>
          <a:prstGeom prst="rect">
            <a:avLst/>
          </a:prstGeom>
          <a:noFill/>
        </p:spPr>
        <p:txBody>
          <a:bodyPr wrap="square" lIns="0" tIns="0" rIns="0" bIns="0" rtlCol="0" anchor="t" anchorCtr="0">
            <a:noAutofit/>
          </a:bodyPr>
          <a:lstStyle/>
          <a:p>
            <a:pPr algn="ctr"/>
            <a:r>
              <a:rPr lang="en-US" sz="2000" b="1" dirty="0">
                <a:solidFill>
                  <a:srgbClr val="284467"/>
                </a:solidFill>
                <a:latin typeface="Univers LT Std 45 Light"/>
                <a:cs typeface="Univers LT Std 45 Light"/>
              </a:rPr>
              <a:t>Weight</a:t>
            </a:r>
          </a:p>
        </p:txBody>
      </p:sp>
      <p:sp>
        <p:nvSpPr>
          <p:cNvPr id="37" name="TextBox 36">
            <a:extLst>
              <a:ext uri="{FF2B5EF4-FFF2-40B4-BE49-F238E27FC236}">
                <a16:creationId xmlns:a16="http://schemas.microsoft.com/office/drawing/2014/main" id="{EC24E710-02F0-C847-B618-8074185BD86D}"/>
              </a:ext>
            </a:extLst>
          </p:cNvPr>
          <p:cNvSpPr txBox="1"/>
          <p:nvPr/>
        </p:nvSpPr>
        <p:spPr>
          <a:xfrm>
            <a:off x="3396365" y="2442660"/>
            <a:ext cx="1263779" cy="278205"/>
          </a:xfrm>
          <a:prstGeom prst="rect">
            <a:avLst/>
          </a:prstGeom>
          <a:noFill/>
        </p:spPr>
        <p:txBody>
          <a:bodyPr wrap="square" lIns="0" tIns="0" rIns="0" bIns="0" rtlCol="0" anchor="t" anchorCtr="0">
            <a:noAutofit/>
          </a:bodyPr>
          <a:lstStyle/>
          <a:p>
            <a:pPr algn="ctr"/>
            <a:r>
              <a:rPr lang="en-US" sz="2000" b="1" dirty="0">
                <a:solidFill>
                  <a:srgbClr val="284467"/>
                </a:solidFill>
                <a:latin typeface="Univers LT Std 45 Light"/>
                <a:cs typeface="Univers LT Std 45 Light"/>
              </a:rPr>
              <a:t>Lift</a:t>
            </a:r>
          </a:p>
        </p:txBody>
      </p:sp>
    </p:spTree>
    <p:extLst>
      <p:ext uri="{BB962C8B-B14F-4D97-AF65-F5344CB8AC3E}">
        <p14:creationId xmlns:p14="http://schemas.microsoft.com/office/powerpoint/2010/main" val="23849830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3FAA711-302E-9147-ACFD-C886EB3CEDA4}"/>
              </a:ext>
            </a:extLst>
          </p:cNvPr>
          <p:cNvPicPr>
            <a:picLocks noChangeAspect="1"/>
          </p:cNvPicPr>
          <p:nvPr/>
        </p:nvPicPr>
        <p:blipFill>
          <a:blip r:embed="rId3"/>
          <a:stretch>
            <a:fillRect/>
          </a:stretch>
        </p:blipFill>
        <p:spPr>
          <a:xfrm>
            <a:off x="802730" y="2357720"/>
            <a:ext cx="5510147" cy="3029187"/>
          </a:xfrm>
          <a:prstGeom prst="rect">
            <a:avLst/>
          </a:prstGeom>
        </p:spPr>
      </p:pic>
      <p:cxnSp>
        <p:nvCxnSpPr>
          <p:cNvPr id="17" name="Straight Connector 16">
            <a:extLst>
              <a:ext uri="{FF2B5EF4-FFF2-40B4-BE49-F238E27FC236}">
                <a16:creationId xmlns:a16="http://schemas.microsoft.com/office/drawing/2014/main" id="{36CBA4E1-FE02-554E-AEA8-4E2A79D8CFF3}"/>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D98B3A5E-FD98-A349-B6BA-D74738CD2D5E}"/>
              </a:ext>
            </a:extLst>
          </p:cNvPr>
          <p:cNvPicPr>
            <a:picLocks noChangeAspect="1"/>
          </p:cNvPicPr>
          <p:nvPr/>
        </p:nvPicPr>
        <p:blipFill>
          <a:blip r:embed="rId4"/>
          <a:stretch>
            <a:fillRect/>
          </a:stretch>
        </p:blipFill>
        <p:spPr>
          <a:xfrm>
            <a:off x="7953367" y="5650786"/>
            <a:ext cx="856096" cy="419709"/>
          </a:xfrm>
          <a:prstGeom prst="rect">
            <a:avLst/>
          </a:prstGeom>
        </p:spPr>
      </p:pic>
      <p:sp>
        <p:nvSpPr>
          <p:cNvPr id="14" name="TextBox 13">
            <a:extLst>
              <a:ext uri="{FF2B5EF4-FFF2-40B4-BE49-F238E27FC236}">
                <a16:creationId xmlns:a16="http://schemas.microsoft.com/office/drawing/2014/main" id="{13BC39D3-EDBE-9744-8B3E-CDD65465C1B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6" name="TextBox 15">
            <a:extLst>
              <a:ext uri="{FF2B5EF4-FFF2-40B4-BE49-F238E27FC236}">
                <a16:creationId xmlns:a16="http://schemas.microsoft.com/office/drawing/2014/main" id="{761AA846-828D-1740-A04E-00F27EBF4D8B}"/>
              </a:ext>
            </a:extLst>
          </p:cNvPr>
          <p:cNvSpPr txBox="1"/>
          <p:nvPr/>
        </p:nvSpPr>
        <p:spPr>
          <a:xfrm>
            <a:off x="802733" y="63937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Lift</a:t>
            </a:r>
          </a:p>
        </p:txBody>
      </p:sp>
      <p:sp>
        <p:nvSpPr>
          <p:cNvPr id="22" name="TextBox 21">
            <a:extLst>
              <a:ext uri="{FF2B5EF4-FFF2-40B4-BE49-F238E27FC236}">
                <a16:creationId xmlns:a16="http://schemas.microsoft.com/office/drawing/2014/main" id="{0A1EF4C3-5280-7249-A348-185CA1CEBC4E}"/>
              </a:ext>
            </a:extLst>
          </p:cNvPr>
          <p:cNvSpPr txBox="1"/>
          <p:nvPr/>
        </p:nvSpPr>
        <p:spPr>
          <a:xfrm>
            <a:off x="802732" y="1796556"/>
            <a:ext cx="5228792" cy="1647288"/>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Produced by airflow around the wing</a:t>
            </a:r>
          </a:p>
        </p:txBody>
      </p:sp>
      <p:sp>
        <p:nvSpPr>
          <p:cNvPr id="23" name="TextBox 22">
            <a:extLst>
              <a:ext uri="{FF2B5EF4-FFF2-40B4-BE49-F238E27FC236}">
                <a16:creationId xmlns:a16="http://schemas.microsoft.com/office/drawing/2014/main" id="{A4F39A7D-1286-4546-8CC5-0FB0473F55F5}"/>
              </a:ext>
            </a:extLst>
          </p:cNvPr>
          <p:cNvSpPr txBox="1"/>
          <p:nvPr/>
        </p:nvSpPr>
        <p:spPr>
          <a:xfrm>
            <a:off x="1195755" y="5737819"/>
            <a:ext cx="4683669" cy="245642"/>
          </a:xfrm>
          <a:prstGeom prst="rect">
            <a:avLst/>
          </a:prstGeom>
          <a:noFill/>
        </p:spPr>
        <p:txBody>
          <a:bodyPr wrap="square" lIns="0" tIns="0" rIns="0" bIns="0" rtlCol="0" anchor="t" anchorCtr="0">
            <a:noAutofit/>
          </a:bodyPr>
          <a:lstStyle/>
          <a:p>
            <a:pPr algn="ctr"/>
            <a:r>
              <a:rPr lang="en-US" sz="1400" b="1" dirty="0">
                <a:solidFill>
                  <a:srgbClr val="1B78BD"/>
                </a:solidFill>
                <a:latin typeface="Univers LT Std 45 Light"/>
                <a:cs typeface="Univers LT Std 45 Light"/>
              </a:rPr>
              <a:t>Higher pressure below creates lift</a:t>
            </a:r>
          </a:p>
        </p:txBody>
      </p:sp>
      <p:sp>
        <p:nvSpPr>
          <p:cNvPr id="25" name="TextBox 24">
            <a:extLst>
              <a:ext uri="{FF2B5EF4-FFF2-40B4-BE49-F238E27FC236}">
                <a16:creationId xmlns:a16="http://schemas.microsoft.com/office/drawing/2014/main" id="{794D0FAB-F392-6A47-8BD7-0EBDA34900AE}"/>
              </a:ext>
            </a:extLst>
          </p:cNvPr>
          <p:cNvSpPr txBox="1"/>
          <p:nvPr/>
        </p:nvSpPr>
        <p:spPr>
          <a:xfrm>
            <a:off x="1215969" y="5488695"/>
            <a:ext cx="4683669" cy="245642"/>
          </a:xfrm>
          <a:prstGeom prst="rect">
            <a:avLst/>
          </a:prstGeom>
          <a:noFill/>
        </p:spPr>
        <p:txBody>
          <a:bodyPr wrap="square" lIns="0" tIns="0" rIns="0" bIns="0" rtlCol="0" anchor="t" anchorCtr="0">
            <a:noAutofit/>
          </a:bodyPr>
          <a:lstStyle/>
          <a:p>
            <a:pPr algn="ctr"/>
            <a:r>
              <a:rPr lang="en-US" sz="1400" dirty="0">
                <a:solidFill>
                  <a:srgbClr val="5F6062"/>
                </a:solidFill>
                <a:latin typeface="Univers LT Std 45 Light"/>
                <a:cs typeface="Univers LT Std 45 Light"/>
              </a:rPr>
              <a:t>Pressure exerted by slower-moving air</a:t>
            </a:r>
          </a:p>
        </p:txBody>
      </p:sp>
      <p:sp>
        <p:nvSpPr>
          <p:cNvPr id="26" name="TextBox 25">
            <a:extLst>
              <a:ext uri="{FF2B5EF4-FFF2-40B4-BE49-F238E27FC236}">
                <a16:creationId xmlns:a16="http://schemas.microsoft.com/office/drawing/2014/main" id="{AA98A45A-85A3-E64E-AF29-1EAE4B2395DA}"/>
              </a:ext>
            </a:extLst>
          </p:cNvPr>
          <p:cNvSpPr txBox="1"/>
          <p:nvPr/>
        </p:nvSpPr>
        <p:spPr>
          <a:xfrm>
            <a:off x="5171306" y="2791362"/>
            <a:ext cx="1660317" cy="409037"/>
          </a:xfrm>
          <a:prstGeom prst="rect">
            <a:avLst/>
          </a:prstGeom>
          <a:noFill/>
        </p:spPr>
        <p:txBody>
          <a:bodyPr wrap="square" lIns="0" tIns="0" rIns="0" bIns="0" rtlCol="0" anchor="t" anchorCtr="0">
            <a:noAutofit/>
          </a:bodyPr>
          <a:lstStyle/>
          <a:p>
            <a:r>
              <a:rPr lang="en-US" sz="1400" dirty="0">
                <a:solidFill>
                  <a:srgbClr val="5F6062"/>
                </a:solidFill>
                <a:latin typeface="Univers LT Std 45 Light"/>
                <a:cs typeface="Univers LT Std 45 Light"/>
              </a:rPr>
              <a:t>Pressure exerted by faster-moving air</a:t>
            </a:r>
          </a:p>
        </p:txBody>
      </p:sp>
      <p:sp>
        <p:nvSpPr>
          <p:cNvPr id="29" name="TextBox 28">
            <a:extLst>
              <a:ext uri="{FF2B5EF4-FFF2-40B4-BE49-F238E27FC236}">
                <a16:creationId xmlns:a16="http://schemas.microsoft.com/office/drawing/2014/main" id="{232EA774-24AC-3644-8371-81C243B969F6}"/>
              </a:ext>
            </a:extLst>
          </p:cNvPr>
          <p:cNvSpPr txBox="1"/>
          <p:nvPr/>
        </p:nvSpPr>
        <p:spPr>
          <a:xfrm>
            <a:off x="2727644" y="2856777"/>
            <a:ext cx="1660317" cy="278205"/>
          </a:xfrm>
          <a:prstGeom prst="rect">
            <a:avLst/>
          </a:prstGeom>
          <a:noFill/>
        </p:spPr>
        <p:txBody>
          <a:bodyPr wrap="square" lIns="0" tIns="0" rIns="0" bIns="0" rtlCol="0" anchor="t" anchorCtr="0">
            <a:noAutofit/>
          </a:bodyPr>
          <a:lstStyle/>
          <a:p>
            <a:pPr algn="ctr"/>
            <a:r>
              <a:rPr lang="en-US" sz="2000" b="1" dirty="0">
                <a:solidFill>
                  <a:srgbClr val="284467"/>
                </a:solidFill>
                <a:latin typeface="Univers LT Std 45 Light"/>
                <a:cs typeface="Univers LT Std 45 Light"/>
              </a:rPr>
              <a:t>Lift</a:t>
            </a:r>
          </a:p>
        </p:txBody>
      </p:sp>
      <p:sp>
        <p:nvSpPr>
          <p:cNvPr id="30" name="TextBox 29">
            <a:extLst>
              <a:ext uri="{FF2B5EF4-FFF2-40B4-BE49-F238E27FC236}">
                <a16:creationId xmlns:a16="http://schemas.microsoft.com/office/drawing/2014/main" id="{31961313-6005-1043-807F-542CA8AC7A68}"/>
              </a:ext>
            </a:extLst>
          </p:cNvPr>
          <p:cNvSpPr txBox="1"/>
          <p:nvPr/>
        </p:nvSpPr>
        <p:spPr>
          <a:xfrm>
            <a:off x="2727644" y="4043739"/>
            <a:ext cx="1660317" cy="278205"/>
          </a:xfrm>
          <a:prstGeom prst="rect">
            <a:avLst/>
          </a:prstGeom>
          <a:noFill/>
        </p:spPr>
        <p:txBody>
          <a:bodyPr wrap="square" lIns="0" tIns="0" rIns="0" bIns="0" rtlCol="0" anchor="t" anchorCtr="0">
            <a:noAutofit/>
          </a:bodyPr>
          <a:lstStyle/>
          <a:p>
            <a:pPr algn="ctr"/>
            <a:r>
              <a:rPr lang="en-US" sz="2000" b="1" dirty="0">
                <a:solidFill>
                  <a:schemeClr val="bg1"/>
                </a:solidFill>
                <a:latin typeface="Univers LT Std 45 Light"/>
                <a:cs typeface="Univers LT Std 45 Light"/>
              </a:rPr>
              <a:t>Wing</a:t>
            </a:r>
          </a:p>
        </p:txBody>
      </p:sp>
      <p:sp>
        <p:nvSpPr>
          <p:cNvPr id="31" name="TextBox 30">
            <a:extLst>
              <a:ext uri="{FF2B5EF4-FFF2-40B4-BE49-F238E27FC236}">
                <a16:creationId xmlns:a16="http://schemas.microsoft.com/office/drawing/2014/main" id="{80EC2117-0D08-054D-B288-1C4703E72AEA}"/>
              </a:ext>
            </a:extLst>
          </p:cNvPr>
          <p:cNvSpPr txBox="1"/>
          <p:nvPr/>
        </p:nvSpPr>
        <p:spPr>
          <a:xfrm>
            <a:off x="5759321" y="4184933"/>
            <a:ext cx="491654" cy="179220"/>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Air</a:t>
            </a:r>
          </a:p>
        </p:txBody>
      </p:sp>
      <p:sp>
        <p:nvSpPr>
          <p:cNvPr id="32" name="TextBox 31">
            <a:extLst>
              <a:ext uri="{FF2B5EF4-FFF2-40B4-BE49-F238E27FC236}">
                <a16:creationId xmlns:a16="http://schemas.microsoft.com/office/drawing/2014/main" id="{6AA63C1D-8323-6F4D-A369-237508C60D65}"/>
              </a:ext>
            </a:extLst>
          </p:cNvPr>
          <p:cNvSpPr txBox="1"/>
          <p:nvPr/>
        </p:nvSpPr>
        <p:spPr>
          <a:xfrm>
            <a:off x="949928" y="4193725"/>
            <a:ext cx="491654" cy="179220"/>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Air</a:t>
            </a:r>
          </a:p>
        </p:txBody>
      </p:sp>
    </p:spTree>
    <p:extLst>
      <p:ext uri="{BB962C8B-B14F-4D97-AF65-F5344CB8AC3E}">
        <p14:creationId xmlns:p14="http://schemas.microsoft.com/office/powerpoint/2010/main" val="22907116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F23C5F4-C8D5-1340-AC19-042CE5FA15EB}"/>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FD8515A4-1496-5646-80C7-0FC46102BF2B}"/>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5E671EBB-4804-2F48-85B7-CB10E61D1219}"/>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3" name="TextBox 12">
            <a:extLst>
              <a:ext uri="{FF2B5EF4-FFF2-40B4-BE49-F238E27FC236}">
                <a16:creationId xmlns:a16="http://schemas.microsoft.com/office/drawing/2014/main" id="{28453B54-57A6-0540-8F8F-D2FC8347B97D}"/>
              </a:ext>
            </a:extLst>
          </p:cNvPr>
          <p:cNvSpPr txBox="1"/>
          <p:nvPr/>
        </p:nvSpPr>
        <p:spPr>
          <a:xfrm>
            <a:off x="802733" y="63937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Bernoulli’s Principle</a:t>
            </a:r>
          </a:p>
        </p:txBody>
      </p:sp>
      <p:sp>
        <p:nvSpPr>
          <p:cNvPr id="20" name="TextBox 19">
            <a:extLst>
              <a:ext uri="{FF2B5EF4-FFF2-40B4-BE49-F238E27FC236}">
                <a16:creationId xmlns:a16="http://schemas.microsoft.com/office/drawing/2014/main" id="{97D656EF-F99F-3944-A27F-733AC189402F}"/>
              </a:ext>
            </a:extLst>
          </p:cNvPr>
          <p:cNvSpPr txBox="1"/>
          <p:nvPr/>
        </p:nvSpPr>
        <p:spPr>
          <a:xfrm>
            <a:off x="802731" y="1796556"/>
            <a:ext cx="7379367" cy="59429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As velocity (speed) of a fluid (air) increases, its pressure decreases</a:t>
            </a:r>
          </a:p>
          <a:p>
            <a:endParaRPr lang="en-US" sz="800" dirty="0">
              <a:solidFill>
                <a:schemeClr val="bg1">
                  <a:lumMod val="85000"/>
                </a:schemeClr>
              </a:solidFill>
              <a:latin typeface="Univers LT Std 45 Light"/>
              <a:cs typeface="Univers LT Std 45 Light"/>
            </a:endParaRPr>
          </a:p>
        </p:txBody>
      </p:sp>
      <p:sp>
        <p:nvSpPr>
          <p:cNvPr id="21" name="TextBox 20">
            <a:extLst>
              <a:ext uri="{FF2B5EF4-FFF2-40B4-BE49-F238E27FC236}">
                <a16:creationId xmlns:a16="http://schemas.microsoft.com/office/drawing/2014/main" id="{0A4E340F-E241-B343-A840-2514B39D9CB7}"/>
              </a:ext>
            </a:extLst>
          </p:cNvPr>
          <p:cNvSpPr txBox="1"/>
          <p:nvPr/>
        </p:nvSpPr>
        <p:spPr>
          <a:xfrm>
            <a:off x="802732" y="3016411"/>
            <a:ext cx="4683669" cy="245642"/>
          </a:xfrm>
          <a:prstGeom prst="rect">
            <a:avLst/>
          </a:prstGeom>
          <a:noFill/>
        </p:spPr>
        <p:txBody>
          <a:bodyPr wrap="square" lIns="0" tIns="0" rIns="0" bIns="0" rtlCol="0" anchor="t" anchorCtr="0">
            <a:noAutofit/>
          </a:bodyPr>
          <a:lstStyle/>
          <a:p>
            <a:r>
              <a:rPr lang="en-US" sz="2000" b="1" dirty="0">
                <a:solidFill>
                  <a:schemeClr val="accent6">
                    <a:lumMod val="75000"/>
                  </a:schemeClr>
                </a:solidFill>
                <a:latin typeface="Univers LT Std 45 Light"/>
                <a:cs typeface="Univers LT Std 45 Light"/>
              </a:rPr>
              <a:t>Try it: </a:t>
            </a:r>
          </a:p>
          <a:p>
            <a:r>
              <a:rPr lang="en-US" sz="2000" dirty="0">
                <a:solidFill>
                  <a:schemeClr val="accent6">
                    <a:lumMod val="75000"/>
                  </a:schemeClr>
                </a:solidFill>
                <a:latin typeface="Univers LT Std 45 Light"/>
                <a:cs typeface="Univers LT Std 45 Light"/>
              </a:rPr>
              <a:t>Blow air over a piece of paper</a:t>
            </a:r>
          </a:p>
        </p:txBody>
      </p:sp>
      <p:pic>
        <p:nvPicPr>
          <p:cNvPr id="2" name="Picture 1">
            <a:extLst>
              <a:ext uri="{FF2B5EF4-FFF2-40B4-BE49-F238E27FC236}">
                <a16:creationId xmlns:a16="http://schemas.microsoft.com/office/drawing/2014/main" id="{316CA06C-2AAC-CC48-AEAE-7F46718369F5}"/>
              </a:ext>
            </a:extLst>
          </p:cNvPr>
          <p:cNvPicPr>
            <a:picLocks noChangeAspect="1"/>
          </p:cNvPicPr>
          <p:nvPr/>
        </p:nvPicPr>
        <p:blipFill>
          <a:blip r:embed="rId4"/>
          <a:stretch>
            <a:fillRect/>
          </a:stretch>
        </p:blipFill>
        <p:spPr>
          <a:xfrm>
            <a:off x="802731" y="4063731"/>
            <a:ext cx="4868307" cy="1311949"/>
          </a:xfrm>
          <a:prstGeom prst="rect">
            <a:avLst/>
          </a:prstGeom>
        </p:spPr>
      </p:pic>
      <p:sp>
        <p:nvSpPr>
          <p:cNvPr id="23" name="TextBox 22">
            <a:extLst>
              <a:ext uri="{FF2B5EF4-FFF2-40B4-BE49-F238E27FC236}">
                <a16:creationId xmlns:a16="http://schemas.microsoft.com/office/drawing/2014/main" id="{4D1026FF-E3A0-7A4E-98C5-182957635730}"/>
              </a:ext>
            </a:extLst>
          </p:cNvPr>
          <p:cNvSpPr txBox="1"/>
          <p:nvPr/>
        </p:nvSpPr>
        <p:spPr>
          <a:xfrm>
            <a:off x="2762813" y="4883182"/>
            <a:ext cx="1660317" cy="278205"/>
          </a:xfrm>
          <a:prstGeom prst="rect">
            <a:avLst/>
          </a:prstGeom>
          <a:noFill/>
        </p:spPr>
        <p:txBody>
          <a:bodyPr wrap="square" lIns="0" tIns="0" rIns="0" bIns="0" rtlCol="0" anchor="t" anchorCtr="0">
            <a:noAutofit/>
          </a:bodyPr>
          <a:lstStyle/>
          <a:p>
            <a:pPr algn="ctr"/>
            <a:r>
              <a:rPr lang="en-US" sz="2000" b="1" dirty="0">
                <a:solidFill>
                  <a:schemeClr val="bg1"/>
                </a:solidFill>
                <a:latin typeface="Univers LT Std 45 Light"/>
                <a:cs typeface="Univers LT Std 45 Light"/>
              </a:rPr>
              <a:t>Paper Wing</a:t>
            </a:r>
          </a:p>
        </p:txBody>
      </p:sp>
      <p:sp>
        <p:nvSpPr>
          <p:cNvPr id="24" name="TextBox 23">
            <a:extLst>
              <a:ext uri="{FF2B5EF4-FFF2-40B4-BE49-F238E27FC236}">
                <a16:creationId xmlns:a16="http://schemas.microsoft.com/office/drawing/2014/main" id="{1ABD8AAB-B426-4F4A-B1CC-AE599C06C3D3}"/>
              </a:ext>
            </a:extLst>
          </p:cNvPr>
          <p:cNvSpPr txBox="1"/>
          <p:nvPr/>
        </p:nvSpPr>
        <p:spPr>
          <a:xfrm>
            <a:off x="5776961" y="4765115"/>
            <a:ext cx="1467900" cy="278205"/>
          </a:xfrm>
          <a:prstGeom prst="rect">
            <a:avLst/>
          </a:prstGeom>
          <a:noFill/>
        </p:spPr>
        <p:txBody>
          <a:bodyPr wrap="square" lIns="0" tIns="0" rIns="0" bIns="0" rtlCol="0" anchor="t" anchorCtr="0">
            <a:noAutofit/>
          </a:bodyPr>
          <a:lstStyle/>
          <a:p>
            <a:r>
              <a:rPr lang="en-US" sz="2000" b="1" dirty="0">
                <a:solidFill>
                  <a:srgbClr val="284467"/>
                </a:solidFill>
                <a:latin typeface="Univers LT Std 45 Light"/>
                <a:cs typeface="Univers LT Std 45 Light"/>
              </a:rPr>
              <a:t>Blowing Air</a:t>
            </a:r>
          </a:p>
        </p:txBody>
      </p:sp>
    </p:spTree>
    <p:extLst>
      <p:ext uri="{BB962C8B-B14F-4D97-AF65-F5344CB8AC3E}">
        <p14:creationId xmlns:p14="http://schemas.microsoft.com/office/powerpoint/2010/main" val="7292823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C9CEC10-E8DF-6041-ACB8-FB67B0B587F6}"/>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AD9B2E3-C66D-8A47-B743-80088B321046}"/>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DCB4B0BD-0A23-BC4A-9DB3-ABE28FA31E7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8" name="TextBox 17">
            <a:extLst>
              <a:ext uri="{FF2B5EF4-FFF2-40B4-BE49-F238E27FC236}">
                <a16:creationId xmlns:a16="http://schemas.microsoft.com/office/drawing/2014/main" id="{217ACCF7-8F7C-164A-9B46-E51DFECCBBFF}"/>
              </a:ext>
            </a:extLst>
          </p:cNvPr>
          <p:cNvSpPr txBox="1"/>
          <p:nvPr/>
        </p:nvSpPr>
        <p:spPr>
          <a:xfrm>
            <a:off x="802733" y="63937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Drag</a:t>
            </a:r>
          </a:p>
        </p:txBody>
      </p:sp>
      <p:sp>
        <p:nvSpPr>
          <p:cNvPr id="19" name="TextBox 18">
            <a:extLst>
              <a:ext uri="{FF2B5EF4-FFF2-40B4-BE49-F238E27FC236}">
                <a16:creationId xmlns:a16="http://schemas.microsoft.com/office/drawing/2014/main" id="{1D5752AE-AB21-3C4D-B058-5D903D3E14EE}"/>
              </a:ext>
            </a:extLst>
          </p:cNvPr>
          <p:cNvSpPr txBox="1"/>
          <p:nvPr/>
        </p:nvSpPr>
        <p:spPr>
          <a:xfrm>
            <a:off x="802731" y="1796556"/>
            <a:ext cx="7379367" cy="59429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Friction of air against surfaces</a:t>
            </a:r>
          </a:p>
          <a:p>
            <a:endParaRPr lang="en-US" sz="800" dirty="0">
              <a:solidFill>
                <a:schemeClr val="bg1">
                  <a:lumMod val="85000"/>
                </a:schemeClr>
              </a:solidFill>
              <a:latin typeface="Univers LT Std 45 Light"/>
              <a:cs typeface="Univers LT Std 45 Light"/>
            </a:endParaRPr>
          </a:p>
        </p:txBody>
      </p:sp>
      <p:sp>
        <p:nvSpPr>
          <p:cNvPr id="23" name="TextBox 22">
            <a:extLst>
              <a:ext uri="{FF2B5EF4-FFF2-40B4-BE49-F238E27FC236}">
                <a16:creationId xmlns:a16="http://schemas.microsoft.com/office/drawing/2014/main" id="{62AF44F1-3B48-1C48-A18B-1C544066323B}"/>
              </a:ext>
            </a:extLst>
          </p:cNvPr>
          <p:cNvSpPr txBox="1"/>
          <p:nvPr/>
        </p:nvSpPr>
        <p:spPr>
          <a:xfrm>
            <a:off x="802732" y="2390850"/>
            <a:ext cx="6346213" cy="245642"/>
          </a:xfrm>
          <a:prstGeom prst="rect">
            <a:avLst/>
          </a:prstGeom>
          <a:noFill/>
        </p:spPr>
        <p:txBody>
          <a:bodyPr wrap="square" lIns="0" tIns="0" rIns="0" bIns="0" rtlCol="0" anchor="t" anchorCtr="0">
            <a:noAutofit/>
          </a:bodyPr>
          <a:lstStyle/>
          <a:p>
            <a:r>
              <a:rPr lang="en-US" sz="2000" b="1" dirty="0">
                <a:solidFill>
                  <a:schemeClr val="accent6">
                    <a:lumMod val="75000"/>
                  </a:schemeClr>
                </a:solidFill>
                <a:latin typeface="Univers LT Std 45 Light"/>
                <a:cs typeface="Univers LT Std 45 Light"/>
              </a:rPr>
              <a:t>Question: </a:t>
            </a:r>
            <a:r>
              <a:rPr lang="en-US" sz="2000" dirty="0">
                <a:solidFill>
                  <a:schemeClr val="accent6">
                    <a:lumMod val="75000"/>
                  </a:schemeClr>
                </a:solidFill>
                <a:latin typeface="Univers LT Std 45 Light"/>
                <a:cs typeface="Univers LT Std 45 Light"/>
              </a:rPr>
              <a:t>Which airplane has less drag?</a:t>
            </a:r>
          </a:p>
        </p:txBody>
      </p:sp>
      <p:pic>
        <p:nvPicPr>
          <p:cNvPr id="4" name="Picture 3">
            <a:extLst>
              <a:ext uri="{FF2B5EF4-FFF2-40B4-BE49-F238E27FC236}">
                <a16:creationId xmlns:a16="http://schemas.microsoft.com/office/drawing/2014/main" id="{AF80E7FB-03CD-E64B-822A-FECE3BB4640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319397" y="2849756"/>
            <a:ext cx="3345660" cy="2559813"/>
          </a:xfrm>
          <a:prstGeom prst="rect">
            <a:avLst/>
          </a:prstGeom>
        </p:spPr>
      </p:pic>
      <p:pic>
        <p:nvPicPr>
          <p:cNvPr id="6" name="Picture 5">
            <a:extLst>
              <a:ext uri="{FF2B5EF4-FFF2-40B4-BE49-F238E27FC236}">
                <a16:creationId xmlns:a16="http://schemas.microsoft.com/office/drawing/2014/main" id="{05B0C6FE-6B58-E944-883D-AC246098FAB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02730" y="2849756"/>
            <a:ext cx="3424919" cy="2559813"/>
          </a:xfrm>
          <a:prstGeom prst="rect">
            <a:avLst/>
          </a:prstGeom>
        </p:spPr>
      </p:pic>
    </p:spTree>
    <p:extLst>
      <p:ext uri="{BB962C8B-B14F-4D97-AF65-F5344CB8AC3E}">
        <p14:creationId xmlns:p14="http://schemas.microsoft.com/office/powerpoint/2010/main" val="39790910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57EF4-648B-1443-A422-646719AD6ADA}"/>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935F8828-099A-0A4D-BB5C-515E838C8A8E}"/>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F08AD6A4-2379-B342-A595-425191FA5F53}"/>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Aerodynamics of Flight</a:t>
            </a:r>
          </a:p>
        </p:txBody>
      </p:sp>
      <p:sp>
        <p:nvSpPr>
          <p:cNvPr id="14" name="TextBox 13">
            <a:extLst>
              <a:ext uri="{FF2B5EF4-FFF2-40B4-BE49-F238E27FC236}">
                <a16:creationId xmlns:a16="http://schemas.microsoft.com/office/drawing/2014/main" id="{C855E940-F814-DD40-8FEE-42B0205D676B}"/>
              </a:ext>
            </a:extLst>
          </p:cNvPr>
          <p:cNvSpPr txBox="1"/>
          <p:nvPr/>
        </p:nvSpPr>
        <p:spPr>
          <a:xfrm>
            <a:off x="802733" y="639372"/>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Thrust</a:t>
            </a:r>
          </a:p>
        </p:txBody>
      </p:sp>
      <p:sp>
        <p:nvSpPr>
          <p:cNvPr id="16" name="TextBox 15">
            <a:extLst>
              <a:ext uri="{FF2B5EF4-FFF2-40B4-BE49-F238E27FC236}">
                <a16:creationId xmlns:a16="http://schemas.microsoft.com/office/drawing/2014/main" id="{60827ECE-9732-CC4A-A8B9-1A1888C39916}"/>
              </a:ext>
            </a:extLst>
          </p:cNvPr>
          <p:cNvSpPr txBox="1"/>
          <p:nvPr/>
        </p:nvSpPr>
        <p:spPr>
          <a:xfrm>
            <a:off x="802731" y="1796556"/>
            <a:ext cx="7379367" cy="59429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Thrust is produced by the aircraft engine(s)</a:t>
            </a:r>
          </a:p>
          <a:p>
            <a:pPr marL="342900" indent="-342900">
              <a:buFont typeface="Wingdings" pitchFamily="2" charset="2"/>
              <a:buChar char="ü"/>
            </a:pPr>
            <a:r>
              <a:rPr lang="en-US" sz="2000" dirty="0">
                <a:solidFill>
                  <a:srgbClr val="5F6062"/>
                </a:solidFill>
                <a:latin typeface="Univers LT Std 45 Light"/>
                <a:cs typeface="Univers LT Std 45 Light"/>
              </a:rPr>
              <a:t>It propels the airplane forward</a:t>
            </a:r>
          </a:p>
          <a:p>
            <a:endParaRPr lang="en-US" sz="800" dirty="0">
              <a:solidFill>
                <a:schemeClr val="bg1">
                  <a:lumMod val="85000"/>
                </a:schemeClr>
              </a:solidFill>
              <a:latin typeface="Univers LT Std 45 Light"/>
              <a:cs typeface="Univers LT Std 45 Light"/>
            </a:endParaRPr>
          </a:p>
        </p:txBody>
      </p:sp>
      <p:sp>
        <p:nvSpPr>
          <p:cNvPr id="20" name="Rectangle 19">
            <a:extLst>
              <a:ext uri="{FF2B5EF4-FFF2-40B4-BE49-F238E27FC236}">
                <a16:creationId xmlns:a16="http://schemas.microsoft.com/office/drawing/2014/main" id="{BF3275CD-7F0C-7B4F-A8DC-F4278C2BBA58}"/>
              </a:ext>
            </a:extLst>
          </p:cNvPr>
          <p:cNvSpPr/>
          <p:nvPr/>
        </p:nvSpPr>
        <p:spPr>
          <a:xfrm>
            <a:off x="802731" y="2797978"/>
            <a:ext cx="3394732" cy="268575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13D721-69BF-7346-B5B8-C512D16CF966}"/>
              </a:ext>
            </a:extLst>
          </p:cNvPr>
          <p:cNvSpPr/>
          <p:nvPr/>
        </p:nvSpPr>
        <p:spPr>
          <a:xfrm>
            <a:off x="4302539" y="2797978"/>
            <a:ext cx="3394732" cy="268575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E8139B-D4CF-F54F-9789-C25A79953A7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02731" y="2794332"/>
            <a:ext cx="3394732" cy="2689399"/>
          </a:xfrm>
          <a:prstGeom prst="rect">
            <a:avLst/>
          </a:prstGeom>
        </p:spPr>
      </p:pic>
      <p:pic>
        <p:nvPicPr>
          <p:cNvPr id="5" name="Picture 4">
            <a:extLst>
              <a:ext uri="{FF2B5EF4-FFF2-40B4-BE49-F238E27FC236}">
                <a16:creationId xmlns:a16="http://schemas.microsoft.com/office/drawing/2014/main" id="{F7CAF8CD-7DFE-0548-9BEE-794532864FF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302539" y="2794332"/>
            <a:ext cx="3394732" cy="2689400"/>
          </a:xfrm>
          <a:prstGeom prst="rect">
            <a:avLst/>
          </a:prstGeom>
        </p:spPr>
      </p:pic>
      <p:pic>
        <p:nvPicPr>
          <p:cNvPr id="4" name="Picture 3">
            <a:extLst>
              <a:ext uri="{FF2B5EF4-FFF2-40B4-BE49-F238E27FC236}">
                <a16:creationId xmlns:a16="http://schemas.microsoft.com/office/drawing/2014/main" id="{749F103D-EA9F-FB4E-8951-B6C38703594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02731" y="2794332"/>
            <a:ext cx="3394732" cy="2689399"/>
          </a:xfrm>
          <a:prstGeom prst="rect">
            <a:avLst/>
          </a:prstGeom>
        </p:spPr>
      </p:pic>
    </p:spTree>
    <p:extLst>
      <p:ext uri="{BB962C8B-B14F-4D97-AF65-F5344CB8AC3E}">
        <p14:creationId xmlns:p14="http://schemas.microsoft.com/office/powerpoint/2010/main" val="185421462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11092</TotalTime>
  <Words>1831</Words>
  <Application>Microsoft Office PowerPoint</Application>
  <PresentationFormat>On-screen Show (4:3)</PresentationFormat>
  <Paragraphs>181</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Univers LT Std 45 Light</vt:lpstr>
      <vt:lpstr>Univers LT Std 55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Hanson</dc:creator>
  <cp:lastModifiedBy>John Egan</cp:lastModifiedBy>
  <cp:revision>217</cp:revision>
  <cp:lastPrinted>2020-04-06T19:24:28Z</cp:lastPrinted>
  <dcterms:created xsi:type="dcterms:W3CDTF">2014-03-03T17:42:11Z</dcterms:created>
  <dcterms:modified xsi:type="dcterms:W3CDTF">2020-08-18T13:47:25Z</dcterms:modified>
</cp:coreProperties>
</file>