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66" r:id="rId3"/>
    <p:sldId id="267" r:id="rId4"/>
    <p:sldId id="268" r:id="rId5"/>
    <p:sldId id="269" r:id="rId6"/>
    <p:sldId id="270" r:id="rId7"/>
    <p:sldId id="271"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6">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6062"/>
    <a:srgbClr val="96C0E6"/>
    <a:srgbClr val="003779"/>
    <a:srgbClr val="1B78BD"/>
    <a:srgbClr val="0076C0"/>
    <a:srgbClr val="9FA1A4"/>
    <a:srgbClr val="8D8B00"/>
    <a:srgbClr val="54BCEB"/>
    <a:srgbClr val="F3901D"/>
    <a:srgbClr val="BF31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395"/>
    <p:restoredTop sz="56047" autoAdjust="0"/>
  </p:normalViewPr>
  <p:slideViewPr>
    <p:cSldViewPr snapToGrid="0" snapToObjects="1" showGuides="1">
      <p:cViewPr varScale="1">
        <p:scale>
          <a:sx n="64" d="100"/>
          <a:sy n="64" d="100"/>
        </p:scale>
        <p:origin x="3498" y="72"/>
      </p:cViewPr>
      <p:guideLst>
        <p:guide orient="horz" pos="2156"/>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444771-4141-0E4C-9DDA-89653374D03B}" type="datetimeFigureOut">
              <a:rPr lang="en-US" smtClean="0"/>
              <a:t>8/18/2020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16B855-EA70-4E47-AE9F-80208567EABC}" type="slidenum">
              <a:rPr lang="en-US" smtClean="0"/>
              <a:t>‹#›</a:t>
            </a:fld>
            <a:endParaRPr lang="en-US"/>
          </a:p>
        </p:txBody>
      </p:sp>
    </p:spTree>
    <p:extLst>
      <p:ext uri="{BB962C8B-B14F-4D97-AF65-F5344CB8AC3E}">
        <p14:creationId xmlns:p14="http://schemas.microsoft.com/office/powerpoint/2010/main" val="1049264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Talk</a:t>
            </a:r>
            <a:r>
              <a:rPr lang="en-US" baseline="0" dirty="0" smtClean="0"/>
              <a:t> about what the compass is used for and how there are 360 degrees that make up a compass.</a:t>
            </a:r>
          </a:p>
          <a:p>
            <a:endParaRPr lang="en-US" baseline="0" dirty="0" smtClean="0"/>
          </a:p>
          <a:p>
            <a:r>
              <a:rPr lang="en-US" baseline="0" dirty="0" smtClean="0"/>
              <a:t>Walk students through how to identify which direction they are going using a compass</a:t>
            </a:r>
            <a:r>
              <a:rPr lang="en-US" baseline="0" dirty="0" smtClean="0"/>
              <a:t>.</a:t>
            </a:r>
          </a:p>
          <a:p>
            <a:endParaRPr lang="en-US" baseline="0" dirty="0" smtClean="0"/>
          </a:p>
          <a:p>
            <a:r>
              <a:rPr lang="en-US" sz="1200" b="0" i="0" kern="1200" dirty="0" smtClean="0">
                <a:solidFill>
                  <a:schemeClr val="tx1"/>
                </a:solidFill>
                <a:effectLst/>
                <a:latin typeface="+mn-lt"/>
                <a:ea typeface="+mn-ea"/>
                <a:cs typeface="+mn-cs"/>
              </a:rPr>
              <a:t>A compass can be used in many ways, from telling which way is North to following an unmarked path over wilderness terrain. Let's talk about how the a compass is laid out.</a:t>
            </a:r>
          </a:p>
          <a:p>
            <a:endParaRPr lang="en-US" sz="1200" b="0" i="0" kern="1200" baseline="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There are four </a:t>
            </a:r>
            <a:r>
              <a:rPr lang="en-US" sz="1200" b="1" i="0" kern="1200" dirty="0" smtClean="0">
                <a:solidFill>
                  <a:schemeClr val="tx1"/>
                </a:solidFill>
                <a:effectLst/>
                <a:latin typeface="+mn-lt"/>
                <a:ea typeface="+mn-ea"/>
                <a:cs typeface="+mn-cs"/>
              </a:rPr>
              <a:t>cardinal points</a:t>
            </a:r>
            <a:r>
              <a:rPr lang="en-US" sz="1200" b="0" i="0" kern="1200" dirty="0" smtClean="0">
                <a:solidFill>
                  <a:schemeClr val="tx1"/>
                </a:solidFill>
                <a:effectLst/>
                <a:latin typeface="+mn-lt"/>
                <a:ea typeface="+mn-ea"/>
                <a:cs typeface="+mn-cs"/>
              </a:rPr>
              <a:t> on a compass - North, South, East, and West. When reading a compass, and telling other people directions, you need to wipe "right" and "left" out of your vocabulary. Right and Left are relative directions and differ depending on your location and direction, but the cardinal points are constant.</a:t>
            </a:r>
            <a:endParaRPr lang="en-US" baseline="0" dirty="0" smtClean="0"/>
          </a:p>
          <a:p>
            <a:endParaRPr lang="en-US" dirty="0" smtClean="0"/>
          </a:p>
          <a:p>
            <a:r>
              <a:rPr lang="en-US" sz="1200" b="0" i="0" kern="1200" dirty="0" smtClean="0">
                <a:solidFill>
                  <a:schemeClr val="tx1"/>
                </a:solidFill>
                <a:effectLst/>
                <a:latin typeface="+mn-lt"/>
                <a:ea typeface="+mn-ea"/>
                <a:cs typeface="+mn-cs"/>
              </a:rPr>
              <a:t>The direction halfway between North and East is an </a:t>
            </a:r>
            <a:r>
              <a:rPr lang="en-US" sz="1200" b="1" i="0" kern="1200" dirty="0" err="1" smtClean="0">
                <a:solidFill>
                  <a:schemeClr val="tx1"/>
                </a:solidFill>
                <a:effectLst/>
                <a:latin typeface="+mn-lt"/>
                <a:ea typeface="+mn-ea"/>
                <a:cs typeface="+mn-cs"/>
              </a:rPr>
              <a:t>intercardinal</a:t>
            </a:r>
            <a:r>
              <a:rPr lang="en-US" sz="1200" b="1" i="0" kern="1200" dirty="0" smtClean="0">
                <a:solidFill>
                  <a:schemeClr val="tx1"/>
                </a:solidFill>
                <a:effectLst/>
                <a:latin typeface="+mn-lt"/>
                <a:ea typeface="+mn-ea"/>
                <a:cs typeface="+mn-cs"/>
              </a:rPr>
              <a:t> point</a:t>
            </a:r>
            <a:r>
              <a:rPr lang="en-US" sz="1200" b="0" i="0" kern="1200" dirty="0" smtClean="0">
                <a:solidFill>
                  <a:schemeClr val="tx1"/>
                </a:solidFill>
                <a:effectLst/>
                <a:latin typeface="+mn-lt"/>
                <a:ea typeface="+mn-ea"/>
                <a:cs typeface="+mn-cs"/>
              </a:rPr>
              <a:t> and is called </a:t>
            </a:r>
            <a:r>
              <a:rPr lang="en-US" sz="1200" b="0" i="1" kern="1200" dirty="0" err="1" smtClean="0">
                <a:solidFill>
                  <a:schemeClr val="tx1"/>
                </a:solidFill>
                <a:effectLst/>
                <a:latin typeface="+mn-lt"/>
                <a:ea typeface="+mn-ea"/>
                <a:cs typeface="+mn-cs"/>
              </a:rPr>
              <a:t>NorthEast</a:t>
            </a:r>
            <a:r>
              <a:rPr lang="en-US" sz="1200" b="0" i="0" kern="1200" dirty="0" smtClean="0">
                <a:solidFill>
                  <a:schemeClr val="tx1"/>
                </a:solidFill>
                <a:effectLst/>
                <a:latin typeface="+mn-lt"/>
                <a:ea typeface="+mn-ea"/>
                <a:cs typeface="+mn-cs"/>
              </a:rPr>
              <a:t>. The other three </a:t>
            </a:r>
            <a:r>
              <a:rPr lang="en-US" sz="1200" b="0" i="0" kern="1200" dirty="0" err="1" smtClean="0">
                <a:solidFill>
                  <a:schemeClr val="tx1"/>
                </a:solidFill>
                <a:effectLst/>
                <a:latin typeface="+mn-lt"/>
                <a:ea typeface="+mn-ea"/>
                <a:cs typeface="+mn-cs"/>
              </a:rPr>
              <a:t>intercardinal</a:t>
            </a:r>
            <a:r>
              <a:rPr lang="en-US" sz="1200" b="0" i="0" kern="1200" dirty="0" smtClean="0">
                <a:solidFill>
                  <a:schemeClr val="tx1"/>
                </a:solidFill>
                <a:effectLst/>
                <a:latin typeface="+mn-lt"/>
                <a:ea typeface="+mn-ea"/>
                <a:cs typeface="+mn-cs"/>
              </a:rPr>
              <a:t> points are </a:t>
            </a:r>
            <a:r>
              <a:rPr lang="en-US" sz="1200" b="0" i="0" kern="1200" dirty="0" err="1" smtClean="0">
                <a:solidFill>
                  <a:schemeClr val="tx1"/>
                </a:solidFill>
                <a:effectLst/>
                <a:latin typeface="+mn-lt"/>
                <a:ea typeface="+mn-ea"/>
                <a:cs typeface="+mn-cs"/>
              </a:rPr>
              <a:t>SouthEast</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SouthWest</a:t>
            </a:r>
            <a:r>
              <a:rPr lang="en-US" sz="1200" b="0" i="0" kern="1200" dirty="0" smtClean="0">
                <a:solidFill>
                  <a:schemeClr val="tx1"/>
                </a:solidFill>
                <a:effectLst/>
                <a:latin typeface="+mn-lt"/>
                <a:ea typeface="+mn-ea"/>
                <a:cs typeface="+mn-cs"/>
              </a:rPr>
              <a:t>, and </a:t>
            </a:r>
            <a:r>
              <a:rPr lang="en-US" sz="1200" b="0" i="0" kern="1200" dirty="0" err="1" smtClean="0">
                <a:solidFill>
                  <a:schemeClr val="tx1"/>
                </a:solidFill>
                <a:effectLst/>
                <a:latin typeface="+mn-lt"/>
                <a:ea typeface="+mn-ea"/>
                <a:cs typeface="+mn-cs"/>
              </a:rPr>
              <a:t>NorthWest</a:t>
            </a:r>
            <a:r>
              <a:rPr lang="en-US" sz="1200" b="0" i="0" kern="1200" dirty="0" smtClean="0">
                <a:solidFill>
                  <a:schemeClr val="tx1"/>
                </a:solidFill>
                <a:effectLst/>
                <a:latin typeface="+mn-lt"/>
                <a:ea typeface="+mn-ea"/>
                <a:cs typeface="+mn-cs"/>
              </a:rPr>
              <a:t>.</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Finally, there are </a:t>
            </a:r>
            <a:r>
              <a:rPr lang="en-US" sz="1200" b="1" i="0" kern="1200" dirty="0" smtClean="0">
                <a:solidFill>
                  <a:schemeClr val="tx1"/>
                </a:solidFill>
                <a:effectLst/>
                <a:latin typeface="+mn-lt"/>
                <a:ea typeface="+mn-ea"/>
                <a:cs typeface="+mn-cs"/>
              </a:rPr>
              <a:t>secondary </a:t>
            </a:r>
            <a:r>
              <a:rPr lang="en-US" sz="1200" b="1" i="0" kern="1200" dirty="0" err="1" smtClean="0">
                <a:solidFill>
                  <a:schemeClr val="tx1"/>
                </a:solidFill>
                <a:effectLst/>
                <a:latin typeface="+mn-lt"/>
                <a:ea typeface="+mn-ea"/>
                <a:cs typeface="+mn-cs"/>
              </a:rPr>
              <a:t>intercardinal</a:t>
            </a:r>
            <a:r>
              <a:rPr lang="en-US" sz="1200" b="1" i="0" kern="1200" dirty="0" smtClean="0">
                <a:solidFill>
                  <a:schemeClr val="tx1"/>
                </a:solidFill>
                <a:effectLst/>
                <a:latin typeface="+mn-lt"/>
                <a:ea typeface="+mn-ea"/>
                <a:cs typeface="+mn-cs"/>
              </a:rPr>
              <a:t> points</a:t>
            </a:r>
            <a:r>
              <a:rPr lang="en-US" sz="1200" b="0" i="0" kern="1200" dirty="0" smtClean="0">
                <a:solidFill>
                  <a:schemeClr val="tx1"/>
                </a:solidFill>
                <a:effectLst/>
                <a:latin typeface="+mn-lt"/>
                <a:ea typeface="+mn-ea"/>
                <a:cs typeface="+mn-cs"/>
              </a:rPr>
              <a:t> halfway between each cardinal point and </a:t>
            </a:r>
            <a:r>
              <a:rPr lang="en-US" sz="1200" b="0" i="0" kern="1200" dirty="0" err="1" smtClean="0">
                <a:solidFill>
                  <a:schemeClr val="tx1"/>
                </a:solidFill>
                <a:effectLst/>
                <a:latin typeface="+mn-lt"/>
                <a:ea typeface="+mn-ea"/>
                <a:cs typeface="+mn-cs"/>
              </a:rPr>
              <a:t>intercardinal</a:t>
            </a:r>
            <a:r>
              <a:rPr lang="en-US" sz="1200" b="0" i="0" kern="1200" dirty="0" smtClean="0">
                <a:solidFill>
                  <a:schemeClr val="tx1"/>
                </a:solidFill>
                <a:effectLst/>
                <a:latin typeface="+mn-lt"/>
                <a:ea typeface="+mn-ea"/>
                <a:cs typeface="+mn-cs"/>
              </a:rPr>
              <a:t> point. These are North-</a:t>
            </a:r>
            <a:r>
              <a:rPr lang="en-US" sz="1200" b="0" i="0" kern="1200" dirty="0" err="1" smtClean="0">
                <a:solidFill>
                  <a:schemeClr val="tx1"/>
                </a:solidFill>
                <a:effectLst/>
                <a:latin typeface="+mn-lt"/>
                <a:ea typeface="+mn-ea"/>
                <a:cs typeface="+mn-cs"/>
              </a:rPr>
              <a:t>NorthEast</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East-NorthEast</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East-SouthEast</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South-SouthEast</a:t>
            </a:r>
            <a:r>
              <a:rPr lang="en-US" sz="1200" b="0" i="0" kern="1200" dirty="0" smtClean="0">
                <a:solidFill>
                  <a:schemeClr val="tx1"/>
                </a:solidFill>
                <a:effectLst/>
                <a:latin typeface="+mn-lt"/>
                <a:ea typeface="+mn-ea"/>
                <a:cs typeface="+mn-cs"/>
              </a:rPr>
              <a:t>, ... and so on. With these directions, you can give someone a fairly good idea of what direction they need to go. </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Since there is a need for more precise directions, the circle of a compass face is split into 360 marks called </a:t>
            </a:r>
            <a:r>
              <a:rPr lang="en-US" sz="1200" b="0" i="1" kern="1200" dirty="0" smtClean="0">
                <a:solidFill>
                  <a:schemeClr val="tx1"/>
                </a:solidFill>
                <a:effectLst/>
                <a:latin typeface="+mn-lt"/>
                <a:ea typeface="+mn-ea"/>
                <a:cs typeface="+mn-cs"/>
              </a:rPr>
              <a:t>degrees</a:t>
            </a:r>
            <a:r>
              <a:rPr lang="en-US" sz="1200" b="0" i="0" kern="1200" dirty="0" smtClean="0">
                <a:solidFill>
                  <a:schemeClr val="tx1"/>
                </a:solidFill>
                <a:effectLst/>
                <a:latin typeface="+mn-lt"/>
                <a:ea typeface="+mn-ea"/>
                <a:cs typeface="+mn-cs"/>
              </a:rPr>
              <a:t>. For rough directions, go ahead and use North or </a:t>
            </a:r>
            <a:r>
              <a:rPr lang="en-US" sz="1200" b="0" i="0" kern="1200" dirty="0" err="1" smtClean="0">
                <a:solidFill>
                  <a:schemeClr val="tx1"/>
                </a:solidFill>
                <a:effectLst/>
                <a:latin typeface="+mn-lt"/>
                <a:ea typeface="+mn-ea"/>
                <a:cs typeface="+mn-cs"/>
              </a:rPr>
              <a:t>NorthWest</a:t>
            </a:r>
            <a:r>
              <a:rPr lang="en-US" sz="1200" b="0" i="0" kern="1200" dirty="0" smtClean="0">
                <a:solidFill>
                  <a:schemeClr val="tx1"/>
                </a:solidFill>
                <a:effectLst/>
                <a:latin typeface="+mn-lt"/>
                <a:ea typeface="+mn-ea"/>
                <a:cs typeface="+mn-cs"/>
              </a:rPr>
              <a:t>. But, for finding your way or locating destinations in the wild, use degrees as you'll see in a bit.</a:t>
            </a:r>
          </a:p>
          <a:p>
            <a:endParaRPr lang="en-US" dirty="0"/>
          </a:p>
        </p:txBody>
      </p:sp>
      <p:sp>
        <p:nvSpPr>
          <p:cNvPr id="4" name="Slide Number Placeholder 3"/>
          <p:cNvSpPr>
            <a:spLocks noGrp="1"/>
          </p:cNvSpPr>
          <p:nvPr>
            <p:ph type="sldNum" sz="quarter" idx="5"/>
          </p:nvPr>
        </p:nvSpPr>
        <p:spPr/>
        <p:txBody>
          <a:bodyPr/>
          <a:lstStyle/>
          <a:p>
            <a:fld id="{AC16B855-EA70-4E47-AE9F-80208567EABC}" type="slidenum">
              <a:rPr lang="en-US" smtClean="0"/>
              <a:t>3</a:t>
            </a:fld>
            <a:endParaRPr lang="en-US"/>
          </a:p>
        </p:txBody>
      </p:sp>
    </p:spTree>
    <p:extLst>
      <p:ext uri="{BB962C8B-B14F-4D97-AF65-F5344CB8AC3E}">
        <p14:creationId xmlns:p14="http://schemas.microsoft.com/office/powerpoint/2010/main" val="2878613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where you will expand on the 360 degrees that make up the compass. Runways are identified by the nearest 10 degree compass directions they face. Make sure students understand that the runway number is on the side a pilot would land on facing that direction. </a:t>
            </a:r>
            <a:endParaRPr lang="en-US" dirty="0"/>
          </a:p>
        </p:txBody>
      </p:sp>
      <p:sp>
        <p:nvSpPr>
          <p:cNvPr id="4" name="Slide Number Placeholder 3"/>
          <p:cNvSpPr>
            <a:spLocks noGrp="1"/>
          </p:cNvSpPr>
          <p:nvPr>
            <p:ph type="sldNum" sz="quarter" idx="10"/>
          </p:nvPr>
        </p:nvSpPr>
        <p:spPr/>
        <p:txBody>
          <a:bodyPr/>
          <a:lstStyle/>
          <a:p>
            <a:fld id="{AC16B855-EA70-4E47-AE9F-80208567EABC}" type="slidenum">
              <a:rPr lang="en-US" smtClean="0"/>
              <a:t>4</a:t>
            </a:fld>
            <a:endParaRPr lang="en-US"/>
          </a:p>
        </p:txBody>
      </p:sp>
    </p:spTree>
    <p:extLst>
      <p:ext uri="{BB962C8B-B14F-4D97-AF65-F5344CB8AC3E}">
        <p14:creationId xmlns:p14="http://schemas.microsoft.com/office/powerpoint/2010/main" val="431561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16B855-EA70-4E47-AE9F-80208567EABC}" type="slidenum">
              <a:rPr lang="en-US" smtClean="0"/>
              <a:t>5</a:t>
            </a:fld>
            <a:endParaRPr lang="en-US"/>
          </a:p>
        </p:txBody>
      </p:sp>
    </p:spTree>
    <p:extLst>
      <p:ext uri="{BB962C8B-B14F-4D97-AF65-F5344CB8AC3E}">
        <p14:creationId xmlns:p14="http://schemas.microsoft.com/office/powerpoint/2010/main" val="7604659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6411760-274C-7344-99EE-C720356AD852}" type="datetimeFigureOut">
              <a:rPr lang="en-US" smtClean="0"/>
              <a:pPr/>
              <a:t>8/18/2020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9EDA70-D23D-0B45-A649-F71AE11D4D2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411760-274C-7344-99EE-C720356AD852}" type="datetimeFigureOut">
              <a:rPr lang="en-US" smtClean="0"/>
              <a:pPr/>
              <a:t>8/18/2020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9EDA70-D23D-0B45-A649-F71AE11D4D2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411760-274C-7344-99EE-C720356AD852}" type="datetimeFigureOut">
              <a:rPr lang="en-US" smtClean="0"/>
              <a:pPr/>
              <a:t>8/18/2020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9EDA70-D23D-0B45-A649-F71AE11D4D2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411760-274C-7344-99EE-C720356AD852}" type="datetimeFigureOut">
              <a:rPr lang="en-US" smtClean="0"/>
              <a:pPr/>
              <a:t>8/18/2020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9EDA70-D23D-0B45-A649-F71AE11D4D2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411760-274C-7344-99EE-C720356AD852}" type="datetimeFigureOut">
              <a:rPr lang="en-US" smtClean="0"/>
              <a:pPr/>
              <a:t>8/18/2020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9EDA70-D23D-0B45-A649-F71AE11D4D24}"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6411760-274C-7344-99EE-C720356AD852}" type="datetimeFigureOut">
              <a:rPr lang="en-US" smtClean="0"/>
              <a:pPr/>
              <a:t>8/18/2020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99EDA70-D23D-0B45-A649-F71AE11D4D2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6411760-274C-7344-99EE-C720356AD852}" type="datetimeFigureOut">
              <a:rPr lang="en-US" smtClean="0"/>
              <a:pPr/>
              <a:t>8/18/2020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99EDA70-D23D-0B45-A649-F71AE11D4D2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6411760-274C-7344-99EE-C720356AD852}" type="datetimeFigureOut">
              <a:rPr lang="en-US" smtClean="0"/>
              <a:pPr/>
              <a:t>8/18/2020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99EDA70-D23D-0B45-A649-F71AE11D4D2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411760-274C-7344-99EE-C720356AD852}" type="datetimeFigureOut">
              <a:rPr lang="en-US" smtClean="0"/>
              <a:pPr/>
              <a:t>8/18/2020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99EDA70-D23D-0B45-A649-F71AE11D4D2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411760-274C-7344-99EE-C720356AD852}" type="datetimeFigureOut">
              <a:rPr lang="en-US" smtClean="0"/>
              <a:pPr/>
              <a:t>8/18/2020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99EDA70-D23D-0B45-A649-F71AE11D4D24}"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411760-274C-7344-99EE-C720356AD852}" type="datetimeFigureOut">
              <a:rPr lang="en-US" smtClean="0"/>
              <a:pPr/>
              <a:t>8/18/2020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99EDA70-D23D-0B45-A649-F71AE11D4D24}"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411760-274C-7344-99EE-C720356AD852}" type="datetimeFigureOut">
              <a:rPr lang="en-US" smtClean="0"/>
              <a:pPr/>
              <a:t>8/18/2020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9EDA70-D23D-0B45-A649-F71AE11D4D24}"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emf"/><Relationship Id="rId4" Type="http://schemas.openxmlformats.org/officeDocument/2006/relationships/image" Target="../media/image5.emf"/></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TextBox 14"/>
          <p:cNvSpPr txBox="1"/>
          <p:nvPr/>
        </p:nvSpPr>
        <p:spPr>
          <a:xfrm>
            <a:off x="2555488" y="4884667"/>
            <a:ext cx="4051608" cy="531542"/>
          </a:xfrm>
          <a:prstGeom prst="rect">
            <a:avLst/>
          </a:prstGeom>
          <a:noFill/>
        </p:spPr>
        <p:txBody>
          <a:bodyPr wrap="square" lIns="0" tIns="0" rIns="0" bIns="0" rtlCol="0" anchor="t" anchorCtr="0">
            <a:noAutofit/>
          </a:bodyPr>
          <a:lstStyle/>
          <a:p>
            <a:pPr algn="ctr"/>
            <a:r>
              <a:rPr lang="en-US" sz="3000" dirty="0">
                <a:solidFill>
                  <a:srgbClr val="5F6062"/>
                </a:solidFill>
                <a:latin typeface="Univers LT Std 45 Light"/>
                <a:cs typeface="Univers LT Std 45 Light"/>
              </a:rPr>
              <a:t>Chapter Presenter</a:t>
            </a:r>
            <a:endParaRPr lang="en-US" sz="3000" b="1" dirty="0">
              <a:solidFill>
                <a:srgbClr val="5F6062"/>
              </a:solidFill>
              <a:latin typeface="Univers LT Std 45 Light"/>
              <a:cs typeface="Univers LT Std 45 Light"/>
            </a:endParaRPr>
          </a:p>
        </p:txBody>
      </p:sp>
      <p:sp>
        <p:nvSpPr>
          <p:cNvPr id="10" name="TextBox 9">
            <a:extLst>
              <a:ext uri="{FF2B5EF4-FFF2-40B4-BE49-F238E27FC236}">
                <a16:creationId xmlns:a16="http://schemas.microsoft.com/office/drawing/2014/main" id="{10BB5119-17E6-6448-80C4-ACEC407EA17F}"/>
              </a:ext>
            </a:extLst>
          </p:cNvPr>
          <p:cNvSpPr txBox="1"/>
          <p:nvPr/>
        </p:nvSpPr>
        <p:spPr>
          <a:xfrm>
            <a:off x="802734" y="3554451"/>
            <a:ext cx="7541300" cy="853087"/>
          </a:xfrm>
          <a:prstGeom prst="rect">
            <a:avLst/>
          </a:prstGeom>
          <a:noFill/>
        </p:spPr>
        <p:txBody>
          <a:bodyPr wrap="square" lIns="0" tIns="0" rIns="0" bIns="0" rtlCol="0" anchor="b" anchorCtr="0">
            <a:noAutofit/>
          </a:bodyPr>
          <a:lstStyle/>
          <a:p>
            <a:pPr algn="ctr"/>
            <a:r>
              <a:rPr lang="en-US" sz="8000" b="1" spc="-100" dirty="0">
                <a:solidFill>
                  <a:srgbClr val="1B78BD"/>
                </a:solidFill>
                <a:latin typeface="Univers LT Std 45 Light"/>
                <a:cs typeface="Univers LT Std 45 Light"/>
              </a:rPr>
              <a:t>Compass </a:t>
            </a:r>
          </a:p>
          <a:p>
            <a:pPr algn="ctr"/>
            <a:r>
              <a:rPr lang="en-US" sz="8000" b="1" spc="-100" dirty="0">
                <a:solidFill>
                  <a:srgbClr val="1B78BD"/>
                </a:solidFill>
                <a:latin typeface="Univers LT Std 45 Light"/>
                <a:cs typeface="Univers LT Std 45 Light"/>
              </a:rPr>
              <a:t>Headings</a:t>
            </a:r>
          </a:p>
        </p:txBody>
      </p:sp>
      <p:pic>
        <p:nvPicPr>
          <p:cNvPr id="7" name="Picture 6">
            <a:extLst>
              <a:ext uri="{FF2B5EF4-FFF2-40B4-BE49-F238E27FC236}">
                <a16:creationId xmlns:a16="http://schemas.microsoft.com/office/drawing/2014/main" id="{A5D4FEA4-1D2E-B141-B5CC-6738FEF0A42E}"/>
              </a:ext>
            </a:extLst>
          </p:cNvPr>
          <p:cNvPicPr>
            <a:picLocks noChangeAspect="1"/>
          </p:cNvPicPr>
          <p:nvPr/>
        </p:nvPicPr>
        <p:blipFill>
          <a:blip r:embed="rId2"/>
          <a:stretch>
            <a:fillRect/>
          </a:stretch>
        </p:blipFill>
        <p:spPr>
          <a:xfrm>
            <a:off x="2741786" y="535272"/>
            <a:ext cx="3865310" cy="903110"/>
          </a:xfrm>
          <a:prstGeom prst="rect">
            <a:avLst/>
          </a:prstGeom>
        </p:spPr>
      </p:pic>
      <p:pic>
        <p:nvPicPr>
          <p:cNvPr id="9" name="Picture 8">
            <a:extLst>
              <a:ext uri="{FF2B5EF4-FFF2-40B4-BE49-F238E27FC236}">
                <a16:creationId xmlns:a16="http://schemas.microsoft.com/office/drawing/2014/main" id="{7BA4C529-0083-3C48-8765-AE25F69AFD15}"/>
              </a:ext>
            </a:extLst>
          </p:cNvPr>
          <p:cNvPicPr>
            <a:picLocks noChangeAspect="1"/>
          </p:cNvPicPr>
          <p:nvPr/>
        </p:nvPicPr>
        <p:blipFill>
          <a:blip r:embed="rId3"/>
          <a:stretch>
            <a:fillRect/>
          </a:stretch>
        </p:blipFill>
        <p:spPr>
          <a:xfrm>
            <a:off x="4056836" y="5711383"/>
            <a:ext cx="1030328" cy="390602"/>
          </a:xfrm>
          <a:prstGeom prst="rect">
            <a:avLst/>
          </a:prstGeom>
        </p:spPr>
      </p:pic>
      <p:sp>
        <p:nvSpPr>
          <p:cNvPr id="8" name="TextBox 7">
            <a:extLst>
              <a:ext uri="{FF2B5EF4-FFF2-40B4-BE49-F238E27FC236}">
                <a16:creationId xmlns:a16="http://schemas.microsoft.com/office/drawing/2014/main" id="{F8E8658F-E714-F74A-89E4-ADE46A5F87BF}"/>
              </a:ext>
            </a:extLst>
          </p:cNvPr>
          <p:cNvSpPr txBox="1"/>
          <p:nvPr/>
        </p:nvSpPr>
        <p:spPr>
          <a:xfrm>
            <a:off x="1474085" y="6203156"/>
            <a:ext cx="6214413" cy="410136"/>
          </a:xfrm>
          <a:prstGeom prst="rect">
            <a:avLst/>
          </a:prstGeom>
          <a:noFill/>
        </p:spPr>
        <p:txBody>
          <a:bodyPr wrap="square" lIns="0" tIns="0" rIns="0" bIns="0" rtlCol="0" anchor="t" anchorCtr="0">
            <a:noAutofit/>
          </a:bodyPr>
          <a:lstStyle/>
          <a:p>
            <a:pPr algn="ctr"/>
            <a:r>
              <a:rPr lang="en-US" sz="1000" dirty="0">
                <a:solidFill>
                  <a:srgbClr val="5F6062"/>
                </a:solidFill>
                <a:latin typeface="Univers LT Std 45 Light" panose="020B0403020202020204" pitchFamily="34" charset="0"/>
              </a:rPr>
              <a:t>The development of this program was made possible in part by </a:t>
            </a:r>
            <a:br>
              <a:rPr lang="en-US" sz="1000" dirty="0">
                <a:solidFill>
                  <a:srgbClr val="5F6062"/>
                </a:solidFill>
                <a:latin typeface="Univers LT Std 45 Light" panose="020B0403020202020204" pitchFamily="34" charset="0"/>
              </a:rPr>
            </a:br>
            <a:r>
              <a:rPr lang="en-US" sz="1000" dirty="0">
                <a:solidFill>
                  <a:srgbClr val="5F6062"/>
                </a:solidFill>
                <a:latin typeface="Univers LT Std 45 Light" panose="020B0403020202020204" pitchFamily="34" charset="0"/>
              </a:rPr>
              <a:t>a generous donation from the </a:t>
            </a:r>
            <a:r>
              <a:rPr lang="en-US" sz="1000" dirty="0" err="1">
                <a:solidFill>
                  <a:srgbClr val="5F6062"/>
                </a:solidFill>
                <a:latin typeface="Univers LT Std 45 Light" panose="020B0403020202020204" pitchFamily="34" charset="0"/>
              </a:rPr>
              <a:t>Sporty’s</a:t>
            </a:r>
            <a:r>
              <a:rPr lang="en-US" sz="1000" dirty="0">
                <a:solidFill>
                  <a:srgbClr val="5F6062"/>
                </a:solidFill>
                <a:latin typeface="Univers LT Std 45 Light" panose="020B0403020202020204" pitchFamily="34" charset="0"/>
              </a:rPr>
              <a:t> </a:t>
            </a:r>
            <a:r>
              <a:rPr lang="en-US" sz="1000" dirty="0" smtClean="0">
                <a:solidFill>
                  <a:srgbClr val="5F6062"/>
                </a:solidFill>
                <a:latin typeface="Univers LT Std 45 Light" panose="020B0403020202020204" pitchFamily="34" charset="0"/>
              </a:rPr>
              <a:t>Foundation.</a:t>
            </a:r>
            <a:endParaRPr lang="en-US" sz="1000" dirty="0">
              <a:solidFill>
                <a:srgbClr val="5F6062"/>
              </a:solidFill>
              <a:latin typeface="Univers LT Std 45 Light" panose="020B0403020202020204" pitchFamily="34" charset="0"/>
              <a:cs typeface="Univers LT Std 45 Light"/>
            </a:endParaRP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802734" y="639677"/>
            <a:ext cx="7541300" cy="853087"/>
          </a:xfrm>
          <a:prstGeom prst="rect">
            <a:avLst/>
          </a:prstGeom>
          <a:noFill/>
        </p:spPr>
        <p:txBody>
          <a:bodyPr wrap="square" lIns="0" tIns="0" rIns="0" bIns="0" rtlCol="0" anchor="b" anchorCtr="0">
            <a:noAutofit/>
          </a:bodyPr>
          <a:lstStyle/>
          <a:p>
            <a:r>
              <a:rPr lang="en-US" sz="6000" b="1" spc="-100" dirty="0">
                <a:solidFill>
                  <a:srgbClr val="0076C0"/>
                </a:solidFill>
                <a:latin typeface="Univers LT Std 45 Light"/>
                <a:cs typeface="Univers LT Std 45 Light"/>
              </a:rPr>
              <a:t>Session Objectives</a:t>
            </a:r>
          </a:p>
        </p:txBody>
      </p:sp>
      <p:sp>
        <p:nvSpPr>
          <p:cNvPr id="9" name="TextBox 8"/>
          <p:cNvSpPr txBox="1"/>
          <p:nvPr/>
        </p:nvSpPr>
        <p:spPr>
          <a:xfrm>
            <a:off x="802734" y="2087214"/>
            <a:ext cx="6933706" cy="2969121"/>
          </a:xfrm>
          <a:prstGeom prst="rect">
            <a:avLst/>
          </a:prstGeom>
          <a:noFill/>
        </p:spPr>
        <p:txBody>
          <a:bodyPr wrap="square" lIns="0" tIns="0" rIns="0" bIns="0" rtlCol="0" anchor="t" anchorCtr="0">
            <a:noAutofit/>
          </a:bodyPr>
          <a:lstStyle/>
          <a:p>
            <a:r>
              <a:rPr lang="en-US" sz="2000" b="1" dirty="0">
                <a:solidFill>
                  <a:srgbClr val="5F6062"/>
                </a:solidFill>
                <a:latin typeface="Univers LT Std 45 Light"/>
                <a:cs typeface="Univers LT Std 45 Light"/>
              </a:rPr>
              <a:t>You’ll be able to</a:t>
            </a:r>
          </a:p>
          <a:p>
            <a:endParaRPr lang="en-US" sz="2000" dirty="0">
              <a:solidFill>
                <a:srgbClr val="5F6062"/>
              </a:solidFill>
              <a:latin typeface="Univers LT Std 45 Light"/>
              <a:cs typeface="Univers LT Std 45 Light"/>
            </a:endParaRPr>
          </a:p>
          <a:p>
            <a:pPr marL="285750" indent="-285750">
              <a:buFont typeface="Wingdings" pitchFamily="2" charset="2"/>
              <a:buChar char="ü"/>
            </a:pPr>
            <a:r>
              <a:rPr lang="en-US" sz="2000" dirty="0">
                <a:solidFill>
                  <a:srgbClr val="5F6062"/>
                </a:solidFill>
                <a:latin typeface="Univers LT Std 45 Light"/>
                <a:cs typeface="Univers LT Std 45 Light"/>
              </a:rPr>
              <a:t>Identify cardinal and intercardinal compass headings</a:t>
            </a:r>
          </a:p>
          <a:p>
            <a:pPr marL="285750" indent="-285750">
              <a:buFont typeface="Wingdings" pitchFamily="2" charset="2"/>
              <a:buChar char="ü"/>
            </a:pPr>
            <a:r>
              <a:rPr lang="en-US" sz="2000" dirty="0">
                <a:solidFill>
                  <a:srgbClr val="5F6062"/>
                </a:solidFill>
                <a:latin typeface="Univers LT Std 45 Light"/>
                <a:cs typeface="Univers LT Std 45 Light"/>
              </a:rPr>
              <a:t>Determine a heading for a cross-country flight</a:t>
            </a:r>
          </a:p>
          <a:p>
            <a:pPr marL="285750" indent="-285750">
              <a:buFont typeface="Wingdings" pitchFamily="2" charset="2"/>
              <a:buChar char="ü"/>
            </a:pPr>
            <a:r>
              <a:rPr lang="en-US" sz="2000" dirty="0">
                <a:solidFill>
                  <a:srgbClr val="5F6062"/>
                </a:solidFill>
                <a:latin typeface="Univers LT Std 45 Light"/>
                <a:cs typeface="Univers LT Std 45 Light"/>
              </a:rPr>
              <a:t>Identify runway headings  </a:t>
            </a:r>
          </a:p>
          <a:p>
            <a:endParaRPr lang="en-US" sz="800" dirty="0">
              <a:solidFill>
                <a:schemeClr val="bg1">
                  <a:lumMod val="85000"/>
                </a:schemeClr>
              </a:solidFill>
              <a:latin typeface="Univers LT Std 45 Light"/>
              <a:cs typeface="Univers LT Std 45 Light"/>
            </a:endParaRPr>
          </a:p>
        </p:txBody>
      </p:sp>
      <p:grpSp>
        <p:nvGrpSpPr>
          <p:cNvPr id="15" name="Group 14">
            <a:extLst>
              <a:ext uri="{FF2B5EF4-FFF2-40B4-BE49-F238E27FC236}">
                <a16:creationId xmlns:a16="http://schemas.microsoft.com/office/drawing/2014/main" id="{AA4ACBE6-34EE-A14E-AA7A-913F3D4B2929}"/>
              </a:ext>
            </a:extLst>
          </p:cNvPr>
          <p:cNvGrpSpPr/>
          <p:nvPr/>
        </p:nvGrpSpPr>
        <p:grpSpPr>
          <a:xfrm>
            <a:off x="353122" y="6274071"/>
            <a:ext cx="8456341" cy="286563"/>
            <a:chOff x="353122" y="6274071"/>
            <a:chExt cx="8456341" cy="286563"/>
          </a:xfrm>
        </p:grpSpPr>
        <p:cxnSp>
          <p:nvCxnSpPr>
            <p:cNvPr id="16" name="Straight Connector 15">
              <a:extLst>
                <a:ext uri="{FF2B5EF4-FFF2-40B4-BE49-F238E27FC236}">
                  <a16:creationId xmlns:a16="http://schemas.microsoft.com/office/drawing/2014/main" id="{B48723E1-B68B-914F-B368-C9782ED02EF9}"/>
                </a:ext>
              </a:extLst>
            </p:cNvPr>
            <p:cNvCxnSpPr/>
            <p:nvPr/>
          </p:nvCxnSpPr>
          <p:spPr>
            <a:xfrm>
              <a:off x="353122" y="6274071"/>
              <a:ext cx="8456341" cy="1588"/>
            </a:xfrm>
            <a:prstGeom prst="line">
              <a:avLst/>
            </a:prstGeom>
            <a:ln w="6350" cap="flat" cmpd="sng" algn="ctr">
              <a:solidFill>
                <a:srgbClr val="9FA1A4"/>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EE22B227-E86C-DC4B-9378-AAF582335BEE}"/>
                </a:ext>
              </a:extLst>
            </p:cNvPr>
            <p:cNvSpPr txBox="1"/>
            <p:nvPr/>
          </p:nvSpPr>
          <p:spPr>
            <a:xfrm>
              <a:off x="991221" y="6274071"/>
              <a:ext cx="7818242" cy="286563"/>
            </a:xfrm>
            <a:prstGeom prst="rect">
              <a:avLst/>
            </a:prstGeom>
            <a:noFill/>
          </p:spPr>
          <p:txBody>
            <a:bodyPr wrap="square" lIns="0" tIns="0" rIns="0" bIns="0" rtlCol="0" anchor="b" anchorCtr="0">
              <a:noAutofit/>
            </a:bodyPr>
            <a:lstStyle/>
            <a:p>
              <a:pPr algn="r"/>
              <a:r>
                <a:rPr lang="en-US" sz="1000" dirty="0">
                  <a:solidFill>
                    <a:srgbClr val="0076C0"/>
                  </a:solidFill>
                  <a:latin typeface="Univers LT Std 45 Light"/>
                  <a:cs typeface="Univers LT Std 45 Light"/>
                </a:rPr>
                <a:t>Compass Headings</a:t>
              </a:r>
            </a:p>
          </p:txBody>
        </p:sp>
      </p:grpSp>
      <p:pic>
        <p:nvPicPr>
          <p:cNvPr id="18" name="Picture 17">
            <a:extLst>
              <a:ext uri="{FF2B5EF4-FFF2-40B4-BE49-F238E27FC236}">
                <a16:creationId xmlns:a16="http://schemas.microsoft.com/office/drawing/2014/main" id="{DB22FA3C-8DB7-664B-A201-7C39B29E7EEB}"/>
              </a:ext>
            </a:extLst>
          </p:cNvPr>
          <p:cNvPicPr>
            <a:picLocks noChangeAspect="1"/>
          </p:cNvPicPr>
          <p:nvPr/>
        </p:nvPicPr>
        <p:blipFill>
          <a:blip r:embed="rId2"/>
          <a:stretch>
            <a:fillRect/>
          </a:stretch>
        </p:blipFill>
        <p:spPr>
          <a:xfrm>
            <a:off x="7953367" y="5650786"/>
            <a:ext cx="856096" cy="419709"/>
          </a:xfrm>
          <a:prstGeom prst="rect">
            <a:avLst/>
          </a:prstGeom>
        </p:spPr>
      </p:pic>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6A33ADA9-018B-6B40-8AA0-2BF64AA5944C}"/>
              </a:ext>
            </a:extLst>
          </p:cNvPr>
          <p:cNvPicPr>
            <a:picLocks noChangeAspect="1"/>
          </p:cNvPicPr>
          <p:nvPr/>
        </p:nvPicPr>
        <p:blipFill>
          <a:blip r:embed="rId3"/>
          <a:stretch>
            <a:fillRect/>
          </a:stretch>
        </p:blipFill>
        <p:spPr>
          <a:xfrm>
            <a:off x="353122" y="2000961"/>
            <a:ext cx="3838734" cy="3937671"/>
          </a:xfrm>
          <a:prstGeom prst="rect">
            <a:avLst/>
          </a:prstGeom>
        </p:spPr>
      </p:pic>
      <p:sp>
        <p:nvSpPr>
          <p:cNvPr id="16" name="TextBox 15">
            <a:extLst>
              <a:ext uri="{FF2B5EF4-FFF2-40B4-BE49-F238E27FC236}">
                <a16:creationId xmlns:a16="http://schemas.microsoft.com/office/drawing/2014/main" id="{5454E07B-1D7D-8C42-A885-397BFCB9668B}"/>
              </a:ext>
            </a:extLst>
          </p:cNvPr>
          <p:cNvSpPr txBox="1"/>
          <p:nvPr/>
        </p:nvSpPr>
        <p:spPr>
          <a:xfrm>
            <a:off x="802734" y="811658"/>
            <a:ext cx="7541300" cy="853087"/>
          </a:xfrm>
          <a:prstGeom prst="rect">
            <a:avLst/>
          </a:prstGeom>
          <a:noFill/>
        </p:spPr>
        <p:txBody>
          <a:bodyPr wrap="square" lIns="0" tIns="0" rIns="0" bIns="0" rtlCol="0" anchor="b" anchorCtr="0">
            <a:noAutofit/>
          </a:bodyPr>
          <a:lstStyle/>
          <a:p>
            <a:r>
              <a:rPr lang="en-US" sz="6000" b="1" spc="-100" dirty="0">
                <a:solidFill>
                  <a:srgbClr val="0076C0"/>
                </a:solidFill>
                <a:latin typeface="Univers LT Std 45 Light"/>
                <a:cs typeface="Univers LT Std 45 Light"/>
              </a:rPr>
              <a:t>The Compass</a:t>
            </a:r>
          </a:p>
        </p:txBody>
      </p:sp>
      <p:pic>
        <p:nvPicPr>
          <p:cNvPr id="9" name="Picture 8">
            <a:extLst>
              <a:ext uri="{FF2B5EF4-FFF2-40B4-BE49-F238E27FC236}">
                <a16:creationId xmlns:a16="http://schemas.microsoft.com/office/drawing/2014/main" id="{CED0829D-68CE-844E-8A64-E8E07FC73024}"/>
              </a:ext>
            </a:extLst>
          </p:cNvPr>
          <p:cNvPicPr>
            <a:picLocks noChangeAspect="1"/>
          </p:cNvPicPr>
          <p:nvPr/>
        </p:nvPicPr>
        <p:blipFill>
          <a:blip r:embed="rId4"/>
          <a:stretch>
            <a:fillRect/>
          </a:stretch>
        </p:blipFill>
        <p:spPr>
          <a:xfrm>
            <a:off x="3653498" y="1119592"/>
            <a:ext cx="5684872" cy="5684872"/>
          </a:xfrm>
          <a:prstGeom prst="rect">
            <a:avLst/>
          </a:prstGeom>
        </p:spPr>
      </p:pic>
      <p:grpSp>
        <p:nvGrpSpPr>
          <p:cNvPr id="12" name="Group 11">
            <a:extLst>
              <a:ext uri="{FF2B5EF4-FFF2-40B4-BE49-F238E27FC236}">
                <a16:creationId xmlns:a16="http://schemas.microsoft.com/office/drawing/2014/main" id="{38437B6B-9860-724D-BA35-179E2AF5A550}"/>
              </a:ext>
            </a:extLst>
          </p:cNvPr>
          <p:cNvGrpSpPr/>
          <p:nvPr/>
        </p:nvGrpSpPr>
        <p:grpSpPr>
          <a:xfrm>
            <a:off x="353122" y="6274071"/>
            <a:ext cx="8456341" cy="286563"/>
            <a:chOff x="353122" y="6274071"/>
            <a:chExt cx="8456341" cy="286563"/>
          </a:xfrm>
        </p:grpSpPr>
        <p:cxnSp>
          <p:nvCxnSpPr>
            <p:cNvPr id="13" name="Straight Connector 12">
              <a:extLst>
                <a:ext uri="{FF2B5EF4-FFF2-40B4-BE49-F238E27FC236}">
                  <a16:creationId xmlns:a16="http://schemas.microsoft.com/office/drawing/2014/main" id="{B7F12700-13DA-894E-A10A-8A41BE00FF04}"/>
                </a:ext>
              </a:extLst>
            </p:cNvPr>
            <p:cNvCxnSpPr/>
            <p:nvPr/>
          </p:nvCxnSpPr>
          <p:spPr>
            <a:xfrm>
              <a:off x="353122" y="6274071"/>
              <a:ext cx="8456341" cy="1588"/>
            </a:xfrm>
            <a:prstGeom prst="line">
              <a:avLst/>
            </a:prstGeom>
            <a:ln w="6350" cap="flat" cmpd="sng" algn="ctr">
              <a:solidFill>
                <a:srgbClr val="9FA1A4"/>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4" name="TextBox 13">
              <a:extLst>
                <a:ext uri="{FF2B5EF4-FFF2-40B4-BE49-F238E27FC236}">
                  <a16:creationId xmlns:a16="http://schemas.microsoft.com/office/drawing/2014/main" id="{C91FEE3D-2B47-6141-BC62-6E979052691D}"/>
                </a:ext>
              </a:extLst>
            </p:cNvPr>
            <p:cNvSpPr txBox="1"/>
            <p:nvPr/>
          </p:nvSpPr>
          <p:spPr>
            <a:xfrm>
              <a:off x="991221" y="6274071"/>
              <a:ext cx="7818242" cy="286563"/>
            </a:xfrm>
            <a:prstGeom prst="rect">
              <a:avLst/>
            </a:prstGeom>
            <a:noFill/>
          </p:spPr>
          <p:txBody>
            <a:bodyPr wrap="square" lIns="0" tIns="0" rIns="0" bIns="0" rtlCol="0" anchor="b" anchorCtr="0">
              <a:noAutofit/>
            </a:bodyPr>
            <a:lstStyle/>
            <a:p>
              <a:pPr algn="r"/>
              <a:r>
                <a:rPr lang="en-US" sz="1000" dirty="0">
                  <a:solidFill>
                    <a:srgbClr val="0076C0"/>
                  </a:solidFill>
                  <a:latin typeface="Univers LT Std 45 Light"/>
                  <a:cs typeface="Univers LT Std 45 Light"/>
                </a:rPr>
                <a:t>Compass Headings</a:t>
              </a:r>
            </a:p>
          </p:txBody>
        </p:sp>
      </p:grpSp>
      <p:pic>
        <p:nvPicPr>
          <p:cNvPr id="15" name="Picture 14">
            <a:extLst>
              <a:ext uri="{FF2B5EF4-FFF2-40B4-BE49-F238E27FC236}">
                <a16:creationId xmlns:a16="http://schemas.microsoft.com/office/drawing/2014/main" id="{73A2204C-627C-AB48-A9A7-69DEB64BDF48}"/>
              </a:ext>
            </a:extLst>
          </p:cNvPr>
          <p:cNvPicPr>
            <a:picLocks noChangeAspect="1"/>
          </p:cNvPicPr>
          <p:nvPr/>
        </p:nvPicPr>
        <p:blipFill>
          <a:blip r:embed="rId5"/>
          <a:stretch>
            <a:fillRect/>
          </a:stretch>
        </p:blipFill>
        <p:spPr>
          <a:xfrm>
            <a:off x="7953367" y="5650786"/>
            <a:ext cx="856096" cy="419709"/>
          </a:xfrm>
          <a:prstGeom prst="rect">
            <a:avLst/>
          </a:prstGeom>
        </p:spPr>
      </p:pic>
    </p:spTree>
    <p:extLst>
      <p:ext uri="{BB962C8B-B14F-4D97-AF65-F5344CB8AC3E}">
        <p14:creationId xmlns:p14="http://schemas.microsoft.com/office/powerpoint/2010/main" val="1491961476"/>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802734" y="2036867"/>
            <a:ext cx="3337751" cy="2969121"/>
          </a:xfrm>
          <a:prstGeom prst="rect">
            <a:avLst/>
          </a:prstGeom>
          <a:noFill/>
        </p:spPr>
        <p:txBody>
          <a:bodyPr wrap="square" lIns="0" tIns="0" rIns="0" bIns="0" rtlCol="0" anchor="t" anchorCtr="0">
            <a:noAutofit/>
          </a:bodyPr>
          <a:lstStyle/>
          <a:p>
            <a:r>
              <a:rPr lang="en-US" sz="2000" dirty="0">
                <a:solidFill>
                  <a:srgbClr val="5F6062"/>
                </a:solidFill>
                <a:latin typeface="Univers LT Std 45 Light"/>
                <a:cs typeface="Univers LT Std 45 Light"/>
              </a:rPr>
              <a:t>Runways are identified by the nearest 10 degree compass direction they face.</a:t>
            </a:r>
          </a:p>
          <a:p>
            <a:endParaRPr lang="en-US" sz="2000" dirty="0">
              <a:solidFill>
                <a:srgbClr val="5F6062"/>
              </a:solidFill>
              <a:latin typeface="Univers LT Std 45 Light"/>
              <a:cs typeface="Univers LT Std 45 Light"/>
            </a:endParaRPr>
          </a:p>
          <a:p>
            <a:r>
              <a:rPr lang="en-US" sz="2000" dirty="0">
                <a:solidFill>
                  <a:srgbClr val="5F6062"/>
                </a:solidFill>
                <a:latin typeface="Univers LT Std 45 Light"/>
                <a:cs typeface="Univers LT Std 45 Light"/>
              </a:rPr>
              <a:t>Examples:</a:t>
            </a:r>
          </a:p>
          <a:p>
            <a:r>
              <a:rPr lang="en-US" sz="2000" dirty="0">
                <a:solidFill>
                  <a:srgbClr val="5F6062"/>
                </a:solidFill>
                <a:latin typeface="Univers LT Std 45 Light"/>
                <a:cs typeface="Univers LT Std 45 Light"/>
              </a:rPr>
              <a:t>Runway 22  = 220 degrees</a:t>
            </a:r>
          </a:p>
          <a:p>
            <a:r>
              <a:rPr lang="en-US" sz="2000" dirty="0">
                <a:solidFill>
                  <a:srgbClr val="5F6062"/>
                </a:solidFill>
                <a:latin typeface="Univers LT Std 45 Light"/>
                <a:cs typeface="Univers LT Std 45 Light"/>
              </a:rPr>
              <a:t>Runway 4    =   40 degrees</a:t>
            </a:r>
          </a:p>
          <a:p>
            <a:endParaRPr lang="en-US" sz="2000" dirty="0">
              <a:solidFill>
                <a:srgbClr val="5F6062"/>
              </a:solidFill>
              <a:latin typeface="Univers LT Std 45 Light"/>
              <a:cs typeface="Univers LT Std 45 Light"/>
            </a:endParaRPr>
          </a:p>
          <a:p>
            <a:r>
              <a:rPr lang="en-US" sz="2000" dirty="0">
                <a:solidFill>
                  <a:srgbClr val="5F6062"/>
                </a:solidFill>
                <a:latin typeface="Univers LT Std 45 Light"/>
                <a:cs typeface="Univers LT Std 45 Light"/>
              </a:rPr>
              <a:t>Note that the last zero is </a:t>
            </a:r>
            <a:br>
              <a:rPr lang="en-US" sz="2000" dirty="0">
                <a:solidFill>
                  <a:srgbClr val="5F6062"/>
                </a:solidFill>
                <a:latin typeface="Univers LT Std 45 Light"/>
                <a:cs typeface="Univers LT Std 45 Light"/>
              </a:rPr>
            </a:br>
            <a:r>
              <a:rPr lang="en-US" sz="2000" dirty="0">
                <a:solidFill>
                  <a:srgbClr val="5F6062"/>
                </a:solidFill>
                <a:latin typeface="Univers LT Std 45 Light"/>
                <a:cs typeface="Univers LT Std 45 Light"/>
              </a:rPr>
              <a:t>dropped on a runway name. </a:t>
            </a:r>
          </a:p>
          <a:p>
            <a:endParaRPr lang="en-US" sz="800" dirty="0">
              <a:solidFill>
                <a:schemeClr val="bg1">
                  <a:lumMod val="85000"/>
                </a:schemeClr>
              </a:solidFill>
              <a:latin typeface="Univers LT Std 45 Light"/>
              <a:cs typeface="Univers LT Std 45 Light"/>
            </a:endParaRPr>
          </a:p>
        </p:txBody>
      </p:sp>
      <p:sp>
        <p:nvSpPr>
          <p:cNvPr id="13" name="TextBox 12">
            <a:extLst>
              <a:ext uri="{FF2B5EF4-FFF2-40B4-BE49-F238E27FC236}">
                <a16:creationId xmlns:a16="http://schemas.microsoft.com/office/drawing/2014/main" id="{2F6EA2CE-0F0A-0A41-9748-2CB8324832A5}"/>
              </a:ext>
            </a:extLst>
          </p:cNvPr>
          <p:cNvSpPr txBox="1"/>
          <p:nvPr/>
        </p:nvSpPr>
        <p:spPr>
          <a:xfrm>
            <a:off x="802734" y="811658"/>
            <a:ext cx="7541300" cy="853087"/>
          </a:xfrm>
          <a:prstGeom prst="rect">
            <a:avLst/>
          </a:prstGeom>
          <a:noFill/>
        </p:spPr>
        <p:txBody>
          <a:bodyPr wrap="square" lIns="0" tIns="0" rIns="0" bIns="0" rtlCol="0" anchor="b" anchorCtr="0">
            <a:noAutofit/>
          </a:bodyPr>
          <a:lstStyle/>
          <a:p>
            <a:r>
              <a:rPr lang="en-US" sz="6000" b="1" spc="-100" dirty="0">
                <a:solidFill>
                  <a:srgbClr val="0076C0"/>
                </a:solidFill>
                <a:latin typeface="Univers LT Std 45 Light"/>
                <a:cs typeface="Univers LT Std 45 Light"/>
              </a:rPr>
              <a:t>Runway Headings</a:t>
            </a:r>
          </a:p>
        </p:txBody>
      </p:sp>
      <p:grpSp>
        <p:nvGrpSpPr>
          <p:cNvPr id="12" name="Group 11">
            <a:extLst>
              <a:ext uri="{FF2B5EF4-FFF2-40B4-BE49-F238E27FC236}">
                <a16:creationId xmlns:a16="http://schemas.microsoft.com/office/drawing/2014/main" id="{E89C07F5-3579-D74C-9C1C-20532A5331AC}"/>
              </a:ext>
            </a:extLst>
          </p:cNvPr>
          <p:cNvGrpSpPr/>
          <p:nvPr/>
        </p:nvGrpSpPr>
        <p:grpSpPr>
          <a:xfrm>
            <a:off x="353122" y="6274071"/>
            <a:ext cx="8456341" cy="286563"/>
            <a:chOff x="353122" y="6274071"/>
            <a:chExt cx="8456341" cy="286563"/>
          </a:xfrm>
        </p:grpSpPr>
        <p:cxnSp>
          <p:nvCxnSpPr>
            <p:cNvPr id="14" name="Straight Connector 13">
              <a:extLst>
                <a:ext uri="{FF2B5EF4-FFF2-40B4-BE49-F238E27FC236}">
                  <a16:creationId xmlns:a16="http://schemas.microsoft.com/office/drawing/2014/main" id="{A17DB75A-E0C1-5545-9E00-B41500127C6C}"/>
                </a:ext>
              </a:extLst>
            </p:cNvPr>
            <p:cNvCxnSpPr/>
            <p:nvPr/>
          </p:nvCxnSpPr>
          <p:spPr>
            <a:xfrm>
              <a:off x="353122" y="6274071"/>
              <a:ext cx="8456341" cy="1588"/>
            </a:xfrm>
            <a:prstGeom prst="line">
              <a:avLst/>
            </a:prstGeom>
            <a:ln w="6350" cap="flat" cmpd="sng" algn="ctr">
              <a:solidFill>
                <a:srgbClr val="9FA1A4"/>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5" name="TextBox 14">
              <a:extLst>
                <a:ext uri="{FF2B5EF4-FFF2-40B4-BE49-F238E27FC236}">
                  <a16:creationId xmlns:a16="http://schemas.microsoft.com/office/drawing/2014/main" id="{A2A5B766-746B-FE42-B12C-D57D4554FAE0}"/>
                </a:ext>
              </a:extLst>
            </p:cNvPr>
            <p:cNvSpPr txBox="1"/>
            <p:nvPr/>
          </p:nvSpPr>
          <p:spPr>
            <a:xfrm>
              <a:off x="991221" y="6274071"/>
              <a:ext cx="7818242" cy="286563"/>
            </a:xfrm>
            <a:prstGeom prst="rect">
              <a:avLst/>
            </a:prstGeom>
            <a:noFill/>
          </p:spPr>
          <p:txBody>
            <a:bodyPr wrap="square" lIns="0" tIns="0" rIns="0" bIns="0" rtlCol="0" anchor="b" anchorCtr="0">
              <a:noAutofit/>
            </a:bodyPr>
            <a:lstStyle/>
            <a:p>
              <a:pPr algn="r"/>
              <a:r>
                <a:rPr lang="en-US" sz="1000" dirty="0">
                  <a:solidFill>
                    <a:srgbClr val="0076C0"/>
                  </a:solidFill>
                  <a:latin typeface="Univers LT Std 45 Light"/>
                  <a:cs typeface="Univers LT Std 45 Light"/>
                </a:rPr>
                <a:t>Compass Headings</a:t>
              </a:r>
            </a:p>
          </p:txBody>
        </p:sp>
      </p:grpSp>
      <p:pic>
        <p:nvPicPr>
          <p:cNvPr id="16" name="Picture 15">
            <a:extLst>
              <a:ext uri="{FF2B5EF4-FFF2-40B4-BE49-F238E27FC236}">
                <a16:creationId xmlns:a16="http://schemas.microsoft.com/office/drawing/2014/main" id="{17C561E5-B00B-F146-A928-BA2ACBE6ECC5}"/>
              </a:ext>
            </a:extLst>
          </p:cNvPr>
          <p:cNvPicPr>
            <a:picLocks noChangeAspect="1"/>
          </p:cNvPicPr>
          <p:nvPr/>
        </p:nvPicPr>
        <p:blipFill>
          <a:blip r:embed="rId3"/>
          <a:stretch>
            <a:fillRect/>
          </a:stretch>
        </p:blipFill>
        <p:spPr>
          <a:xfrm>
            <a:off x="7953367" y="5650786"/>
            <a:ext cx="856096" cy="419709"/>
          </a:xfrm>
          <a:prstGeom prst="rect">
            <a:avLst/>
          </a:prstGeom>
        </p:spPr>
      </p:pic>
      <p:pic>
        <p:nvPicPr>
          <p:cNvPr id="3" name="Picture 2">
            <a:extLst>
              <a:ext uri="{FF2B5EF4-FFF2-40B4-BE49-F238E27FC236}">
                <a16:creationId xmlns:a16="http://schemas.microsoft.com/office/drawing/2014/main" id="{1F113A5A-EEDC-9140-8F0F-D9832554BA1C}"/>
              </a:ext>
            </a:extLst>
          </p:cNvPr>
          <p:cNvPicPr>
            <a:picLocks noChangeAspect="1"/>
          </p:cNvPicPr>
          <p:nvPr/>
        </p:nvPicPr>
        <p:blipFill>
          <a:blip r:embed="rId4"/>
          <a:stretch>
            <a:fillRect/>
          </a:stretch>
        </p:blipFill>
        <p:spPr>
          <a:xfrm>
            <a:off x="3476590" y="811658"/>
            <a:ext cx="6245283" cy="6245283"/>
          </a:xfrm>
          <a:prstGeom prst="rect">
            <a:avLst/>
          </a:prstGeom>
        </p:spPr>
      </p:pic>
    </p:spTree>
    <p:extLst>
      <p:ext uri="{BB962C8B-B14F-4D97-AF65-F5344CB8AC3E}">
        <p14:creationId xmlns:p14="http://schemas.microsoft.com/office/powerpoint/2010/main" val="127563370"/>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41C5D36C-6D06-BE40-AC08-CF73B571574C}"/>
              </a:ext>
            </a:extLst>
          </p:cNvPr>
          <p:cNvSpPr txBox="1"/>
          <p:nvPr/>
        </p:nvSpPr>
        <p:spPr>
          <a:xfrm>
            <a:off x="802734" y="811658"/>
            <a:ext cx="7541300" cy="853087"/>
          </a:xfrm>
          <a:prstGeom prst="rect">
            <a:avLst/>
          </a:prstGeom>
          <a:noFill/>
        </p:spPr>
        <p:txBody>
          <a:bodyPr wrap="square" lIns="0" tIns="0" rIns="0" bIns="0" rtlCol="0" anchor="b" anchorCtr="0">
            <a:noAutofit/>
          </a:bodyPr>
          <a:lstStyle/>
          <a:p>
            <a:r>
              <a:rPr lang="en-US" sz="6000" b="1" spc="-100" dirty="0">
                <a:solidFill>
                  <a:srgbClr val="0076C0"/>
                </a:solidFill>
                <a:latin typeface="Univers LT Std 45 Light"/>
                <a:cs typeface="Univers LT Std 45 Light"/>
              </a:rPr>
              <a:t>Activity</a:t>
            </a:r>
          </a:p>
        </p:txBody>
      </p:sp>
      <p:pic>
        <p:nvPicPr>
          <p:cNvPr id="8" name="Picture 7">
            <a:extLst>
              <a:ext uri="{FF2B5EF4-FFF2-40B4-BE49-F238E27FC236}">
                <a16:creationId xmlns:a16="http://schemas.microsoft.com/office/drawing/2014/main" id="{0BF580A1-680C-7E45-B1EF-E07AED5CBF05}"/>
              </a:ext>
            </a:extLst>
          </p:cNvPr>
          <p:cNvPicPr>
            <a:picLocks noChangeAspect="1"/>
          </p:cNvPicPr>
          <p:nvPr/>
        </p:nvPicPr>
        <p:blipFill>
          <a:blip r:embed="rId3"/>
          <a:stretch>
            <a:fillRect/>
          </a:stretch>
        </p:blipFill>
        <p:spPr>
          <a:xfrm>
            <a:off x="3461401" y="1024107"/>
            <a:ext cx="5890602" cy="5890602"/>
          </a:xfrm>
          <a:prstGeom prst="rect">
            <a:avLst/>
          </a:prstGeom>
        </p:spPr>
      </p:pic>
      <p:grpSp>
        <p:nvGrpSpPr>
          <p:cNvPr id="12" name="Group 11">
            <a:extLst>
              <a:ext uri="{FF2B5EF4-FFF2-40B4-BE49-F238E27FC236}">
                <a16:creationId xmlns:a16="http://schemas.microsoft.com/office/drawing/2014/main" id="{A7ABFD9E-7301-F040-A4BA-0153591FE1EB}"/>
              </a:ext>
            </a:extLst>
          </p:cNvPr>
          <p:cNvGrpSpPr/>
          <p:nvPr/>
        </p:nvGrpSpPr>
        <p:grpSpPr>
          <a:xfrm>
            <a:off x="353122" y="6274071"/>
            <a:ext cx="8456341" cy="286563"/>
            <a:chOff x="353122" y="6274071"/>
            <a:chExt cx="8456341" cy="286563"/>
          </a:xfrm>
        </p:grpSpPr>
        <p:cxnSp>
          <p:nvCxnSpPr>
            <p:cNvPr id="13" name="Straight Connector 12">
              <a:extLst>
                <a:ext uri="{FF2B5EF4-FFF2-40B4-BE49-F238E27FC236}">
                  <a16:creationId xmlns:a16="http://schemas.microsoft.com/office/drawing/2014/main" id="{D62553A8-0720-D948-9AA0-922AC187995C}"/>
                </a:ext>
              </a:extLst>
            </p:cNvPr>
            <p:cNvCxnSpPr/>
            <p:nvPr/>
          </p:nvCxnSpPr>
          <p:spPr>
            <a:xfrm>
              <a:off x="353122" y="6274071"/>
              <a:ext cx="8456341" cy="1588"/>
            </a:xfrm>
            <a:prstGeom prst="line">
              <a:avLst/>
            </a:prstGeom>
            <a:ln w="6350" cap="flat" cmpd="sng" algn="ctr">
              <a:solidFill>
                <a:srgbClr val="9FA1A4"/>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4" name="TextBox 13">
              <a:extLst>
                <a:ext uri="{FF2B5EF4-FFF2-40B4-BE49-F238E27FC236}">
                  <a16:creationId xmlns:a16="http://schemas.microsoft.com/office/drawing/2014/main" id="{6B48E076-AC22-F640-BD62-542F43EBF12F}"/>
                </a:ext>
              </a:extLst>
            </p:cNvPr>
            <p:cNvSpPr txBox="1"/>
            <p:nvPr/>
          </p:nvSpPr>
          <p:spPr>
            <a:xfrm>
              <a:off x="991221" y="6274071"/>
              <a:ext cx="7818242" cy="286563"/>
            </a:xfrm>
            <a:prstGeom prst="rect">
              <a:avLst/>
            </a:prstGeom>
            <a:noFill/>
          </p:spPr>
          <p:txBody>
            <a:bodyPr wrap="square" lIns="0" tIns="0" rIns="0" bIns="0" rtlCol="0" anchor="b" anchorCtr="0">
              <a:noAutofit/>
            </a:bodyPr>
            <a:lstStyle/>
            <a:p>
              <a:pPr algn="r"/>
              <a:r>
                <a:rPr lang="en-US" sz="1000" dirty="0">
                  <a:solidFill>
                    <a:srgbClr val="0076C0"/>
                  </a:solidFill>
                  <a:latin typeface="Univers LT Std 45 Light"/>
                  <a:cs typeface="Univers LT Std 45 Light"/>
                </a:rPr>
                <a:t>Compass Headings</a:t>
              </a:r>
            </a:p>
          </p:txBody>
        </p:sp>
      </p:grpSp>
      <p:pic>
        <p:nvPicPr>
          <p:cNvPr id="15" name="Picture 14">
            <a:extLst>
              <a:ext uri="{FF2B5EF4-FFF2-40B4-BE49-F238E27FC236}">
                <a16:creationId xmlns:a16="http://schemas.microsoft.com/office/drawing/2014/main" id="{23B1D137-2F14-CE42-BFF7-63A5A9910142}"/>
              </a:ext>
            </a:extLst>
          </p:cNvPr>
          <p:cNvPicPr>
            <a:picLocks noChangeAspect="1"/>
          </p:cNvPicPr>
          <p:nvPr/>
        </p:nvPicPr>
        <p:blipFill>
          <a:blip r:embed="rId4"/>
          <a:stretch>
            <a:fillRect/>
          </a:stretch>
        </p:blipFill>
        <p:spPr>
          <a:xfrm>
            <a:off x="7953367" y="5650786"/>
            <a:ext cx="856096" cy="419709"/>
          </a:xfrm>
          <a:prstGeom prst="rect">
            <a:avLst/>
          </a:prstGeom>
        </p:spPr>
      </p:pic>
      <p:sp>
        <p:nvSpPr>
          <p:cNvPr id="11" name="TextBox 10">
            <a:extLst>
              <a:ext uri="{FF2B5EF4-FFF2-40B4-BE49-F238E27FC236}">
                <a16:creationId xmlns:a16="http://schemas.microsoft.com/office/drawing/2014/main" id="{98C106A6-991A-F548-9D2A-15F570612D86}"/>
              </a:ext>
            </a:extLst>
          </p:cNvPr>
          <p:cNvSpPr txBox="1"/>
          <p:nvPr/>
        </p:nvSpPr>
        <p:spPr>
          <a:xfrm>
            <a:off x="802734" y="2036867"/>
            <a:ext cx="3995297" cy="2969121"/>
          </a:xfrm>
          <a:prstGeom prst="rect">
            <a:avLst/>
          </a:prstGeom>
          <a:noFill/>
        </p:spPr>
        <p:txBody>
          <a:bodyPr wrap="square" lIns="0" tIns="0" rIns="0" bIns="0" rtlCol="0" anchor="t" anchorCtr="0">
            <a:noAutofit/>
          </a:bodyPr>
          <a:lstStyle/>
          <a:p>
            <a:pPr marL="342900" indent="-342900">
              <a:buFont typeface="Wingdings" pitchFamily="2" charset="2"/>
              <a:buChar char="ü"/>
            </a:pPr>
            <a:r>
              <a:rPr lang="en-US" sz="2000" dirty="0">
                <a:solidFill>
                  <a:srgbClr val="5F6062"/>
                </a:solidFill>
                <a:latin typeface="Univers LT Std 45 Light"/>
                <a:cs typeface="Univers LT Std 45 Light"/>
              </a:rPr>
              <a:t>Compass Headings Worksheet</a:t>
            </a:r>
          </a:p>
          <a:p>
            <a:endParaRPr lang="en-US" sz="800" dirty="0">
              <a:solidFill>
                <a:schemeClr val="bg1">
                  <a:lumMod val="85000"/>
                </a:schemeClr>
              </a:solidFill>
              <a:latin typeface="Univers LT Std 45 Light"/>
              <a:cs typeface="Univers LT Std 45 Light"/>
            </a:endParaRPr>
          </a:p>
        </p:txBody>
      </p:sp>
    </p:spTree>
    <p:extLst>
      <p:ext uri="{BB962C8B-B14F-4D97-AF65-F5344CB8AC3E}">
        <p14:creationId xmlns:p14="http://schemas.microsoft.com/office/powerpoint/2010/main" val="271543798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802734" y="2044667"/>
            <a:ext cx="6933706" cy="2969121"/>
          </a:xfrm>
          <a:prstGeom prst="rect">
            <a:avLst/>
          </a:prstGeom>
          <a:noFill/>
        </p:spPr>
        <p:txBody>
          <a:bodyPr wrap="square" lIns="0" tIns="0" rIns="0" bIns="0" rtlCol="0" anchor="t" anchorCtr="0">
            <a:noAutofit/>
          </a:bodyPr>
          <a:lstStyle/>
          <a:p>
            <a:r>
              <a:rPr lang="en-US" sz="2000" b="1" dirty="0">
                <a:solidFill>
                  <a:srgbClr val="5F6062"/>
                </a:solidFill>
                <a:latin typeface="Univers LT Std 45 Light"/>
                <a:cs typeface="Univers LT Std 45 Light"/>
              </a:rPr>
              <a:t>Now you can</a:t>
            </a:r>
          </a:p>
          <a:p>
            <a:endParaRPr lang="en-US" sz="2000" dirty="0">
              <a:solidFill>
                <a:srgbClr val="5F6062"/>
              </a:solidFill>
              <a:latin typeface="Univers LT Std 45 Light"/>
              <a:cs typeface="Univers LT Std 45 Light"/>
            </a:endParaRPr>
          </a:p>
          <a:p>
            <a:pPr marL="285750" indent="-285750">
              <a:buFont typeface="Wingdings" pitchFamily="2" charset="2"/>
              <a:buChar char="ü"/>
            </a:pPr>
            <a:r>
              <a:rPr lang="en-US" sz="2000" dirty="0">
                <a:solidFill>
                  <a:srgbClr val="5F6062"/>
                </a:solidFill>
                <a:latin typeface="Univers LT Std 45 Light"/>
                <a:cs typeface="Univers LT Std 45 Light"/>
              </a:rPr>
              <a:t>Identify cardinal and intercardinal compass headings</a:t>
            </a:r>
          </a:p>
          <a:p>
            <a:pPr marL="285750" indent="-285750">
              <a:buFont typeface="Wingdings" pitchFamily="2" charset="2"/>
              <a:buChar char="ü"/>
            </a:pPr>
            <a:r>
              <a:rPr lang="en-US" sz="2000" dirty="0">
                <a:solidFill>
                  <a:srgbClr val="5F6062"/>
                </a:solidFill>
                <a:latin typeface="Univers LT Std 45 Light"/>
                <a:cs typeface="Univers LT Std 45 Light"/>
              </a:rPr>
              <a:t>Determine headings for cross-country flights</a:t>
            </a:r>
          </a:p>
          <a:p>
            <a:pPr marL="285750" indent="-285750">
              <a:buFont typeface="Wingdings" pitchFamily="2" charset="2"/>
              <a:buChar char="ü"/>
            </a:pPr>
            <a:r>
              <a:rPr lang="en-US" sz="2000" dirty="0">
                <a:solidFill>
                  <a:srgbClr val="5F6062"/>
                </a:solidFill>
                <a:latin typeface="Univers LT Std 45 Light"/>
                <a:cs typeface="Univers LT Std 45 Light"/>
              </a:rPr>
              <a:t>Identify runway headings  </a:t>
            </a:r>
          </a:p>
          <a:p>
            <a:endParaRPr lang="en-US" sz="1400" dirty="0">
              <a:solidFill>
                <a:srgbClr val="9FA1A4"/>
              </a:solidFill>
              <a:latin typeface="Univers LT Std 45 Light"/>
              <a:cs typeface="Univers LT Std 45 Light"/>
            </a:endParaRPr>
          </a:p>
          <a:p>
            <a:endParaRPr lang="en-US" sz="800" dirty="0">
              <a:solidFill>
                <a:schemeClr val="bg1">
                  <a:lumMod val="85000"/>
                </a:schemeClr>
              </a:solidFill>
              <a:latin typeface="Univers LT Std 45 Light"/>
              <a:cs typeface="Univers LT Std 45 Light"/>
            </a:endParaRPr>
          </a:p>
          <a:p>
            <a:endParaRPr lang="en-US" sz="800" dirty="0">
              <a:solidFill>
                <a:schemeClr val="bg1">
                  <a:lumMod val="85000"/>
                </a:schemeClr>
              </a:solidFill>
              <a:latin typeface="Univers LT Std 45 Light"/>
              <a:cs typeface="Univers LT Std 45 Light"/>
            </a:endParaRPr>
          </a:p>
        </p:txBody>
      </p:sp>
      <p:sp>
        <p:nvSpPr>
          <p:cNvPr id="10" name="TextBox 9">
            <a:extLst>
              <a:ext uri="{FF2B5EF4-FFF2-40B4-BE49-F238E27FC236}">
                <a16:creationId xmlns:a16="http://schemas.microsoft.com/office/drawing/2014/main" id="{35047B29-910C-4947-BE43-D8AC96A457C8}"/>
              </a:ext>
            </a:extLst>
          </p:cNvPr>
          <p:cNvSpPr txBox="1"/>
          <p:nvPr/>
        </p:nvSpPr>
        <p:spPr>
          <a:xfrm>
            <a:off x="802734" y="811658"/>
            <a:ext cx="7541300" cy="853087"/>
          </a:xfrm>
          <a:prstGeom prst="rect">
            <a:avLst/>
          </a:prstGeom>
          <a:noFill/>
        </p:spPr>
        <p:txBody>
          <a:bodyPr wrap="square" lIns="0" tIns="0" rIns="0" bIns="0" rtlCol="0" anchor="b" anchorCtr="0">
            <a:noAutofit/>
          </a:bodyPr>
          <a:lstStyle/>
          <a:p>
            <a:r>
              <a:rPr lang="en-US" sz="6000" b="1" spc="-100" dirty="0">
                <a:solidFill>
                  <a:srgbClr val="0076C0"/>
                </a:solidFill>
                <a:latin typeface="Univers LT Std 45 Light"/>
                <a:cs typeface="Univers LT Std 45 Light"/>
              </a:rPr>
              <a:t>Objectives</a:t>
            </a:r>
          </a:p>
        </p:txBody>
      </p:sp>
      <p:grpSp>
        <p:nvGrpSpPr>
          <p:cNvPr id="12" name="Group 11">
            <a:extLst>
              <a:ext uri="{FF2B5EF4-FFF2-40B4-BE49-F238E27FC236}">
                <a16:creationId xmlns:a16="http://schemas.microsoft.com/office/drawing/2014/main" id="{25C17F09-4DD5-3049-8131-7F6B0F6B1CCF}"/>
              </a:ext>
            </a:extLst>
          </p:cNvPr>
          <p:cNvGrpSpPr/>
          <p:nvPr/>
        </p:nvGrpSpPr>
        <p:grpSpPr>
          <a:xfrm>
            <a:off x="353122" y="6274071"/>
            <a:ext cx="8456341" cy="286563"/>
            <a:chOff x="353122" y="6274071"/>
            <a:chExt cx="8456341" cy="286563"/>
          </a:xfrm>
        </p:grpSpPr>
        <p:cxnSp>
          <p:nvCxnSpPr>
            <p:cNvPr id="13" name="Straight Connector 12">
              <a:extLst>
                <a:ext uri="{FF2B5EF4-FFF2-40B4-BE49-F238E27FC236}">
                  <a16:creationId xmlns:a16="http://schemas.microsoft.com/office/drawing/2014/main" id="{777EA954-00BB-CA41-9CAD-A06182306AC0}"/>
                </a:ext>
              </a:extLst>
            </p:cNvPr>
            <p:cNvCxnSpPr/>
            <p:nvPr/>
          </p:nvCxnSpPr>
          <p:spPr>
            <a:xfrm>
              <a:off x="353122" y="6274071"/>
              <a:ext cx="8456341" cy="1588"/>
            </a:xfrm>
            <a:prstGeom prst="line">
              <a:avLst/>
            </a:prstGeom>
            <a:ln w="6350" cap="flat" cmpd="sng" algn="ctr">
              <a:solidFill>
                <a:srgbClr val="9FA1A4"/>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4" name="TextBox 13">
              <a:extLst>
                <a:ext uri="{FF2B5EF4-FFF2-40B4-BE49-F238E27FC236}">
                  <a16:creationId xmlns:a16="http://schemas.microsoft.com/office/drawing/2014/main" id="{EE0B86CA-C68F-834B-B36F-049013F287E4}"/>
                </a:ext>
              </a:extLst>
            </p:cNvPr>
            <p:cNvSpPr txBox="1"/>
            <p:nvPr/>
          </p:nvSpPr>
          <p:spPr>
            <a:xfrm>
              <a:off x="991221" y="6274071"/>
              <a:ext cx="7818242" cy="286563"/>
            </a:xfrm>
            <a:prstGeom prst="rect">
              <a:avLst/>
            </a:prstGeom>
            <a:noFill/>
          </p:spPr>
          <p:txBody>
            <a:bodyPr wrap="square" lIns="0" tIns="0" rIns="0" bIns="0" rtlCol="0" anchor="b" anchorCtr="0">
              <a:noAutofit/>
            </a:bodyPr>
            <a:lstStyle/>
            <a:p>
              <a:pPr algn="r"/>
              <a:r>
                <a:rPr lang="en-US" sz="1000" dirty="0">
                  <a:solidFill>
                    <a:srgbClr val="0076C0"/>
                  </a:solidFill>
                  <a:latin typeface="Univers LT Std 45 Light"/>
                  <a:cs typeface="Univers LT Std 45 Light"/>
                </a:rPr>
                <a:t>Compass Headings</a:t>
              </a:r>
            </a:p>
          </p:txBody>
        </p:sp>
      </p:grpSp>
      <p:pic>
        <p:nvPicPr>
          <p:cNvPr id="15" name="Picture 14">
            <a:extLst>
              <a:ext uri="{FF2B5EF4-FFF2-40B4-BE49-F238E27FC236}">
                <a16:creationId xmlns:a16="http://schemas.microsoft.com/office/drawing/2014/main" id="{4604F584-5495-D441-B8D4-7C71EECD46BA}"/>
              </a:ext>
            </a:extLst>
          </p:cNvPr>
          <p:cNvPicPr>
            <a:picLocks noChangeAspect="1"/>
          </p:cNvPicPr>
          <p:nvPr/>
        </p:nvPicPr>
        <p:blipFill>
          <a:blip r:embed="rId2"/>
          <a:stretch>
            <a:fillRect/>
          </a:stretch>
        </p:blipFill>
        <p:spPr>
          <a:xfrm>
            <a:off x="7953367" y="5650786"/>
            <a:ext cx="856096" cy="419709"/>
          </a:xfrm>
          <a:prstGeom prst="rect">
            <a:avLst/>
          </a:prstGeom>
        </p:spPr>
      </p:pic>
    </p:spTree>
    <p:extLst>
      <p:ext uri="{BB962C8B-B14F-4D97-AF65-F5344CB8AC3E}">
        <p14:creationId xmlns:p14="http://schemas.microsoft.com/office/powerpoint/2010/main" val="1099168091"/>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F78E7A4A-635E-7C46-B874-E17D52A3C925}"/>
              </a:ext>
            </a:extLst>
          </p:cNvPr>
          <p:cNvSpPr txBox="1"/>
          <p:nvPr/>
        </p:nvSpPr>
        <p:spPr>
          <a:xfrm>
            <a:off x="2555488" y="4884667"/>
            <a:ext cx="4051608" cy="531542"/>
          </a:xfrm>
          <a:prstGeom prst="rect">
            <a:avLst/>
          </a:prstGeom>
          <a:noFill/>
        </p:spPr>
        <p:txBody>
          <a:bodyPr wrap="square" lIns="0" tIns="0" rIns="0" bIns="0" rtlCol="0" anchor="t" anchorCtr="0">
            <a:noAutofit/>
          </a:bodyPr>
          <a:lstStyle/>
          <a:p>
            <a:pPr algn="ctr"/>
            <a:r>
              <a:rPr lang="en-US" sz="3000" dirty="0">
                <a:solidFill>
                  <a:srgbClr val="5F6062"/>
                </a:solidFill>
                <a:latin typeface="Univers LT Std 45 Light"/>
                <a:cs typeface="Univers LT Std 45 Light"/>
              </a:rPr>
              <a:t>Questions?</a:t>
            </a:r>
            <a:endParaRPr lang="en-US" sz="3000" b="1" dirty="0">
              <a:solidFill>
                <a:srgbClr val="5F6062"/>
              </a:solidFill>
              <a:latin typeface="Univers LT Std 45 Light"/>
              <a:cs typeface="Univers LT Std 45 Light"/>
            </a:endParaRPr>
          </a:p>
        </p:txBody>
      </p:sp>
      <p:pic>
        <p:nvPicPr>
          <p:cNvPr id="9" name="Picture 8">
            <a:extLst>
              <a:ext uri="{FF2B5EF4-FFF2-40B4-BE49-F238E27FC236}">
                <a16:creationId xmlns:a16="http://schemas.microsoft.com/office/drawing/2014/main" id="{E871E909-B59B-6B41-807D-2081C7AF7CC2}"/>
              </a:ext>
            </a:extLst>
          </p:cNvPr>
          <p:cNvPicPr>
            <a:picLocks noChangeAspect="1"/>
          </p:cNvPicPr>
          <p:nvPr/>
        </p:nvPicPr>
        <p:blipFill>
          <a:blip r:embed="rId2"/>
          <a:stretch>
            <a:fillRect/>
          </a:stretch>
        </p:blipFill>
        <p:spPr>
          <a:xfrm>
            <a:off x="4056836" y="5711383"/>
            <a:ext cx="1030328" cy="390602"/>
          </a:xfrm>
          <a:prstGeom prst="rect">
            <a:avLst/>
          </a:prstGeom>
        </p:spPr>
      </p:pic>
      <p:sp>
        <p:nvSpPr>
          <p:cNvPr id="10" name="TextBox 9">
            <a:extLst>
              <a:ext uri="{FF2B5EF4-FFF2-40B4-BE49-F238E27FC236}">
                <a16:creationId xmlns:a16="http://schemas.microsoft.com/office/drawing/2014/main" id="{9C500631-D788-714F-9938-AA72F64BCAC1}"/>
              </a:ext>
            </a:extLst>
          </p:cNvPr>
          <p:cNvSpPr txBox="1"/>
          <p:nvPr/>
        </p:nvSpPr>
        <p:spPr>
          <a:xfrm>
            <a:off x="1474085" y="6203156"/>
            <a:ext cx="6214413" cy="410136"/>
          </a:xfrm>
          <a:prstGeom prst="rect">
            <a:avLst/>
          </a:prstGeom>
          <a:noFill/>
        </p:spPr>
        <p:txBody>
          <a:bodyPr wrap="square" lIns="0" tIns="0" rIns="0" bIns="0" rtlCol="0" anchor="t" anchorCtr="0">
            <a:noAutofit/>
          </a:bodyPr>
          <a:lstStyle/>
          <a:p>
            <a:pPr algn="ctr"/>
            <a:r>
              <a:rPr lang="en-US" sz="1000" dirty="0">
                <a:solidFill>
                  <a:srgbClr val="5F6062"/>
                </a:solidFill>
                <a:latin typeface="Univers LT Std 45 Light" panose="020B0403020202020204" pitchFamily="34" charset="0"/>
              </a:rPr>
              <a:t>The development of this program was made possible in part by </a:t>
            </a:r>
            <a:br>
              <a:rPr lang="en-US" sz="1000" dirty="0">
                <a:solidFill>
                  <a:srgbClr val="5F6062"/>
                </a:solidFill>
                <a:latin typeface="Univers LT Std 45 Light" panose="020B0403020202020204" pitchFamily="34" charset="0"/>
              </a:rPr>
            </a:br>
            <a:r>
              <a:rPr lang="en-US" sz="1000" dirty="0">
                <a:solidFill>
                  <a:srgbClr val="5F6062"/>
                </a:solidFill>
                <a:latin typeface="Univers LT Std 45 Light" panose="020B0403020202020204" pitchFamily="34" charset="0"/>
              </a:rPr>
              <a:t>a generous donation from the </a:t>
            </a:r>
            <a:r>
              <a:rPr lang="en-US" sz="1000" dirty="0" err="1">
                <a:solidFill>
                  <a:srgbClr val="5F6062"/>
                </a:solidFill>
                <a:latin typeface="Univers LT Std 45 Light" panose="020B0403020202020204" pitchFamily="34" charset="0"/>
              </a:rPr>
              <a:t>Sporty’s</a:t>
            </a:r>
            <a:r>
              <a:rPr lang="en-US" sz="1000" dirty="0">
                <a:solidFill>
                  <a:srgbClr val="5F6062"/>
                </a:solidFill>
                <a:latin typeface="Univers LT Std 45 Light" panose="020B0403020202020204" pitchFamily="34" charset="0"/>
              </a:rPr>
              <a:t> </a:t>
            </a:r>
            <a:r>
              <a:rPr lang="en-US" sz="1000" dirty="0" smtClean="0">
                <a:solidFill>
                  <a:srgbClr val="5F6062"/>
                </a:solidFill>
                <a:latin typeface="Univers LT Std 45 Light" panose="020B0403020202020204" pitchFamily="34" charset="0"/>
              </a:rPr>
              <a:t>Foundation.</a:t>
            </a:r>
            <a:endParaRPr lang="en-US" sz="1000" dirty="0">
              <a:solidFill>
                <a:srgbClr val="5F6062"/>
              </a:solidFill>
              <a:latin typeface="Univers LT Std 45 Light" panose="020B0403020202020204" pitchFamily="34" charset="0"/>
              <a:cs typeface="Univers LT Std 45 Light"/>
            </a:endParaRPr>
          </a:p>
        </p:txBody>
      </p:sp>
      <p:sp>
        <p:nvSpPr>
          <p:cNvPr id="12" name="TextBox 11">
            <a:extLst>
              <a:ext uri="{FF2B5EF4-FFF2-40B4-BE49-F238E27FC236}">
                <a16:creationId xmlns:a16="http://schemas.microsoft.com/office/drawing/2014/main" id="{87A3A236-594B-8045-9CC0-B348E17D6C55}"/>
              </a:ext>
            </a:extLst>
          </p:cNvPr>
          <p:cNvSpPr txBox="1"/>
          <p:nvPr/>
        </p:nvSpPr>
        <p:spPr>
          <a:xfrm>
            <a:off x="802734" y="3554451"/>
            <a:ext cx="7541300" cy="853087"/>
          </a:xfrm>
          <a:prstGeom prst="rect">
            <a:avLst/>
          </a:prstGeom>
          <a:noFill/>
        </p:spPr>
        <p:txBody>
          <a:bodyPr wrap="square" lIns="0" tIns="0" rIns="0" bIns="0" rtlCol="0" anchor="b" anchorCtr="0">
            <a:noAutofit/>
          </a:bodyPr>
          <a:lstStyle/>
          <a:p>
            <a:pPr algn="ctr"/>
            <a:r>
              <a:rPr lang="en-US" sz="8000" b="1" spc="-100" dirty="0">
                <a:solidFill>
                  <a:srgbClr val="1B78BD"/>
                </a:solidFill>
                <a:latin typeface="Univers LT Std 45 Light"/>
                <a:cs typeface="Univers LT Std 45 Light"/>
              </a:rPr>
              <a:t>Compass </a:t>
            </a:r>
          </a:p>
          <a:p>
            <a:pPr algn="ctr"/>
            <a:r>
              <a:rPr lang="en-US" sz="8000" b="1" spc="-100" dirty="0">
                <a:solidFill>
                  <a:srgbClr val="1B78BD"/>
                </a:solidFill>
                <a:latin typeface="Univers LT Std 45 Light"/>
                <a:cs typeface="Univers LT Std 45 Light"/>
              </a:rPr>
              <a:t>Headings</a:t>
            </a:r>
          </a:p>
        </p:txBody>
      </p:sp>
      <p:pic>
        <p:nvPicPr>
          <p:cNvPr id="13" name="Picture 12">
            <a:extLst>
              <a:ext uri="{FF2B5EF4-FFF2-40B4-BE49-F238E27FC236}">
                <a16:creationId xmlns:a16="http://schemas.microsoft.com/office/drawing/2014/main" id="{ECCBBA52-B0CA-7C49-88F4-949226BF8976}"/>
              </a:ext>
            </a:extLst>
          </p:cNvPr>
          <p:cNvPicPr>
            <a:picLocks noChangeAspect="1"/>
          </p:cNvPicPr>
          <p:nvPr/>
        </p:nvPicPr>
        <p:blipFill>
          <a:blip r:embed="rId3"/>
          <a:stretch>
            <a:fillRect/>
          </a:stretch>
        </p:blipFill>
        <p:spPr>
          <a:xfrm>
            <a:off x="2741786" y="535272"/>
            <a:ext cx="3865310" cy="903110"/>
          </a:xfrm>
          <a:prstGeom prst="rect">
            <a:avLst/>
          </a:prstGeom>
        </p:spPr>
      </p:pic>
    </p:spTree>
    <p:extLst>
      <p:ext uri="{BB962C8B-B14F-4D97-AF65-F5344CB8AC3E}">
        <p14:creationId xmlns:p14="http://schemas.microsoft.com/office/powerpoint/2010/main" val="2384983019"/>
      </p:ext>
    </p:extLst>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4812</TotalTime>
  <Words>480</Words>
  <Application>Microsoft Office PowerPoint</Application>
  <PresentationFormat>On-screen Show (4:3)</PresentationFormat>
  <Paragraphs>54</Paragraphs>
  <Slides>7</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Univers LT Std 45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EAA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Nick Hanson</dc:creator>
  <cp:lastModifiedBy>John Egan</cp:lastModifiedBy>
  <cp:revision>129</cp:revision>
  <cp:lastPrinted>2014-02-24T18:23:50Z</cp:lastPrinted>
  <dcterms:created xsi:type="dcterms:W3CDTF">2014-03-03T17:42:11Z</dcterms:created>
  <dcterms:modified xsi:type="dcterms:W3CDTF">2020-08-18T16:28:42Z</dcterms:modified>
</cp:coreProperties>
</file>