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70" r:id="rId4"/>
    <p:sldId id="272" r:id="rId5"/>
    <p:sldId id="271" r:id="rId6"/>
    <p:sldId id="274" r:id="rId7"/>
    <p:sldId id="273" r:id="rId8"/>
    <p:sldId id="28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1B78BD"/>
    <a:srgbClr val="F2F2F2"/>
    <a:srgbClr val="284467"/>
    <a:srgbClr val="003779"/>
    <a:srgbClr val="96C0E6"/>
    <a:srgbClr val="0076C0"/>
    <a:srgbClr val="9FA1A4"/>
    <a:srgbClr val="8D8B00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407"/>
  </p:normalViewPr>
  <p:slideViewPr>
    <p:cSldViewPr snapToGrid="0" snapToObjects="1" showGuides="1"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F277F-D729-B541-B500-9737DFC0AAD5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180EE-3498-864F-87A8-C652F33FA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3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85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8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1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5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1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9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2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5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4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4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180EE-3498-864F-87A8-C652F33FAD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0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1760-274C-7344-99EE-C720356AD852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DA70-D23D-0B45-A649-F71AE11D4D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3.emf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548633-B4C1-5D4D-BEBB-72197FB5A1F3}"/>
              </a:ext>
            </a:extLst>
          </p:cNvPr>
          <p:cNvSpPr txBox="1"/>
          <p:nvPr/>
        </p:nvSpPr>
        <p:spPr>
          <a:xfrm>
            <a:off x="2555488" y="4884667"/>
            <a:ext cx="4051608" cy="5315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Chapter Presenter</a:t>
            </a:r>
            <a:endParaRPr lang="en-US" sz="30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1B474-B236-C848-B0D4-10E66D125E6E}"/>
              </a:ext>
            </a:extLst>
          </p:cNvPr>
          <p:cNvSpPr txBox="1"/>
          <p:nvPr/>
        </p:nvSpPr>
        <p:spPr>
          <a:xfrm>
            <a:off x="802734" y="342900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8000" b="1" spc="-100" dirty="0">
                <a:solidFill>
                  <a:srgbClr val="1B78BD"/>
                </a:solidFill>
                <a:latin typeface="Univers LT Std 45 Light"/>
                <a:cs typeface="Univers LT Std 45 Light"/>
              </a:rPr>
              <a:t>Flight</a:t>
            </a:r>
          </a:p>
          <a:p>
            <a:pPr algn="ctr"/>
            <a:r>
              <a:rPr lang="en-US" sz="8000" b="1" spc="-100" dirty="0">
                <a:solidFill>
                  <a:srgbClr val="1B78BD"/>
                </a:solidFill>
                <a:latin typeface="Univers LT Std 45 Light"/>
                <a:cs typeface="Univers LT Std 45 Light"/>
              </a:rPr>
              <a:t>Instruments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21AC6-4CEC-0F47-8CF9-88CABE33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36" y="5711383"/>
            <a:ext cx="1030328" cy="3906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BBA45-EC1B-5F45-A3B2-B14EA79047B0}"/>
              </a:ext>
            </a:extLst>
          </p:cNvPr>
          <p:cNvSpPr txBox="1"/>
          <p:nvPr/>
        </p:nvSpPr>
        <p:spPr>
          <a:xfrm>
            <a:off x="1474085" y="6203156"/>
            <a:ext cx="6214413" cy="410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The development of this program was made possible in part by </a:t>
            </a:r>
            <a:b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</a:br>
            <a: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a generous donation from the </a:t>
            </a:r>
            <a:r>
              <a:rPr lang="en-US" sz="1000" dirty="0" err="1">
                <a:solidFill>
                  <a:srgbClr val="5F6062"/>
                </a:solidFill>
                <a:latin typeface="Univers LT Std 45 Light" panose="020B0403020202020204" pitchFamily="34" charset="0"/>
              </a:rPr>
              <a:t>Sporty’s</a:t>
            </a:r>
            <a: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 Foundation.</a:t>
            </a:r>
            <a:endParaRPr lang="en-US" sz="1000" dirty="0">
              <a:solidFill>
                <a:srgbClr val="5F6062"/>
              </a:solidFill>
              <a:latin typeface="Univers LT Std 45 Light" panose="020B0403020202020204" pitchFamily="34" charset="0"/>
              <a:cs typeface="Univers LT Std 45 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18DCC-DE39-4543-B5FC-87E3C1EA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86" y="535272"/>
            <a:ext cx="3865310" cy="9031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2734" y="1473282"/>
            <a:ext cx="6933706" cy="14022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What Direction?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Heading Indicator or </a:t>
            </a:r>
            <a:b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</a:br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Directional Gyro (DG)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57EF4-648B-1443-A422-646719AD6ADA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42D110-DE86-C74F-AEC2-21AAEAF59E05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5F8828-099A-0A4D-BB5C-515E838C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4A05A7-BEB3-FE4B-A0BD-A71381556A9F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AF76E-B96B-6B43-8811-10C8536B8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30" y="2454139"/>
            <a:ext cx="3632123" cy="36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46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1A080A-0ED6-4748-812F-8B7E1EAD86C2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164D31-045C-A440-AA0B-C688378BA3BB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A8AB76-841E-7144-A50D-22D4A371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E0B8D-88A6-3044-A457-163BE6DDFFC8}"/>
              </a:ext>
            </a:extLst>
          </p:cNvPr>
          <p:cNvSpPr txBox="1"/>
          <p:nvPr/>
        </p:nvSpPr>
        <p:spPr>
          <a:xfrm>
            <a:off x="802734" y="1456011"/>
            <a:ext cx="6933706" cy="14022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Climbing or Descending?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Vertical Speed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Indicator (VSI)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24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320D8-FD26-524A-AEEC-1FBAF2B83738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28977-BD7A-A143-AFFF-F22E94691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62" y="2442118"/>
            <a:ext cx="3628378" cy="36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822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A75568-1F3C-264C-9A2C-F519B2071788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282012-AEFE-1142-9C08-703C9B9008DC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29FED5-293E-E44D-80D3-9BD71694F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AA58A8-A8C5-2141-B83B-221D720F753E}"/>
              </a:ext>
            </a:extLst>
          </p:cNvPr>
          <p:cNvSpPr txBox="1"/>
          <p:nvPr/>
        </p:nvSpPr>
        <p:spPr>
          <a:xfrm>
            <a:off x="802734" y="1456011"/>
            <a:ext cx="6933706" cy="14022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Coordinated or Uncoordinated?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Turn Coordinator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36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1B6BE-D459-E747-AE42-214777194A29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B565C-4A1F-4145-ABEC-43050DD2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595" y="2372144"/>
            <a:ext cx="3688544" cy="36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96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64B175-8C09-A64A-974D-CCE0AE3A5004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2FC27A-8462-EF45-983C-7EB825FB723C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7F4F30-4FC8-4A48-9164-A48A66E9B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07C4B0-8339-C141-831A-5DB7C046FFCA}"/>
              </a:ext>
            </a:extLst>
          </p:cNvPr>
          <p:cNvSpPr txBox="1"/>
          <p:nvPr/>
        </p:nvSpPr>
        <p:spPr>
          <a:xfrm>
            <a:off x="502920" y="5767440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78BD"/>
                </a:solidFill>
                <a:latin typeface="Univers LT Std 45 Light Oblique" panose="020B0403020202020204" pitchFamily="34" charset="0"/>
              </a:rPr>
              <a:t>Speed? Straight and Level?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42A93-2054-4546-9901-08FD5D0A55C5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What Is Happening?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93660-00F7-B846-964C-1DE1BD6D0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268" y="1681871"/>
            <a:ext cx="5841754" cy="38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986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C06637-56E7-7F46-8505-64AE849FD170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C3C6DA-A47F-384F-81B7-DB5053869F83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F66FB45-2A24-6042-A2B7-EBC2F907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4340DE-9385-EA4B-8DBD-3405C32A1258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What Is Happening?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FC9991-3B80-FE43-8821-DFAAECE5B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71" y="1777528"/>
            <a:ext cx="4754858" cy="38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632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40115" y="1405581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Instrument</a:t>
            </a:r>
            <a:r>
              <a:rPr lang="en-US" sz="6000" b="1" spc="-1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 Panel: Beyond the Six Pack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613D55-5322-8142-98EE-034CEEDEA804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7375E02-CC9A-694A-A23A-1CF931827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29" y="3532644"/>
            <a:ext cx="7118947" cy="2494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F7CB787-6593-214F-8055-02DDFF40570D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ECADD0-1342-D945-9EC0-6BCEC490A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23F85-6A78-3E4A-9D94-5F78199905F3}"/>
              </a:ext>
            </a:extLst>
          </p:cNvPr>
          <p:cNvSpPr txBox="1"/>
          <p:nvPr/>
        </p:nvSpPr>
        <p:spPr>
          <a:xfrm>
            <a:off x="1926512" y="2718957"/>
            <a:ext cx="1522656" cy="262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“Six Pack”</a:t>
            </a:r>
          </a:p>
          <a:p>
            <a:endParaRPr lang="en-US" sz="36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380F6-B092-C44F-A6F9-01CD1697C44F}"/>
              </a:ext>
            </a:extLst>
          </p:cNvPr>
          <p:cNvSpPr txBox="1"/>
          <p:nvPr/>
        </p:nvSpPr>
        <p:spPr>
          <a:xfrm>
            <a:off x="3755723" y="2432715"/>
            <a:ext cx="1649509" cy="4484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Navigation and Communication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4D5FB3-4EF3-C743-8E20-EFBEE81D68D7}"/>
              </a:ext>
            </a:extLst>
          </p:cNvPr>
          <p:cNvSpPr txBox="1"/>
          <p:nvPr/>
        </p:nvSpPr>
        <p:spPr>
          <a:xfrm>
            <a:off x="5795229" y="2430660"/>
            <a:ext cx="1250912" cy="4498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Engine </a:t>
            </a:r>
            <a:br>
              <a:rPr lang="en-US" dirty="0">
                <a:solidFill>
                  <a:srgbClr val="5F6062"/>
                </a:solidFill>
                <a:latin typeface="Univers LT Std 45 Light"/>
                <a:cs typeface="Univers LT Std 45 Light"/>
              </a:rPr>
            </a:br>
            <a:r>
              <a:rPr lang="en-US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Instruments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347B4-4B81-DC48-BE33-0F4F9BE8186A}"/>
              </a:ext>
            </a:extLst>
          </p:cNvPr>
          <p:cNvSpPr/>
          <p:nvPr/>
        </p:nvSpPr>
        <p:spPr>
          <a:xfrm>
            <a:off x="1581403" y="3638531"/>
            <a:ext cx="2376822" cy="1859009"/>
          </a:xfrm>
          <a:prstGeom prst="rect">
            <a:avLst/>
          </a:prstGeom>
          <a:noFill/>
          <a:ln w="44450" cmpd="sng">
            <a:solidFill>
              <a:schemeClr val="accent6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C0251C-15EC-244C-8549-4A3F35C69BF9}"/>
              </a:ext>
            </a:extLst>
          </p:cNvPr>
          <p:cNvCxnSpPr>
            <a:cxnSpLocks/>
          </p:cNvCxnSpPr>
          <p:nvPr/>
        </p:nvCxnSpPr>
        <p:spPr>
          <a:xfrm>
            <a:off x="4581953" y="3003932"/>
            <a:ext cx="0" cy="548571"/>
          </a:xfrm>
          <a:prstGeom prst="straightConnector1">
            <a:avLst/>
          </a:prstGeom>
          <a:ln w="317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9E3B94-8EBB-6747-BAD8-610439B7C0A4}"/>
              </a:ext>
            </a:extLst>
          </p:cNvPr>
          <p:cNvCxnSpPr>
            <a:cxnSpLocks/>
          </p:cNvCxnSpPr>
          <p:nvPr/>
        </p:nvCxnSpPr>
        <p:spPr>
          <a:xfrm>
            <a:off x="6411165" y="3003932"/>
            <a:ext cx="0" cy="548571"/>
          </a:xfrm>
          <a:prstGeom prst="straightConnector1">
            <a:avLst/>
          </a:prstGeom>
          <a:ln w="317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F137E08-1DE2-5A47-8AB4-3DAD564FB408}"/>
              </a:ext>
            </a:extLst>
          </p:cNvPr>
          <p:cNvSpPr/>
          <p:nvPr/>
        </p:nvSpPr>
        <p:spPr>
          <a:xfrm>
            <a:off x="5405232" y="3626005"/>
            <a:ext cx="1985125" cy="1859009"/>
          </a:xfrm>
          <a:prstGeom prst="rect">
            <a:avLst/>
          </a:prstGeom>
          <a:noFill/>
          <a:ln w="44450" cmpd="sng">
            <a:solidFill>
              <a:schemeClr val="accent6"/>
            </a:solidFill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064112-6FD4-EE4B-81BA-B7260998E317}"/>
              </a:ext>
            </a:extLst>
          </p:cNvPr>
          <p:cNvCxnSpPr>
            <a:cxnSpLocks/>
          </p:cNvCxnSpPr>
          <p:nvPr/>
        </p:nvCxnSpPr>
        <p:spPr>
          <a:xfrm>
            <a:off x="2685696" y="3003932"/>
            <a:ext cx="0" cy="548571"/>
          </a:xfrm>
          <a:prstGeom prst="straightConnector1">
            <a:avLst/>
          </a:prstGeom>
          <a:ln w="317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74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02734" y="557157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0" b="1" spc="-1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Activity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D48B7F-CABB-4D45-9600-3283E2EA8931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519738-7D11-2A43-AD76-74BD9D1CE1DB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607174-8962-CC47-AC9E-AD5721AF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128DF6-F1DF-6841-AD1F-874B60A98A0C}"/>
              </a:ext>
            </a:extLst>
          </p:cNvPr>
          <p:cNvSpPr txBox="1"/>
          <p:nvPr/>
        </p:nvSpPr>
        <p:spPr>
          <a:xfrm>
            <a:off x="802734" y="1565493"/>
            <a:ext cx="7281094" cy="3595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Flight Instruments Worksheet</a:t>
            </a:r>
            <a:endParaRPr lang="en-US" sz="800" dirty="0">
              <a:solidFill>
                <a:srgbClr val="5F6062"/>
              </a:solidFill>
              <a:latin typeface="Univers LT Std 45 Light" panose="020B0403020202020204" pitchFamily="34" charset="0"/>
              <a:cs typeface="Univers LT Std 45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417C6-16B7-B843-97A8-AF8FE8CCA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07" y="2080302"/>
            <a:ext cx="5841754" cy="38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890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02734" y="557157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0" b="1" spc="-1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Objectives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D48B7F-CABB-4D45-9600-3283E2EA8931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D519738-7D11-2A43-AD76-74BD9D1CE1DB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607174-8962-CC47-AC9E-AD5721AF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128DF6-F1DF-6841-AD1F-874B60A98A0C}"/>
              </a:ext>
            </a:extLst>
          </p:cNvPr>
          <p:cNvSpPr txBox="1"/>
          <p:nvPr/>
        </p:nvSpPr>
        <p:spPr>
          <a:xfrm>
            <a:off x="802732" y="1850468"/>
            <a:ext cx="7281094" cy="38003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Now you can</a:t>
            </a:r>
          </a:p>
          <a:p>
            <a:endParaRPr lang="en-US" sz="24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24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Read key instruments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4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Recognize the six primary flight instruments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4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Interpret both traditional and glass panel displays</a:t>
            </a:r>
          </a:p>
          <a:p>
            <a:endParaRPr lang="en-US" sz="36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13270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C63A60-5F8D-224F-B8AE-A6E83249B31C}"/>
              </a:ext>
            </a:extLst>
          </p:cNvPr>
          <p:cNvSpPr txBox="1"/>
          <p:nvPr/>
        </p:nvSpPr>
        <p:spPr>
          <a:xfrm>
            <a:off x="2555488" y="4884667"/>
            <a:ext cx="4051608" cy="5315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Questions?</a:t>
            </a:r>
            <a:endParaRPr lang="en-US" sz="30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546185-36A3-2A41-B341-6566A3F7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36" y="5711383"/>
            <a:ext cx="1030328" cy="390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FECAE2-95C7-DD49-B752-B5703D90E129}"/>
              </a:ext>
            </a:extLst>
          </p:cNvPr>
          <p:cNvSpPr txBox="1"/>
          <p:nvPr/>
        </p:nvSpPr>
        <p:spPr>
          <a:xfrm>
            <a:off x="1474085" y="6203156"/>
            <a:ext cx="6214413" cy="410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The development of this program was made possible in part by </a:t>
            </a:r>
            <a:b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</a:br>
            <a:r>
              <a:rPr lang="en-US" sz="1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a generous donation from the </a:t>
            </a:r>
            <a:r>
              <a:rPr lang="en-US" sz="1000" dirty="0" err="1">
                <a:solidFill>
                  <a:srgbClr val="5F6062"/>
                </a:solidFill>
                <a:latin typeface="Univers LT Std 45 Light" panose="020B0403020202020204" pitchFamily="34" charset="0"/>
              </a:rPr>
              <a:t>Sporty’s</a:t>
            </a:r>
            <a:r>
              <a:rPr lang="en-US" sz="1000">
                <a:solidFill>
                  <a:srgbClr val="5F6062"/>
                </a:solidFill>
                <a:latin typeface="Univers LT Std 45 Light" panose="020B0403020202020204" pitchFamily="34" charset="0"/>
              </a:rPr>
              <a:t> Foundation.</a:t>
            </a:r>
            <a:endParaRPr lang="en-US" sz="1000" dirty="0">
              <a:solidFill>
                <a:srgbClr val="5F6062"/>
              </a:solidFill>
              <a:latin typeface="Univers LT Std 45 Light" panose="020B0403020202020204" pitchFamily="34" charset="0"/>
              <a:cs typeface="Univers LT Std 45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99E0F-3B3C-D845-A14D-1DC515B40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786" y="535272"/>
            <a:ext cx="3865310" cy="903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DC439C-A216-1748-892C-C27B2231D467}"/>
              </a:ext>
            </a:extLst>
          </p:cNvPr>
          <p:cNvSpPr txBox="1"/>
          <p:nvPr/>
        </p:nvSpPr>
        <p:spPr>
          <a:xfrm>
            <a:off x="802734" y="342900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8000" b="1" spc="-100" dirty="0">
                <a:solidFill>
                  <a:srgbClr val="1B78BD"/>
                </a:solidFill>
                <a:latin typeface="Univers LT Std 45 Light"/>
                <a:cs typeface="Univers LT Std 45 Light"/>
              </a:rPr>
              <a:t>Flight</a:t>
            </a:r>
          </a:p>
          <a:p>
            <a:pPr algn="ctr"/>
            <a:r>
              <a:rPr lang="en-US" sz="8000" b="1" spc="-100" dirty="0">
                <a:solidFill>
                  <a:srgbClr val="1B78BD"/>
                </a:solidFill>
                <a:latin typeface="Univers LT Std 45 Light"/>
                <a:cs typeface="Univers LT Std 45 Light"/>
              </a:rPr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34231329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2734" y="770925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6000" b="1" spc="-1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Session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733" y="1943307"/>
            <a:ext cx="7541299" cy="37066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You will be able to</a:t>
            </a:r>
          </a:p>
          <a:p>
            <a:endParaRPr lang="en-US" sz="20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Recognize the six primary flight instruments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Read key instruments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Interpret both traditional and glass panel displays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8D8EF2-FC32-9C48-BAB5-DA32E98D62A8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930DFE8-34BB-804F-BBD0-99F1E75E861F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32D0C2-B9A6-8D44-B71F-A4AAD999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1465" y="2799110"/>
            <a:ext cx="1721949" cy="9355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Airspeed Indicator </a:t>
            </a:r>
          </a:p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(ASI)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47B29-910C-4947-BE43-D8AC96A457C8}"/>
              </a:ext>
            </a:extLst>
          </p:cNvPr>
          <p:cNvSpPr txBox="1"/>
          <p:nvPr/>
        </p:nvSpPr>
        <p:spPr>
          <a:xfrm>
            <a:off x="801350" y="583443"/>
            <a:ext cx="7541300" cy="15346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4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Six Primary </a:t>
            </a:r>
            <a:br>
              <a:rPr lang="en-US" sz="5400" b="1" dirty="0">
                <a:solidFill>
                  <a:srgbClr val="1B78BD"/>
                </a:solidFill>
                <a:latin typeface="Univers LT Std 65" panose="020B0603020202020204" pitchFamily="34" charset="0"/>
              </a:rPr>
            </a:br>
            <a:r>
              <a:rPr lang="en-US" sz="54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Flight Instruments</a:t>
            </a:r>
            <a:endParaRPr lang="en-US" sz="54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E7B823-5472-6942-8408-C4C11C10DF86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0ACC5E-4215-DB4B-B73B-797DF95277ED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A82273-5BD4-7041-B80F-1019EB7A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7C70B9-0C3D-1746-BEE3-D3ED10B17740}"/>
              </a:ext>
            </a:extLst>
          </p:cNvPr>
          <p:cNvSpPr txBox="1"/>
          <p:nvPr/>
        </p:nvSpPr>
        <p:spPr>
          <a:xfrm>
            <a:off x="729164" y="4332936"/>
            <a:ext cx="1918374" cy="1232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Turn Coordinator</a:t>
            </a:r>
          </a:p>
          <a:p>
            <a:r>
              <a:rPr lang="en-US" sz="12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(Includes Rate of Turn Indicator and Inclinometer)</a:t>
            </a:r>
          </a:p>
          <a:p>
            <a:endParaRPr lang="en-US" sz="16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91838B-6320-EB46-8767-123F7A317237}"/>
              </a:ext>
            </a:extLst>
          </p:cNvPr>
          <p:cNvCxnSpPr>
            <a:cxnSpLocks/>
          </p:cNvCxnSpPr>
          <p:nvPr/>
        </p:nvCxnSpPr>
        <p:spPr>
          <a:xfrm flipV="1">
            <a:off x="716038" y="4272742"/>
            <a:ext cx="1819241" cy="2823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997361-8E23-5043-A7BE-F8D20AC8F4C8}"/>
              </a:ext>
            </a:extLst>
          </p:cNvPr>
          <p:cNvSpPr txBox="1"/>
          <p:nvPr/>
        </p:nvSpPr>
        <p:spPr>
          <a:xfrm>
            <a:off x="4589043" y="2137360"/>
            <a:ext cx="2193476" cy="2727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Attitude Indicator (AI)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58874E-C4E8-054B-A3DD-D89283799E94}"/>
              </a:ext>
            </a:extLst>
          </p:cNvPr>
          <p:cNvCxnSpPr>
            <a:cxnSpLocks/>
          </p:cNvCxnSpPr>
          <p:nvPr/>
        </p:nvCxnSpPr>
        <p:spPr>
          <a:xfrm>
            <a:off x="4441444" y="2083933"/>
            <a:ext cx="0" cy="357938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F99D1AB-7D8B-F74C-8A7B-1BC8A09AB621}"/>
              </a:ext>
            </a:extLst>
          </p:cNvPr>
          <p:cNvSpPr txBox="1"/>
          <p:nvPr/>
        </p:nvSpPr>
        <p:spPr>
          <a:xfrm>
            <a:off x="4562534" y="5187100"/>
            <a:ext cx="2711002" cy="5237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Directional Gyro (DG)</a:t>
            </a:r>
          </a:p>
          <a:p>
            <a:r>
              <a:rPr lang="en-US" sz="16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or Heading Indicator</a:t>
            </a:r>
          </a:p>
          <a:p>
            <a:endParaRPr lang="en-US" sz="16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B2FAEE-6A3F-344D-BAAA-FAE18FE51FAF}"/>
              </a:ext>
            </a:extLst>
          </p:cNvPr>
          <p:cNvCxnSpPr>
            <a:cxnSpLocks/>
          </p:cNvCxnSpPr>
          <p:nvPr/>
        </p:nvCxnSpPr>
        <p:spPr>
          <a:xfrm flipV="1">
            <a:off x="4424178" y="5068502"/>
            <a:ext cx="0" cy="60442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E14BE68-F272-CE46-85C4-A9F8B3EFCAE4}"/>
              </a:ext>
            </a:extLst>
          </p:cNvPr>
          <p:cNvSpPr txBox="1"/>
          <p:nvPr/>
        </p:nvSpPr>
        <p:spPr>
          <a:xfrm>
            <a:off x="6783120" y="2799110"/>
            <a:ext cx="849009" cy="5832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Altimeter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F36235-EF3E-684B-A946-9A6E34994E6E}"/>
              </a:ext>
            </a:extLst>
          </p:cNvPr>
          <p:cNvCxnSpPr>
            <a:cxnSpLocks/>
          </p:cNvCxnSpPr>
          <p:nvPr/>
        </p:nvCxnSpPr>
        <p:spPr>
          <a:xfrm flipH="1">
            <a:off x="6573447" y="3199317"/>
            <a:ext cx="1058682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F84CD52-B5CB-D44D-AF52-526F47A076AB}"/>
              </a:ext>
            </a:extLst>
          </p:cNvPr>
          <p:cNvSpPr txBox="1"/>
          <p:nvPr/>
        </p:nvSpPr>
        <p:spPr>
          <a:xfrm>
            <a:off x="6783120" y="4275565"/>
            <a:ext cx="1321760" cy="5752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Vertical Speed</a:t>
            </a:r>
          </a:p>
          <a:p>
            <a:r>
              <a:rPr lang="en-US" sz="16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Indicator (VSI)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9CDA9F-9FDD-074E-A6F1-2B9311312DCE}"/>
              </a:ext>
            </a:extLst>
          </p:cNvPr>
          <p:cNvCxnSpPr>
            <a:cxnSpLocks/>
          </p:cNvCxnSpPr>
          <p:nvPr/>
        </p:nvCxnSpPr>
        <p:spPr>
          <a:xfrm flipH="1">
            <a:off x="6538640" y="4214890"/>
            <a:ext cx="1566240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07D251-95A2-7C4B-83CC-E28138B547DC}"/>
              </a:ext>
            </a:extLst>
          </p:cNvPr>
          <p:cNvCxnSpPr>
            <a:cxnSpLocks/>
          </p:cNvCxnSpPr>
          <p:nvPr/>
        </p:nvCxnSpPr>
        <p:spPr>
          <a:xfrm>
            <a:off x="1258957" y="3199317"/>
            <a:ext cx="1276322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CEC5EC3-9B60-AF41-8A60-E9029F13D45E}"/>
              </a:ext>
            </a:extLst>
          </p:cNvPr>
          <p:cNvSpPr txBox="1"/>
          <p:nvPr/>
        </p:nvSpPr>
        <p:spPr>
          <a:xfrm>
            <a:off x="716038" y="5818694"/>
            <a:ext cx="354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78BD"/>
                </a:solidFill>
                <a:latin typeface="Univers LT Std 45 Light Oblique" panose="020B0403020202020204" pitchFamily="34" charset="0"/>
                <a:cs typeface="Times New Roman" panose="02020603050405020304" pitchFamily="18" charset="0"/>
              </a:rPr>
              <a:t>Commonly called the “Six Pack”</a:t>
            </a:r>
          </a:p>
          <a:p>
            <a:endParaRPr lang="en-US" i="1" dirty="0">
              <a:solidFill>
                <a:srgbClr val="1B78BD"/>
              </a:solidFill>
              <a:latin typeface="Univers LT Std 45 Light Oblique" panose="020B0403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E5A1A12-42C3-2C4C-97D6-EF220D22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468" y="2438544"/>
            <a:ext cx="3992172" cy="26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68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C7F5A4-D5D4-EF4B-A7D6-AF5B19A0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98" y="1817003"/>
            <a:ext cx="4175504" cy="33911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47B29-910C-4947-BE43-D8AC96A457C8}"/>
              </a:ext>
            </a:extLst>
          </p:cNvPr>
          <p:cNvSpPr txBox="1"/>
          <p:nvPr/>
        </p:nvSpPr>
        <p:spPr>
          <a:xfrm>
            <a:off x="803057" y="466831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5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Where Is the Six Pack?</a:t>
            </a:r>
            <a:endParaRPr lang="en-US" sz="55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B13BB-0ACE-3443-8AC3-B573EB1A7AAE}"/>
              </a:ext>
            </a:extLst>
          </p:cNvPr>
          <p:cNvSpPr txBox="1"/>
          <p:nvPr/>
        </p:nvSpPr>
        <p:spPr>
          <a:xfrm>
            <a:off x="784648" y="1907374"/>
            <a:ext cx="1953920" cy="381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Turn </a:t>
            </a:r>
            <a:b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</a:br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Coordinator</a:t>
            </a: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42B345-79B5-3748-B35E-8C7679CC5748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FA6F5F-7E92-044E-8CDE-75ABBD7C7933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22BD5D-7F67-334C-93FD-1F22D4646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3427A-180E-9048-817A-02B7A5AB0301}"/>
              </a:ext>
            </a:extLst>
          </p:cNvPr>
          <p:cNvSpPr txBox="1"/>
          <p:nvPr/>
        </p:nvSpPr>
        <p:spPr>
          <a:xfrm>
            <a:off x="805749" y="5782474"/>
            <a:ext cx="729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78BD"/>
                </a:solidFill>
                <a:latin typeface="Univers LT Std 45 Light Oblique" panose="020B0403020202020204" pitchFamily="34" charset="0"/>
                <a:cs typeface="Times New Roman" panose="02020603050405020304" pitchFamily="18" charset="0"/>
              </a:rPr>
              <a:t>Commonly called the “Glass Panel”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58965-9BEB-444C-9194-DCE26CA3FD38}"/>
              </a:ext>
            </a:extLst>
          </p:cNvPr>
          <p:cNvSpPr txBox="1"/>
          <p:nvPr/>
        </p:nvSpPr>
        <p:spPr>
          <a:xfrm>
            <a:off x="784648" y="2755985"/>
            <a:ext cx="1544418" cy="11619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Airspeed</a:t>
            </a:r>
          </a:p>
          <a:p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Indicator</a:t>
            </a:r>
          </a:p>
          <a:p>
            <a:endParaRPr lang="en-US" sz="2000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FFFC3-8F9D-5245-BA5D-6ACE040316AA}"/>
              </a:ext>
            </a:extLst>
          </p:cNvPr>
          <p:cNvSpPr txBox="1"/>
          <p:nvPr/>
        </p:nvSpPr>
        <p:spPr>
          <a:xfrm>
            <a:off x="4454345" y="1347227"/>
            <a:ext cx="2148822" cy="2930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Attitude Indicator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700ED-2F29-CE4F-B9CB-B81D54582ED2}"/>
              </a:ext>
            </a:extLst>
          </p:cNvPr>
          <p:cNvSpPr txBox="1"/>
          <p:nvPr/>
        </p:nvSpPr>
        <p:spPr>
          <a:xfrm>
            <a:off x="4298717" y="5433938"/>
            <a:ext cx="2647624" cy="3212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Heading Indicator</a:t>
            </a:r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  <a:cs typeface="Univers LT Std 45 Light"/>
              </a:rPr>
              <a:t> </a:t>
            </a:r>
          </a:p>
          <a:p>
            <a:endParaRPr lang="en-US" sz="2000" dirty="0">
              <a:solidFill>
                <a:srgbClr val="5F6062"/>
              </a:solidFill>
              <a:latin typeface="Univers LT Std 45 Light" panose="020B0403020202020204" pitchFamily="34" charset="0"/>
              <a:cs typeface="Univers LT Std 45 Light"/>
            </a:endParaRPr>
          </a:p>
          <a:p>
            <a:endParaRPr lang="en-US" sz="2000" dirty="0">
              <a:solidFill>
                <a:srgbClr val="5F6062"/>
              </a:solidFill>
              <a:latin typeface="Univers LT Std 45 Light" panose="020B0403020202020204" pitchFamily="34" charset="0"/>
              <a:cs typeface="Univers LT Std 45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32E9AB-BC8F-204C-8770-737A5A7AA71A}"/>
              </a:ext>
            </a:extLst>
          </p:cNvPr>
          <p:cNvSpPr txBox="1"/>
          <p:nvPr/>
        </p:nvSpPr>
        <p:spPr>
          <a:xfrm>
            <a:off x="6892319" y="2456276"/>
            <a:ext cx="2104893" cy="3698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Altimeter</a:t>
            </a:r>
          </a:p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 </a:t>
            </a: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F87E68-7C74-C149-80D7-4C8A20C8CB37}"/>
              </a:ext>
            </a:extLst>
          </p:cNvPr>
          <p:cNvCxnSpPr>
            <a:cxnSpLocks/>
          </p:cNvCxnSpPr>
          <p:nvPr/>
        </p:nvCxnSpPr>
        <p:spPr>
          <a:xfrm>
            <a:off x="1354238" y="2074623"/>
            <a:ext cx="2623996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>
            <a:glow>
              <a:schemeClr val="bg1"/>
            </a:glow>
            <a:outerShdw dist="12700" sx="1000" sy="1000" algn="ctr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003F5D3-4440-2E41-874F-C36A8B52D2D0}"/>
              </a:ext>
            </a:extLst>
          </p:cNvPr>
          <p:cNvCxnSpPr>
            <a:cxnSpLocks/>
          </p:cNvCxnSpPr>
          <p:nvPr/>
        </p:nvCxnSpPr>
        <p:spPr>
          <a:xfrm>
            <a:off x="1820803" y="2886961"/>
            <a:ext cx="622360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BE0E8C6-AF84-DB4E-A403-3BCBBC6FE802}"/>
              </a:ext>
            </a:extLst>
          </p:cNvPr>
          <p:cNvCxnSpPr>
            <a:cxnSpLocks/>
          </p:cNvCxnSpPr>
          <p:nvPr/>
        </p:nvCxnSpPr>
        <p:spPr>
          <a:xfrm flipH="1">
            <a:off x="5756095" y="2603123"/>
            <a:ext cx="972735" cy="0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575D538-0521-404F-A699-32570CD68904}"/>
              </a:ext>
            </a:extLst>
          </p:cNvPr>
          <p:cNvCxnSpPr>
            <a:cxnSpLocks/>
          </p:cNvCxnSpPr>
          <p:nvPr/>
        </p:nvCxnSpPr>
        <p:spPr>
          <a:xfrm flipV="1">
            <a:off x="4167185" y="5339814"/>
            <a:ext cx="0" cy="310972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>
            <a:glow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69B445-683F-DA4F-A364-2BBC0A70BD01}"/>
              </a:ext>
            </a:extLst>
          </p:cNvPr>
          <p:cNvCxnSpPr>
            <a:cxnSpLocks/>
          </p:cNvCxnSpPr>
          <p:nvPr/>
        </p:nvCxnSpPr>
        <p:spPr>
          <a:xfrm>
            <a:off x="4298669" y="1382539"/>
            <a:ext cx="0" cy="1504422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>
            <a:glow>
              <a:schemeClr val="bg1"/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A61F9A-C10C-AF43-8D6A-AA165750E682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3274940"/>
            <a:ext cx="556628" cy="1234"/>
          </a:xfrm>
          <a:prstGeom prst="straightConnector1">
            <a:avLst/>
          </a:prstGeom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D0906E-EA11-1D43-AE3A-BF14773DB2BE}"/>
              </a:ext>
            </a:extLst>
          </p:cNvPr>
          <p:cNvSpPr txBox="1"/>
          <p:nvPr/>
        </p:nvSpPr>
        <p:spPr>
          <a:xfrm>
            <a:off x="6892319" y="2989042"/>
            <a:ext cx="2221300" cy="6360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Vertical Speed Indicator (VSI) </a:t>
            </a: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0142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402136C-8F59-6740-ADB0-C86EAC6D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724" y="1758884"/>
            <a:ext cx="4175504" cy="339112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2DF0FA-D9A3-E347-A52A-54E7AEA89F06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A05DFC-7A86-084D-AA01-C67783C58DCE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873BF5-4A01-D24B-884D-4F1C6ACBB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1C3E6AE-1A57-8F45-B227-AC1EDE172000}"/>
              </a:ext>
            </a:extLst>
          </p:cNvPr>
          <p:cNvCxnSpPr>
            <a:cxnSpLocks/>
          </p:cNvCxnSpPr>
          <p:nvPr/>
        </p:nvCxnSpPr>
        <p:spPr>
          <a:xfrm>
            <a:off x="1558140" y="2838057"/>
            <a:ext cx="1080336" cy="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72DDEB-00C8-9042-9552-6EC4A4D78DC0}"/>
              </a:ext>
            </a:extLst>
          </p:cNvPr>
          <p:cNvGrpSpPr/>
          <p:nvPr/>
        </p:nvGrpSpPr>
        <p:grpSpPr>
          <a:xfrm>
            <a:off x="1558140" y="1452058"/>
            <a:ext cx="2656387" cy="2104561"/>
            <a:chOff x="1558140" y="1452058"/>
            <a:chExt cx="2656387" cy="210456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D79C2D6-ED4D-E045-A86C-2A411EF9EEC0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1997884"/>
              <a:ext cx="937927" cy="0"/>
            </a:xfrm>
            <a:prstGeom prst="straightConnector1">
              <a:avLst/>
            </a:prstGeom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  <a:effectLst>
              <a:glow>
                <a:schemeClr val="bg1"/>
              </a:glow>
              <a:outerShdw dist="12700" sx="1000" sy="1000" algn="ctr" rotWithShape="0">
                <a:schemeClr val="bg1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2" name="Elbow Connector 171">
              <a:extLst>
                <a:ext uri="{FF2B5EF4-FFF2-40B4-BE49-F238E27FC236}">
                  <a16:creationId xmlns:a16="http://schemas.microsoft.com/office/drawing/2014/main" id="{0F55C7BC-97FA-4D4E-9A77-38F9508C9629}"/>
                </a:ext>
              </a:extLst>
            </p:cNvPr>
            <p:cNvCxnSpPr>
              <a:cxnSpLocks/>
            </p:cNvCxnSpPr>
            <p:nvPr/>
          </p:nvCxnSpPr>
          <p:spPr>
            <a:xfrm>
              <a:off x="1558140" y="1452058"/>
              <a:ext cx="2466224" cy="2104561"/>
            </a:xfrm>
            <a:prstGeom prst="bentConnector3">
              <a:avLst>
                <a:gd name="adj1" fmla="val 68842"/>
              </a:avLst>
            </a:prstGeom>
            <a:ln w="38100">
              <a:solidFill>
                <a:schemeClr val="accent6"/>
              </a:solidFill>
              <a:headEnd type="none" w="med" len="med"/>
              <a:tailEnd type="arrow" w="med" len="med"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4F38F4-7C93-9744-A880-EA8688C24CED}"/>
              </a:ext>
            </a:extLst>
          </p:cNvPr>
          <p:cNvSpPr txBox="1"/>
          <p:nvPr/>
        </p:nvSpPr>
        <p:spPr>
          <a:xfrm>
            <a:off x="796840" y="519222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4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Traditional vs. Glass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3B822A-4602-B34D-AD68-9EF6099AB982}"/>
              </a:ext>
            </a:extLst>
          </p:cNvPr>
          <p:cNvCxnSpPr>
            <a:cxnSpLocks/>
          </p:cNvCxnSpPr>
          <p:nvPr/>
        </p:nvCxnSpPr>
        <p:spPr>
          <a:xfrm flipH="1">
            <a:off x="6053189" y="2838057"/>
            <a:ext cx="1424134" cy="22352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89B9A82-7BE8-A742-98A8-465A7250F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146" y="1583499"/>
            <a:ext cx="996846" cy="996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8AE2B5-3F37-2045-A59F-D2720EDBA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146" y="2945809"/>
            <a:ext cx="989988" cy="989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963CE-9CC5-E74D-B4AF-39C1FC661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146" y="4558119"/>
            <a:ext cx="997546" cy="997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829662-DAC5-8744-B8A3-A54E14359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1758" y="1603492"/>
            <a:ext cx="1020774" cy="1016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75AD87-280B-5F4A-B85F-AB87F33FE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117" y="2945809"/>
            <a:ext cx="996415" cy="1047159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8FE66FC-DDB2-C94C-B932-0381D6D31283}"/>
              </a:ext>
            </a:extLst>
          </p:cNvPr>
          <p:cNvCxnSpPr>
            <a:cxnSpLocks/>
          </p:cNvCxnSpPr>
          <p:nvPr/>
        </p:nvCxnSpPr>
        <p:spPr>
          <a:xfrm>
            <a:off x="1558140" y="4468956"/>
            <a:ext cx="1851861" cy="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9A53CF9A-6520-174C-9866-C4FF0B51907D}"/>
              </a:ext>
            </a:extLst>
          </p:cNvPr>
          <p:cNvCxnSpPr>
            <a:cxnSpLocks/>
          </p:cNvCxnSpPr>
          <p:nvPr/>
        </p:nvCxnSpPr>
        <p:spPr>
          <a:xfrm flipV="1">
            <a:off x="4610151" y="1473909"/>
            <a:ext cx="2934661" cy="1386501"/>
          </a:xfrm>
          <a:prstGeom prst="bentConnector3">
            <a:avLst>
              <a:gd name="adj1" fmla="val 28036"/>
            </a:avLst>
          </a:prstGeom>
          <a:ln w="38100">
            <a:solidFill>
              <a:schemeClr val="accent6"/>
            </a:solidFill>
            <a:headEnd type="arrow"/>
            <a:tailEnd type="non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A7856E40-B336-0142-9A52-E9DB7AA22E56}"/>
              </a:ext>
            </a:extLst>
          </p:cNvPr>
          <p:cNvCxnSpPr>
            <a:cxnSpLocks/>
          </p:cNvCxnSpPr>
          <p:nvPr/>
        </p:nvCxnSpPr>
        <p:spPr>
          <a:xfrm>
            <a:off x="6290053" y="3686307"/>
            <a:ext cx="1187270" cy="773704"/>
          </a:xfrm>
          <a:prstGeom prst="bentConnector3">
            <a:avLst>
              <a:gd name="adj1" fmla="val -11"/>
            </a:avLst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F7C6552A-9ABD-3C43-B85B-05A16548C1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4986" y="4558119"/>
            <a:ext cx="997546" cy="9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30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49EF0-82EE-9241-8E0D-85A067B6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2190750"/>
            <a:ext cx="897890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2606" y="1817055"/>
            <a:ext cx="1086416" cy="340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Airspeed</a:t>
            </a:r>
            <a:endParaRPr lang="en-US" sz="20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02733" y="67354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Less Than a Six Pack</a:t>
            </a:r>
            <a:endParaRPr lang="en-US" sz="60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06CE0-4313-CD4B-9085-BA094B31A5DF}"/>
              </a:ext>
            </a:extLst>
          </p:cNvPr>
          <p:cNvSpPr txBox="1"/>
          <p:nvPr/>
        </p:nvSpPr>
        <p:spPr>
          <a:xfrm>
            <a:off x="2086179" y="1793524"/>
            <a:ext cx="936658" cy="2954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Altitude</a:t>
            </a:r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4AA2B3-B095-7E4D-9213-84FB9D75E150}"/>
              </a:ext>
            </a:extLst>
          </p:cNvPr>
          <p:cNvCxnSpPr>
            <a:cxnSpLocks/>
          </p:cNvCxnSpPr>
          <p:nvPr/>
        </p:nvCxnSpPr>
        <p:spPr>
          <a:xfrm flipV="1">
            <a:off x="7783549" y="2190750"/>
            <a:ext cx="0" cy="1066823"/>
          </a:xfrm>
          <a:prstGeom prst="straightConnector1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A86E27-937C-1449-B352-AE491025A6C5}"/>
              </a:ext>
            </a:extLst>
          </p:cNvPr>
          <p:cNvCxnSpPr>
            <a:cxnSpLocks/>
          </p:cNvCxnSpPr>
          <p:nvPr/>
        </p:nvCxnSpPr>
        <p:spPr>
          <a:xfrm>
            <a:off x="2554508" y="2190750"/>
            <a:ext cx="0" cy="987348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CBA4E1-FE02-554E-AEA8-4E2A79D8CFF3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4AAEFE-F6D4-4D46-875F-E29CBD35EEE8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8B3A5E-FD98-A349-B6BA-D74738CD2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22EEDE-801C-2142-9D7F-096C4CED75CB}"/>
              </a:ext>
            </a:extLst>
          </p:cNvPr>
          <p:cNvSpPr txBox="1"/>
          <p:nvPr/>
        </p:nvSpPr>
        <p:spPr>
          <a:xfrm>
            <a:off x="4719102" y="4890695"/>
            <a:ext cx="2575897" cy="4233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dirty="0">
                <a:solidFill>
                  <a:srgbClr val="5F6062"/>
                </a:solidFill>
                <a:latin typeface="Univers LT Std 45 Light" panose="020B0403020202020204" pitchFamily="34" charset="0"/>
              </a:rPr>
              <a:t>Inclinometer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7B1212-CA34-D946-81FF-AAAAC90085BF}"/>
              </a:ext>
            </a:extLst>
          </p:cNvPr>
          <p:cNvCxnSpPr>
            <a:cxnSpLocks/>
          </p:cNvCxnSpPr>
          <p:nvPr/>
        </p:nvCxnSpPr>
        <p:spPr>
          <a:xfrm flipV="1">
            <a:off x="4617868" y="4315748"/>
            <a:ext cx="0" cy="804892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72D28C-5E2A-AC48-B6A1-A34AD1991ED7}"/>
              </a:ext>
            </a:extLst>
          </p:cNvPr>
          <p:cNvSpPr txBox="1"/>
          <p:nvPr/>
        </p:nvSpPr>
        <p:spPr>
          <a:xfrm>
            <a:off x="502920" y="5767440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1B78BD"/>
                </a:solidFill>
                <a:latin typeface="Univers LT Std 45 Light Oblique" panose="020B0403020202020204" pitchFamily="34" charset="0"/>
              </a:rPr>
              <a:t>This 1945 </a:t>
            </a:r>
            <a:r>
              <a:rPr lang="en-US" i="1" dirty="0" err="1">
                <a:solidFill>
                  <a:srgbClr val="1B78BD"/>
                </a:solidFill>
                <a:latin typeface="Univers LT Std 45 Light Oblique" panose="020B0403020202020204" pitchFamily="34" charset="0"/>
              </a:rPr>
              <a:t>Aeronca</a:t>
            </a:r>
            <a:r>
              <a:rPr lang="en-US" i="1" dirty="0">
                <a:solidFill>
                  <a:srgbClr val="1B78BD"/>
                </a:solidFill>
                <a:latin typeface="Univers LT Std 45 Light Oblique" panose="020B0403020202020204" pitchFamily="34" charset="0"/>
              </a:rPr>
              <a:t> Champ has only the essentials! </a:t>
            </a:r>
          </a:p>
        </p:txBody>
      </p:sp>
    </p:spTree>
    <p:extLst>
      <p:ext uri="{BB962C8B-B14F-4D97-AF65-F5344CB8AC3E}">
        <p14:creationId xmlns:p14="http://schemas.microsoft.com/office/powerpoint/2010/main" val="22907116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23C5F4-C8D5-1340-AC19-042CE5FA15EB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DF095F-6421-A84F-9CB0-78F861D15D41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8515A4-1496-5646-80C7-0FC46102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CC23E-D80D-9242-B051-420D63DA6135}"/>
              </a:ext>
            </a:extLst>
          </p:cNvPr>
          <p:cNvSpPr txBox="1"/>
          <p:nvPr/>
        </p:nvSpPr>
        <p:spPr>
          <a:xfrm>
            <a:off x="802734" y="1438557"/>
            <a:ext cx="492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How Fast?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Airspeed</a:t>
            </a:r>
            <a:endParaRPr lang="en-US" sz="24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23A01-DF88-B148-B324-DE622517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61" y="2442117"/>
            <a:ext cx="3628378" cy="36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23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D292EC-89D8-774E-960B-6FC61EF76680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23C5F4-C8D5-1340-AC19-042CE5FA15EB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DF095F-6421-A84F-9CB0-78F861D15D41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8515A4-1496-5646-80C7-0FC46102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CC23E-D80D-9242-B051-420D63DA6135}"/>
              </a:ext>
            </a:extLst>
          </p:cNvPr>
          <p:cNvSpPr txBox="1"/>
          <p:nvPr/>
        </p:nvSpPr>
        <p:spPr>
          <a:xfrm>
            <a:off x="802734" y="1438557"/>
            <a:ext cx="4923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Climbing </a:t>
            </a:r>
            <a:r>
              <a:rPr lang="en-US" sz="2400" b="1">
                <a:solidFill>
                  <a:srgbClr val="5F6062"/>
                </a:solidFill>
                <a:latin typeface="Univers LT Std 45 Light"/>
                <a:cs typeface="Univers LT Std 45 Light"/>
              </a:rPr>
              <a:t>or Turning?</a:t>
            </a:r>
            <a:endParaRPr lang="en-US" sz="2400" b="1" dirty="0">
              <a:solidFill>
                <a:srgbClr val="5F6062"/>
              </a:solidFill>
              <a:latin typeface="Univers LT Std 45 Light"/>
              <a:cs typeface="Univers LT Std 45 Light"/>
            </a:endParaRP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Attitude Indicator (AI)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23A01-DF88-B148-B324-DE622517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761" y="2450439"/>
            <a:ext cx="3628378" cy="36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033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2463" y="1446700"/>
            <a:ext cx="4488933" cy="1225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How High?</a:t>
            </a:r>
          </a:p>
          <a:p>
            <a:r>
              <a:rPr lang="en-US" sz="2400" dirty="0">
                <a:solidFill>
                  <a:srgbClr val="5F6062"/>
                </a:solidFill>
                <a:latin typeface="Univers LT Std 45 Light"/>
                <a:cs typeface="Univers LT Std 45 Light"/>
              </a:rPr>
              <a:t>Altimeter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  <a:p>
            <a:endParaRPr lang="en-US" sz="800" dirty="0">
              <a:solidFill>
                <a:schemeClr val="bg1">
                  <a:lumMod val="85000"/>
                </a:schemeClr>
              </a:solidFill>
              <a:latin typeface="Univers LT Std 45 Light"/>
              <a:cs typeface="Univers LT Std 45 Ligh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9CEC10-E8DF-6041-ACB8-FB67B0B587F6}"/>
              </a:ext>
            </a:extLst>
          </p:cNvPr>
          <p:cNvCxnSpPr/>
          <p:nvPr/>
        </p:nvCxnSpPr>
        <p:spPr>
          <a:xfrm>
            <a:off x="353122" y="6274071"/>
            <a:ext cx="8456341" cy="1588"/>
          </a:xfrm>
          <a:prstGeom prst="line">
            <a:avLst/>
          </a:prstGeom>
          <a:ln w="6350" cap="flat" cmpd="sng" algn="ctr">
            <a:solidFill>
              <a:srgbClr val="9FA1A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A6C5D8-A225-7F4B-A5D7-49A982C6D55F}"/>
              </a:ext>
            </a:extLst>
          </p:cNvPr>
          <p:cNvSpPr txBox="1"/>
          <p:nvPr/>
        </p:nvSpPr>
        <p:spPr>
          <a:xfrm>
            <a:off x="991221" y="6274071"/>
            <a:ext cx="7818242" cy="28656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000" dirty="0">
                <a:solidFill>
                  <a:srgbClr val="0076C0"/>
                </a:solidFill>
                <a:latin typeface="Univers LT Std 45 Light"/>
                <a:cs typeface="Univers LT Std 45 Light"/>
              </a:rPr>
              <a:t>Flight Instruments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D9B2E3-C66D-8A47-B743-80088B32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7" y="5650786"/>
            <a:ext cx="856096" cy="419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1D77ED-8243-6F46-9A25-2FF1D8FB0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414" y="2333466"/>
            <a:ext cx="3567378" cy="3749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66105F-3DCB-B747-8912-1479238E5CD2}"/>
              </a:ext>
            </a:extLst>
          </p:cNvPr>
          <p:cNvSpPr txBox="1"/>
          <p:nvPr/>
        </p:nvSpPr>
        <p:spPr>
          <a:xfrm>
            <a:off x="802734" y="585470"/>
            <a:ext cx="7541300" cy="8530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5700" b="1" dirty="0">
                <a:solidFill>
                  <a:srgbClr val="1B78BD"/>
                </a:solidFill>
                <a:latin typeface="Univers LT Std 65" panose="020B0603020202020204" pitchFamily="34" charset="0"/>
              </a:rPr>
              <a:t>Reading Instruments</a:t>
            </a:r>
            <a:endParaRPr lang="en-US" sz="5700" b="1" spc="-100" dirty="0">
              <a:solidFill>
                <a:srgbClr val="1B78BD"/>
              </a:solidFill>
              <a:latin typeface="Univers LT Std 65" panose="020B0603020202020204" pitchFamily="34" charset="0"/>
              <a:cs typeface="Univers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90910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9248</TotalTime>
  <Words>330</Words>
  <Application>Microsoft Office PowerPoint</Application>
  <PresentationFormat>On-screen Show (4:3)</PresentationFormat>
  <Paragraphs>113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Univers LT Std 45 Light</vt:lpstr>
      <vt:lpstr>Univers LT Std 45 Light Oblique</vt:lpstr>
      <vt:lpstr>Univers LT Std 65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Hanson</dc:creator>
  <cp:lastModifiedBy>Lindsey Littmann</cp:lastModifiedBy>
  <cp:revision>273</cp:revision>
  <cp:lastPrinted>2020-06-08T20:27:31Z</cp:lastPrinted>
  <dcterms:created xsi:type="dcterms:W3CDTF">2014-03-03T17:42:11Z</dcterms:created>
  <dcterms:modified xsi:type="dcterms:W3CDTF">2020-08-20T13:51:09Z</dcterms:modified>
</cp:coreProperties>
</file>