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56" r:id="rId2"/>
    <p:sldId id="266" r:id="rId3"/>
    <p:sldId id="270" r:id="rId4"/>
    <p:sldId id="285" r:id="rId5"/>
    <p:sldId id="286" r:id="rId6"/>
    <p:sldId id="287" r:id="rId7"/>
    <p:sldId id="288" r:id="rId8"/>
    <p:sldId id="290" r:id="rId9"/>
    <p:sldId id="291" r:id="rId10"/>
    <p:sldId id="292" r:id="rId11"/>
    <p:sldId id="293" r:id="rId12"/>
    <p:sldId id="295" r:id="rId13"/>
    <p:sldId id="296" r:id="rId14"/>
    <p:sldId id="297" r:id="rId15"/>
    <p:sldId id="298" r:id="rId16"/>
    <p:sldId id="299" r:id="rId17"/>
    <p:sldId id="300" r:id="rId18"/>
    <p:sldId id="301" r:id="rId19"/>
    <p:sldId id="302" r:id="rId20"/>
    <p:sldId id="303" r:id="rId21"/>
    <p:sldId id="304" r:id="rId22"/>
    <p:sldId id="305" r:id="rId23"/>
    <p:sldId id="306" r:id="rId24"/>
    <p:sldId id="307" r:id="rId25"/>
    <p:sldId id="308" r:id="rId26"/>
    <p:sldId id="309" r:id="rId27"/>
    <p:sldId id="283" r:id="rId28"/>
    <p:sldId id="311" r:id="rId29"/>
    <p:sldId id="312" r:id="rId30"/>
    <p:sldId id="313" r:id="rId31"/>
    <p:sldId id="314" r:id="rId32"/>
    <p:sldId id="310" r:id="rId33"/>
    <p:sldId id="284"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6062"/>
    <a:srgbClr val="1B78BD"/>
    <a:srgbClr val="F2F2F2"/>
    <a:srgbClr val="284467"/>
    <a:srgbClr val="003779"/>
    <a:srgbClr val="96C0E6"/>
    <a:srgbClr val="0076C0"/>
    <a:srgbClr val="9FA1A4"/>
    <a:srgbClr val="8D8B00"/>
    <a:srgbClr val="54BC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70465" autoAdjust="0"/>
  </p:normalViewPr>
  <p:slideViewPr>
    <p:cSldViewPr snapToGrid="0" snapToObjects="1" showGuides="1">
      <p:cViewPr varScale="1">
        <p:scale>
          <a:sx n="89" d="100"/>
          <a:sy n="89" d="100"/>
        </p:scale>
        <p:origin x="1788"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7F277F-D729-B541-B500-9737DFC0AAD5}" type="datetimeFigureOut">
              <a:rPr lang="en-US" smtClean="0"/>
              <a:t>8/10/2020</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F180EE-3498-864F-87A8-C652F33FAD75}" type="slidenum">
              <a:rPr lang="en-US" smtClean="0"/>
              <a:t>‹#›</a:t>
            </a:fld>
            <a:endParaRPr lang="en-US" dirty="0"/>
          </a:p>
        </p:txBody>
      </p:sp>
    </p:spTree>
    <p:extLst>
      <p:ext uri="{BB962C8B-B14F-4D97-AF65-F5344CB8AC3E}">
        <p14:creationId xmlns:p14="http://schemas.microsoft.com/office/powerpoint/2010/main" val="1556333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2010.atmos.uiuc.edu/(Gh)/wwhlpr/tropical_airmass_def.rxml?hret=/guides/mtr/af/arms/home.rxml"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ww2010.atmos.uiuc.edu/(Gh)/wwhlpr/arctic_airmass_def.rxml?hret=/guides/mtr/af/arms/home.rxml"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2010.atmos.uiuc.edu/(Gh)/wwhlpr/tropical_airmass_def.rxml?hret=/guides/mtr/af/arms/home.rxml"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ww2010.atmos.uiuc.edu/(Gh)/wwhlpr/arctic_airmass_def.rxml?hret=/guides/mtr/af/arms/home.rxml"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F180EE-3498-864F-87A8-C652F33FAD75}" type="slidenum">
              <a:rPr lang="en-US" smtClean="0"/>
              <a:t>2</a:t>
            </a:fld>
            <a:endParaRPr lang="en-US" dirty="0"/>
          </a:p>
        </p:txBody>
      </p:sp>
    </p:spTree>
    <p:extLst>
      <p:ext uri="{BB962C8B-B14F-4D97-AF65-F5344CB8AC3E}">
        <p14:creationId xmlns:p14="http://schemas.microsoft.com/office/powerpoint/2010/main" val="3432685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222222"/>
                </a:solidFill>
                <a:latin typeface="Univers LT Std 45 Light"/>
              </a:rPr>
              <a:t>We now know how to get the weather, let’s discuss “What Makes Weather”.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222222"/>
                </a:solidFill>
                <a:latin typeface="Univers LT Std 45 Light"/>
              </a:rPr>
              <a:t>The Sun Makes Weather!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222222"/>
                </a:solidFill>
                <a:latin typeface="Univers LT Std 45 Light"/>
              </a:rPr>
              <a:t>The energy that the Earth receives from the </a:t>
            </a:r>
            <a:r>
              <a:rPr lang="en-US" sz="1200" b="1" dirty="0" smtClean="0">
                <a:solidFill>
                  <a:srgbClr val="222222"/>
                </a:solidFill>
                <a:latin typeface="Univers LT Std 45 Light"/>
              </a:rPr>
              <a:t>Sun</a:t>
            </a:r>
            <a:r>
              <a:rPr lang="en-US" sz="1200" dirty="0" smtClean="0">
                <a:solidFill>
                  <a:srgbClr val="222222"/>
                </a:solidFill>
                <a:latin typeface="Univers LT Std 45 Light"/>
              </a:rPr>
              <a:t> is the basic cause of our changing </a:t>
            </a:r>
            <a:r>
              <a:rPr lang="en-US" sz="1200" b="1" dirty="0" smtClean="0">
                <a:solidFill>
                  <a:srgbClr val="222222"/>
                </a:solidFill>
                <a:latin typeface="Univers LT Std 45 Light"/>
              </a:rPr>
              <a:t>weather</a:t>
            </a:r>
            <a:r>
              <a:rPr lang="en-US" sz="1200" dirty="0" smtClean="0">
                <a:solidFill>
                  <a:srgbClr val="222222"/>
                </a:solidFill>
                <a:latin typeface="Univers LT Std 45 Light"/>
              </a:rPr>
              <a:t>. Solar heat warms the huge air masses that comprise large and small </a:t>
            </a:r>
            <a:r>
              <a:rPr lang="en-US" sz="1200" b="1" dirty="0" smtClean="0">
                <a:solidFill>
                  <a:srgbClr val="222222"/>
                </a:solidFill>
                <a:latin typeface="Univers LT Std 45 Light"/>
              </a:rPr>
              <a:t>weather</a:t>
            </a:r>
            <a:r>
              <a:rPr lang="en-US" sz="1200" dirty="0" smtClean="0">
                <a:solidFill>
                  <a:srgbClr val="222222"/>
                </a:solidFill>
                <a:latin typeface="Univers LT Std 45 Light"/>
              </a:rPr>
              <a:t> systems.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222222"/>
              </a:solidFill>
              <a:latin typeface="Univers LT Std 45 Light"/>
            </a:endParaRPr>
          </a:p>
          <a:p>
            <a:r>
              <a:rPr lang="en-US" sz="1200" b="0" i="0" kern="1200" dirty="0" smtClean="0">
                <a:solidFill>
                  <a:schemeClr val="tx1"/>
                </a:solidFill>
                <a:effectLst/>
                <a:latin typeface="+mn-lt"/>
                <a:ea typeface="+mn-ea"/>
                <a:cs typeface="+mn-cs"/>
              </a:rPr>
              <a:t>We like to say that the Sun is where it all begins because it drives every aspect of whether. Whether it be air pressure, the movement of air, the water cycle, the development of clouds, and rain.</a:t>
            </a:r>
            <a:r>
              <a:rPr lang="en-US" sz="1200" b="0" i="0" kern="1200" baseline="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If it’s whether it was created some way or another by the Sun.</a:t>
            </a:r>
          </a:p>
          <a:p>
            <a:r>
              <a:rPr lang="en-US" sz="1200" b="0" i="0" kern="1200" dirty="0" smtClean="0">
                <a:solidFill>
                  <a:schemeClr val="tx1"/>
                </a:solidFill>
                <a:effectLst/>
                <a:latin typeface="+mn-lt"/>
                <a:ea typeface="+mn-ea"/>
                <a:cs typeface="+mn-cs"/>
              </a:rPr>
              <a:t>The first thing that we need to talk about when discussing the sun and its relationship to weather is exactly the role that the Sun plays.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Univers LT Std 45 Light"/>
            </a:endParaRPr>
          </a:p>
          <a:p>
            <a:endParaRPr lang="en-US" dirty="0"/>
          </a:p>
        </p:txBody>
      </p:sp>
      <p:sp>
        <p:nvSpPr>
          <p:cNvPr id="4" name="Slide Number Placeholder 3"/>
          <p:cNvSpPr>
            <a:spLocks noGrp="1"/>
          </p:cNvSpPr>
          <p:nvPr>
            <p:ph type="sldNum" sz="quarter" idx="10"/>
          </p:nvPr>
        </p:nvSpPr>
        <p:spPr/>
        <p:txBody>
          <a:bodyPr/>
          <a:lstStyle/>
          <a:p>
            <a:fld id="{68F180EE-3498-864F-87A8-C652F33FAD75}" type="slidenum">
              <a:rPr lang="en-US" smtClean="0"/>
              <a:t>11</a:t>
            </a:fld>
            <a:endParaRPr lang="en-US" dirty="0"/>
          </a:p>
        </p:txBody>
      </p:sp>
    </p:spTree>
    <p:extLst>
      <p:ext uri="{BB962C8B-B14F-4D97-AF65-F5344CB8AC3E}">
        <p14:creationId xmlns:p14="http://schemas.microsoft.com/office/powerpoint/2010/main" val="1923747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This is one example of how the sun creates weather.</a:t>
            </a:r>
          </a:p>
          <a:p>
            <a:r>
              <a:rPr lang="en-US" sz="1200" b="0" i="0" kern="1200" dirty="0" smtClean="0">
                <a:solidFill>
                  <a:schemeClr val="tx1"/>
                </a:solidFill>
                <a:effectLst/>
                <a:latin typeface="+mn-lt"/>
                <a:ea typeface="+mn-ea"/>
                <a:cs typeface="+mn-cs"/>
              </a:rPr>
              <a:t>Temperature differences at the Earth's surface occur wherever there are differences in surface substances. A dark tarmacked surface such as a runway or the paved areas in front of the hangars will heat up more quickly on a sunny day (i.e. absorb more solar radiation) than a grassy field. Similarly, along the coast, large areas of land heat up more quickly than nearby sea water (water has a large heat capacity and is a good conductor of heat). Air near the land surface is heated by radiation and conduction, expands and begins to rise, being lighter than the surrounding air. This is convection. To replace the rising air, cooler air is drawn in from the surface of the sea. This is advection, called a sea breeze, and can offer a pleasant cooling influence on hot summer afternoons when further inland the heat may become oppressive.</a:t>
            </a:r>
          </a:p>
          <a:p>
            <a:r>
              <a:rPr lang="en-US" sz="1200" b="0" i="0" kern="1200" dirty="0" smtClean="0">
                <a:solidFill>
                  <a:schemeClr val="tx1"/>
                </a:solidFill>
                <a:effectLst/>
                <a:latin typeface="+mn-lt"/>
                <a:ea typeface="+mn-ea"/>
                <a:cs typeface="+mn-cs"/>
              </a:rPr>
              <a:t>Air above the sea sinks and is again pulled in over the land. The full sea breeze circulation is show in the diagram. A very hot summer sun may cause a sea breeze of up to 15 mph along the coast, felt in decreasing strength 20 to 25 miles inland.</a:t>
            </a:r>
          </a:p>
          <a:p>
            <a:r>
              <a:rPr lang="en-US" sz="1200" b="0" i="0" kern="1200" dirty="0" smtClean="0">
                <a:solidFill>
                  <a:schemeClr val="tx1"/>
                </a:solidFill>
                <a:effectLst/>
                <a:latin typeface="+mn-lt"/>
                <a:ea typeface="+mn-ea"/>
                <a:cs typeface="+mn-cs"/>
              </a:rPr>
              <a:t>You</a:t>
            </a:r>
            <a:r>
              <a:rPr lang="en-US" sz="1200" b="0" i="0" kern="1200" baseline="0" dirty="0" smtClean="0">
                <a:solidFill>
                  <a:schemeClr val="tx1"/>
                </a:solidFill>
                <a:effectLst/>
                <a:latin typeface="+mn-lt"/>
                <a:ea typeface="+mn-ea"/>
                <a:cs typeface="+mn-cs"/>
              </a:rPr>
              <a:t> now understand how the sun creates weather!</a:t>
            </a:r>
          </a:p>
          <a:p>
            <a:endParaRPr lang="en-US" dirty="0"/>
          </a:p>
        </p:txBody>
      </p:sp>
      <p:sp>
        <p:nvSpPr>
          <p:cNvPr id="4" name="Slide Number Placeholder 3"/>
          <p:cNvSpPr>
            <a:spLocks noGrp="1"/>
          </p:cNvSpPr>
          <p:nvPr>
            <p:ph type="sldNum" sz="quarter" idx="10"/>
          </p:nvPr>
        </p:nvSpPr>
        <p:spPr/>
        <p:txBody>
          <a:bodyPr/>
          <a:lstStyle/>
          <a:p>
            <a:fld id="{68F180EE-3498-864F-87A8-C652F33FAD75}" type="slidenum">
              <a:rPr lang="en-US" smtClean="0"/>
              <a:t>12</a:t>
            </a:fld>
            <a:endParaRPr lang="en-US" dirty="0"/>
          </a:p>
        </p:txBody>
      </p:sp>
    </p:spTree>
    <p:extLst>
      <p:ext uri="{BB962C8B-B14F-4D97-AF65-F5344CB8AC3E}">
        <p14:creationId xmlns:p14="http://schemas.microsoft.com/office/powerpoint/2010/main" val="4023833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As seen in the previous</a:t>
            </a:r>
            <a:r>
              <a:rPr lang="en-US" sz="1200" b="0" i="0" kern="1200" baseline="0" dirty="0" smtClean="0">
                <a:solidFill>
                  <a:schemeClr val="tx1"/>
                </a:solidFill>
                <a:effectLst/>
                <a:latin typeface="+mn-lt"/>
                <a:ea typeface="+mn-ea"/>
                <a:cs typeface="+mn-cs"/>
              </a:rPr>
              <a:t> slide, we learned that air raises and falls over different types of terrain.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As seen here, the rising and falling air can affect the path that this airplane</a:t>
            </a:r>
            <a:r>
              <a:rPr lang="en-US" sz="1200" b="0" i="0" kern="1200" baseline="0" dirty="0" smtClean="0">
                <a:solidFill>
                  <a:schemeClr val="tx1"/>
                </a:solidFill>
                <a:effectLst/>
                <a:latin typeface="+mn-lt"/>
                <a:ea typeface="+mn-ea"/>
                <a:cs typeface="+mn-cs"/>
              </a:rPr>
              <a:t>. A pilot needs to be aware of how the terrain affects controlling the airplane.</a:t>
            </a:r>
          </a:p>
          <a:p>
            <a:endParaRPr lang="en-US" sz="1200" b="0" i="0" kern="1200" baseline="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8F180EE-3498-864F-87A8-C652F33FAD75}" type="slidenum">
              <a:rPr lang="en-US" smtClean="0"/>
              <a:t>13</a:t>
            </a:fld>
            <a:endParaRPr lang="en-US" dirty="0"/>
          </a:p>
        </p:txBody>
      </p:sp>
    </p:spTree>
    <p:extLst>
      <p:ext uri="{BB962C8B-B14F-4D97-AF65-F5344CB8AC3E}">
        <p14:creationId xmlns:p14="http://schemas.microsoft.com/office/powerpoint/2010/main" val="3688246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Let’s consider how clouds form.</a:t>
            </a:r>
          </a:p>
          <a:p>
            <a:r>
              <a:rPr lang="en-US" sz="1200" b="0" i="0" kern="1200" dirty="0" smtClean="0">
                <a:solidFill>
                  <a:schemeClr val="tx1"/>
                </a:solidFill>
                <a:effectLst/>
                <a:latin typeface="+mn-lt"/>
                <a:ea typeface="+mn-ea"/>
                <a:cs typeface="+mn-cs"/>
              </a:rPr>
              <a:t>Does anybody</a:t>
            </a:r>
            <a:r>
              <a:rPr lang="en-US" sz="1200" b="0" i="0" kern="1200" baseline="0" dirty="0" smtClean="0">
                <a:solidFill>
                  <a:schemeClr val="tx1"/>
                </a:solidFill>
                <a:effectLst/>
                <a:latin typeface="+mn-lt"/>
                <a:ea typeface="+mn-ea"/>
                <a:cs typeface="+mn-cs"/>
              </a:rPr>
              <a:t> want to offer a thought on how clouds are formed?</a:t>
            </a:r>
          </a:p>
          <a:p>
            <a:endParaRPr lang="en-US" sz="1200" b="0" i="0" kern="1200" baseline="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Clouds form by a process called condensation. The atmosphere is made up of gases including water vapor. Sometimes more water vapor is added to the atmosphere</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when water on the earth’s surface turns into gas by evaporation by the sun’s heat. Warm air is less dense than cold air, so it risers as we have seen in the previous diagram. As the warm air continues to rise, the air molecules expand and cool down</a:t>
            </a:r>
            <a:r>
              <a:rPr lang="en-US" sz="1200" b="0" i="0" kern="1200" baseline="0" dirty="0" smtClean="0">
                <a:solidFill>
                  <a:schemeClr val="tx1"/>
                </a:solidFill>
                <a:effectLst/>
                <a:latin typeface="+mn-lt"/>
                <a:ea typeface="+mn-ea"/>
                <a:cs typeface="+mn-cs"/>
              </a:rPr>
              <a:t>. A</a:t>
            </a:r>
            <a:r>
              <a:rPr lang="en-US" sz="1200" b="0" i="0" kern="1200" dirty="0" smtClean="0">
                <a:solidFill>
                  <a:schemeClr val="tx1"/>
                </a:solidFill>
                <a:effectLst/>
                <a:latin typeface="+mn-lt"/>
                <a:ea typeface="+mn-ea"/>
                <a:cs typeface="+mn-cs"/>
              </a:rPr>
              <a:t>s the surrounding air temperatures fall, the water vapor cools and condenses into visible water and ice  crystals forming clouds.</a:t>
            </a:r>
          </a:p>
          <a:p>
            <a:r>
              <a:rPr lang="en-US" sz="1200" b="0" i="0" kern="1200" dirty="0" smtClean="0">
                <a:solidFill>
                  <a:schemeClr val="tx1"/>
                </a:solidFill>
                <a:effectLst/>
                <a:latin typeface="+mn-lt"/>
                <a:ea typeface="+mn-ea"/>
                <a:cs typeface="+mn-cs"/>
              </a:rPr>
              <a:t>When there is so much moisture in the atmosphere where the clouds become over saturated with water vapor, and they can hold no more vapor, the vapor falls in the form or precipitation. </a:t>
            </a:r>
          </a:p>
          <a:p>
            <a:r>
              <a:rPr lang="en-US" sz="1200" b="0" i="0" kern="1200" dirty="0" smtClean="0">
                <a:solidFill>
                  <a:schemeClr val="tx1"/>
                </a:solidFill>
                <a:effectLst/>
                <a:latin typeface="+mn-lt"/>
                <a:ea typeface="+mn-ea"/>
                <a:cs typeface="+mn-cs"/>
              </a:rPr>
              <a:t>Can you guys tell me what we</a:t>
            </a:r>
            <a:r>
              <a:rPr lang="en-US" sz="1200" b="0" i="0" kern="1200" baseline="0" dirty="0" smtClean="0">
                <a:solidFill>
                  <a:schemeClr val="tx1"/>
                </a:solidFill>
                <a:effectLst/>
                <a:latin typeface="+mn-lt"/>
                <a:ea typeface="+mn-ea"/>
                <a:cs typeface="+mn-cs"/>
              </a:rPr>
              <a:t> mean when we say “precipitation”?</a:t>
            </a:r>
          </a:p>
          <a:p>
            <a:r>
              <a:rPr lang="en-US" sz="1200" b="0" i="0" kern="1200" baseline="0" dirty="0" smtClean="0">
                <a:solidFill>
                  <a:schemeClr val="tx1"/>
                </a:solidFill>
                <a:effectLst/>
                <a:latin typeface="+mn-lt"/>
                <a:ea typeface="+mn-ea"/>
                <a:cs typeface="+mn-cs"/>
              </a:rPr>
              <a:t>Yes, we’re talking about rain, snow, sleet,…</a:t>
            </a:r>
          </a:p>
          <a:p>
            <a:endParaRPr lang="en-US" dirty="0"/>
          </a:p>
        </p:txBody>
      </p:sp>
      <p:sp>
        <p:nvSpPr>
          <p:cNvPr id="4" name="Slide Number Placeholder 3"/>
          <p:cNvSpPr>
            <a:spLocks noGrp="1"/>
          </p:cNvSpPr>
          <p:nvPr>
            <p:ph type="sldNum" sz="quarter" idx="5"/>
          </p:nvPr>
        </p:nvSpPr>
        <p:spPr/>
        <p:txBody>
          <a:bodyPr/>
          <a:lstStyle/>
          <a:p>
            <a:fld id="{68F180EE-3498-864F-87A8-C652F33FAD75}" type="slidenum">
              <a:rPr lang="en-US" smtClean="0"/>
              <a:t>14</a:t>
            </a:fld>
            <a:endParaRPr lang="en-US" dirty="0"/>
          </a:p>
        </p:txBody>
      </p:sp>
    </p:spTree>
    <p:extLst>
      <p:ext uri="{BB962C8B-B14F-4D97-AF65-F5344CB8AC3E}">
        <p14:creationId xmlns:p14="http://schemas.microsoft.com/office/powerpoint/2010/main" val="448134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(Discuss as pilots,  “Why we care about clouds) </a:t>
            </a:r>
          </a:p>
          <a:p>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(Discuss) Clouds can be put into three main groups</a:t>
            </a:r>
            <a:r>
              <a:rPr lang="en-US" sz="1200" b="0" i="0" kern="1200" dirty="0" smtClean="0">
                <a:solidFill>
                  <a:schemeClr val="tx1"/>
                </a:solidFill>
                <a:effectLst/>
                <a:latin typeface="+mn-lt"/>
                <a:ea typeface="+mn-ea"/>
                <a:cs typeface="+mn-cs"/>
              </a:rPr>
              <a:t>:</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1" i="0" kern="1200" dirty="0" smtClean="0">
                <a:solidFill>
                  <a:schemeClr val="tx1"/>
                </a:solidFill>
                <a:effectLst/>
                <a:latin typeface="+mn-lt"/>
                <a:ea typeface="+mn-ea"/>
                <a:cs typeface="+mn-cs"/>
              </a:rPr>
              <a:t>High Altitude clouds:</a:t>
            </a:r>
            <a:r>
              <a:rPr lang="en-US" sz="1200" b="0" i="0" kern="1200" dirty="0" smtClean="0">
                <a:solidFill>
                  <a:schemeClr val="tx1"/>
                </a:solidFill>
                <a:effectLst/>
                <a:latin typeface="+mn-lt"/>
                <a:ea typeface="+mn-ea"/>
                <a:cs typeface="+mn-cs"/>
              </a:rPr>
              <a:t> These are found 20,000ft or higher above the land surface. Cirrus, Cirrostratus and Cirrocumulus are the cloud types found here.</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1" i="0" kern="1200" dirty="0" smtClean="0">
                <a:solidFill>
                  <a:schemeClr val="tx1"/>
                </a:solidFill>
                <a:effectLst/>
                <a:latin typeface="+mn-lt"/>
                <a:ea typeface="+mn-ea"/>
                <a:cs typeface="+mn-cs"/>
              </a:rPr>
              <a:t>Middle Altitude Clouds: </a:t>
            </a:r>
            <a:r>
              <a:rPr lang="en-US" sz="1200" b="0" i="0" kern="1200" dirty="0" smtClean="0">
                <a:solidFill>
                  <a:schemeClr val="tx1"/>
                </a:solidFill>
                <a:effectLst/>
                <a:latin typeface="+mn-lt"/>
                <a:ea typeface="+mn-ea"/>
                <a:cs typeface="+mn-cs"/>
              </a:rPr>
              <a:t>These are found between 6,500ft to 20,000ft above the land surface. Altostratus and Altocumulus are the cloud types found here.</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1" i="0" kern="1200" dirty="0" smtClean="0">
                <a:solidFill>
                  <a:schemeClr val="tx1"/>
                </a:solidFill>
                <a:effectLst/>
                <a:latin typeface="+mn-lt"/>
                <a:ea typeface="+mn-ea"/>
                <a:cs typeface="+mn-cs"/>
              </a:rPr>
              <a:t>Low Altitude Clouds: </a:t>
            </a:r>
            <a:r>
              <a:rPr lang="en-US" sz="1200" b="0" i="0" kern="1200" dirty="0" smtClean="0">
                <a:solidFill>
                  <a:schemeClr val="tx1"/>
                </a:solidFill>
                <a:effectLst/>
                <a:latin typeface="+mn-lt"/>
                <a:ea typeface="+mn-ea"/>
                <a:cs typeface="+mn-cs"/>
              </a:rPr>
              <a:t>These cloud types can be found from ground level to about 6,500ft above it. They include Stratus, Stratocumulus and Nimbostratus clouds.</a:t>
            </a:r>
          </a:p>
          <a:p>
            <a:endParaRPr lang="en-US" sz="1200" b="0"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Vertical Clouds: </a:t>
            </a:r>
            <a:r>
              <a:rPr lang="en-US" sz="1200" b="0" i="0" kern="1200" dirty="0" smtClean="0">
                <a:solidFill>
                  <a:schemeClr val="tx1"/>
                </a:solidFill>
                <a:effectLst/>
                <a:latin typeface="+mn-lt"/>
                <a:ea typeface="+mn-ea"/>
                <a:cs typeface="+mn-cs"/>
              </a:rPr>
              <a:t>These are clouds that extend from the lower to the higher altitude s of the atmosphere. They form by thermal convection or frontal lifting, sustained by powerful convectional current that hold and push the moisture in the clouds further upward. An example of a vertical cloud is the Cumulonimbus cloud.</a:t>
            </a:r>
          </a:p>
          <a:p>
            <a:r>
              <a:rPr lang="en-US" sz="1200" b="0" i="0" kern="1200" dirty="0" smtClean="0">
                <a:solidFill>
                  <a:schemeClr val="tx1"/>
                </a:solidFill>
                <a:effectLst/>
                <a:latin typeface="+mn-lt"/>
                <a:ea typeface="+mn-ea"/>
                <a:cs typeface="+mn-cs"/>
              </a:rPr>
              <a:t>Did you know why some Cumulonimbus clouds have a flat top on them? These are called anvil clouds. The reason they are flat on </a:t>
            </a:r>
            <a:r>
              <a:rPr lang="en-US" sz="1200" b="0" i="0" kern="1200" dirty="0" err="1" smtClean="0">
                <a:solidFill>
                  <a:schemeClr val="tx1"/>
                </a:solidFill>
                <a:effectLst/>
                <a:latin typeface="+mn-lt"/>
                <a:ea typeface="+mn-ea"/>
                <a:cs typeface="+mn-cs"/>
              </a:rPr>
              <a:t>toip</a:t>
            </a:r>
            <a:r>
              <a:rPr lang="en-US" sz="1200" b="0" i="0" kern="1200" dirty="0" smtClean="0">
                <a:solidFill>
                  <a:schemeClr val="tx1"/>
                </a:solidFill>
                <a:effectLst/>
                <a:latin typeface="+mn-lt"/>
                <a:ea typeface="+mn-ea"/>
                <a:cs typeface="+mn-cs"/>
              </a:rPr>
              <a:t> is because the clouds are reaching up into the jet stream, and the wind of the jet stream is flattening the tops of the clouds.</a:t>
            </a:r>
          </a:p>
          <a:p>
            <a:r>
              <a:rPr lang="en-US" sz="1200" b="1" i="0" kern="1200" dirty="0" smtClean="0">
                <a:solidFill>
                  <a:schemeClr val="tx1"/>
                </a:solidFill>
                <a:effectLst/>
                <a:latin typeface="+mn-lt"/>
                <a:ea typeface="+mn-ea"/>
                <a:cs typeface="+mn-cs"/>
              </a:rPr>
              <a:t>Foggy Clouds:</a:t>
            </a:r>
            <a:r>
              <a:rPr lang="en-US" sz="1200" b="0" i="0" kern="1200" dirty="0" smtClean="0">
                <a:solidFill>
                  <a:schemeClr val="tx1"/>
                </a:solidFill>
                <a:effectLst/>
                <a:latin typeface="+mn-lt"/>
                <a:ea typeface="+mn-ea"/>
                <a:cs typeface="+mn-cs"/>
              </a:rPr>
              <a:t> These form close to the ground. Sometimes they make visibility very poor such that you can hardly see more than 60 away.</a:t>
            </a:r>
          </a:p>
          <a:p>
            <a:r>
              <a:rPr lang="en-US" sz="1200" b="1" i="0" kern="1200" dirty="0" smtClean="0">
                <a:solidFill>
                  <a:schemeClr val="tx1"/>
                </a:solidFill>
                <a:effectLst/>
                <a:latin typeface="+mn-lt"/>
                <a:ea typeface="+mn-ea"/>
                <a:cs typeface="+mn-cs"/>
              </a:rPr>
              <a:t>Cloud Names: </a:t>
            </a:r>
            <a:r>
              <a:rPr lang="en-US" sz="1200" b="0" i="0" kern="1200" dirty="0" smtClean="0">
                <a:solidFill>
                  <a:schemeClr val="tx1"/>
                </a:solidFill>
                <a:effectLst/>
                <a:latin typeface="+mn-lt"/>
                <a:ea typeface="+mn-ea"/>
                <a:cs typeface="+mn-cs"/>
              </a:rPr>
              <a:t>There are 4 primary clouds, which have specific features of their own. These are Cirrus (meaning curl), Stratus (meaning spread over), Cumulus (meaning pile or heap), and Nimbus (meaning water or rain bearing). They are often combined with many other names to describe other secondary cloud types.</a:t>
            </a:r>
          </a:p>
          <a:p>
            <a:endParaRPr lang="en-US" sz="1200" b="0"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(Look Outside) </a:t>
            </a:r>
            <a:r>
              <a:rPr lang="en-US" sz="1200" b="0" i="0" kern="1200" dirty="0" smtClean="0">
                <a:solidFill>
                  <a:schemeClr val="tx1"/>
                </a:solidFill>
                <a:effectLst/>
                <a:latin typeface="+mn-lt"/>
                <a:ea typeface="+mn-ea"/>
                <a:cs typeface="+mn-cs"/>
              </a:rPr>
              <a:t>What types of clouds are outside today?</a:t>
            </a:r>
          </a:p>
          <a:p>
            <a:endParaRPr lang="en-US" sz="1200" b="0"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(Discuss making</a:t>
            </a:r>
            <a:r>
              <a:rPr lang="en-US" sz="1200" b="1" i="0" kern="1200" baseline="0" dirty="0" smtClean="0">
                <a:solidFill>
                  <a:schemeClr val="tx1"/>
                </a:solidFill>
                <a:effectLst/>
                <a:latin typeface="+mn-lt"/>
                <a:ea typeface="+mn-ea"/>
                <a:cs typeface="+mn-cs"/>
              </a:rPr>
              <a:t> a decision on when to fly and when not to fly related to cloud cover)</a:t>
            </a:r>
            <a:endParaRPr lang="en-US" sz="1200" b="1"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8F180EE-3498-864F-87A8-C652F33FAD75}" type="slidenum">
              <a:rPr lang="en-US" smtClean="0"/>
              <a:t>15</a:t>
            </a:fld>
            <a:endParaRPr lang="en-US" dirty="0"/>
          </a:p>
        </p:txBody>
      </p:sp>
    </p:spTree>
    <p:extLst>
      <p:ext uri="{BB962C8B-B14F-4D97-AF65-F5344CB8AC3E}">
        <p14:creationId xmlns:p14="http://schemas.microsoft.com/office/powerpoint/2010/main" val="12044504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(Discuss the different types of cloud cover conditions)</a:t>
            </a:r>
          </a:p>
          <a:p>
            <a:r>
              <a:rPr lang="en-US" sz="1200" b="0" i="0" kern="1200" dirty="0" smtClean="0">
                <a:solidFill>
                  <a:schemeClr val="tx1"/>
                </a:solidFill>
                <a:effectLst/>
                <a:latin typeface="+mn-lt"/>
                <a:ea typeface="+mn-ea"/>
                <a:cs typeface="+mn-cs"/>
              </a:rPr>
              <a:t>Different types of </a:t>
            </a:r>
            <a:r>
              <a:rPr lang="en-US" sz="1200" b="1" i="0" kern="1200" dirty="0" smtClean="0">
                <a:solidFill>
                  <a:schemeClr val="tx1"/>
                </a:solidFill>
                <a:effectLst/>
                <a:latin typeface="+mn-lt"/>
                <a:ea typeface="+mn-ea"/>
                <a:cs typeface="+mn-cs"/>
              </a:rPr>
              <a:t>cloud cover conditions</a:t>
            </a:r>
            <a:r>
              <a:rPr lang="en-US" sz="1200" b="0" i="0" kern="1200" dirty="0" smtClean="0">
                <a:solidFill>
                  <a:schemeClr val="tx1"/>
                </a:solidFill>
                <a:effectLst/>
                <a:latin typeface="+mn-lt"/>
                <a:ea typeface="+mn-ea"/>
                <a:cs typeface="+mn-cs"/>
              </a:rPr>
              <a:t> include </a:t>
            </a:r>
          </a:p>
          <a:p>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Cloud cover</a:t>
            </a:r>
            <a:r>
              <a:rPr lang="en-US" sz="1200" b="0" i="0" kern="1200" dirty="0" smtClean="0">
                <a:solidFill>
                  <a:schemeClr val="tx1"/>
                </a:solidFill>
                <a:effectLst/>
                <a:latin typeface="+mn-lt"/>
                <a:ea typeface="+mn-ea"/>
                <a:cs typeface="+mn-cs"/>
              </a:rPr>
              <a:t> is reported in terms of 1/8th of sky </a:t>
            </a:r>
            <a:r>
              <a:rPr lang="en-US" sz="1200" b="1" i="0" kern="1200" dirty="0" smtClean="0">
                <a:solidFill>
                  <a:schemeClr val="tx1"/>
                </a:solidFill>
                <a:effectLst/>
                <a:latin typeface="+mn-lt"/>
                <a:ea typeface="+mn-ea"/>
                <a:cs typeface="+mn-cs"/>
              </a:rPr>
              <a:t>cover</a:t>
            </a:r>
            <a:r>
              <a:rPr lang="en-US" sz="1200" b="0" i="0" kern="1200" dirty="0" smtClean="0">
                <a:solidFill>
                  <a:schemeClr val="tx1"/>
                </a:solidFill>
                <a:effectLst/>
                <a:latin typeface="+mn-lt"/>
                <a:ea typeface="+mn-ea"/>
                <a:cs typeface="+mn-cs"/>
              </a:rPr>
              <a:t>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SKC (sky clear) FEW (trace)   -    1 to 2 eighths being Few</a:t>
            </a:r>
          </a:p>
          <a:p>
            <a:r>
              <a:rPr lang="en-US" sz="1200" b="0" i="0" kern="1200" dirty="0" smtClean="0">
                <a:solidFill>
                  <a:schemeClr val="tx1"/>
                </a:solidFill>
                <a:effectLst/>
                <a:latin typeface="+mn-lt"/>
                <a:ea typeface="+mn-ea"/>
                <a:cs typeface="+mn-cs"/>
              </a:rPr>
              <a:t>SCT (scattered)    -    3 to 4 eighths being Scattered</a:t>
            </a:r>
          </a:p>
          <a:p>
            <a:r>
              <a:rPr lang="en-US" sz="1200" b="0" i="0" kern="1200" dirty="0" smtClean="0">
                <a:solidFill>
                  <a:schemeClr val="tx1"/>
                </a:solidFill>
                <a:effectLst/>
                <a:latin typeface="+mn-lt"/>
                <a:ea typeface="+mn-ea"/>
                <a:cs typeface="+mn-cs"/>
              </a:rPr>
              <a:t>BKN (broken) </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  -    5 to 7 eighths being Broken</a:t>
            </a:r>
          </a:p>
          <a:p>
            <a:r>
              <a:rPr lang="en-US" sz="1200" b="0" i="0" kern="1200" dirty="0" smtClean="0">
                <a:solidFill>
                  <a:schemeClr val="tx1"/>
                </a:solidFill>
                <a:effectLst/>
                <a:latin typeface="+mn-lt"/>
                <a:ea typeface="+mn-ea"/>
                <a:cs typeface="+mn-cs"/>
              </a:rPr>
              <a:t>OVC (overcast)   -    8 eighths being Overcast</a:t>
            </a:r>
          </a:p>
          <a:p>
            <a:endParaRPr lang="en-US" sz="1200" b="0"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(Discuss making</a:t>
            </a:r>
            <a:r>
              <a:rPr lang="en-US" sz="1200" b="1" i="0" kern="1200" baseline="0" dirty="0" smtClean="0">
                <a:solidFill>
                  <a:schemeClr val="tx1"/>
                </a:solidFill>
                <a:effectLst/>
                <a:latin typeface="+mn-lt"/>
                <a:ea typeface="+mn-ea"/>
                <a:cs typeface="+mn-cs"/>
              </a:rPr>
              <a:t> a decision on when to fly and when not to fly related to cloud cover)</a:t>
            </a:r>
            <a:endParaRPr lang="en-US" sz="1200" b="1"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8F180EE-3498-864F-87A8-C652F33FAD75}" type="slidenum">
              <a:rPr lang="en-US" smtClean="0"/>
              <a:t>16</a:t>
            </a:fld>
            <a:endParaRPr lang="en-US" dirty="0"/>
          </a:p>
        </p:txBody>
      </p:sp>
    </p:spTree>
    <p:extLst>
      <p:ext uri="{BB962C8B-B14F-4D97-AF65-F5344CB8AC3E}">
        <p14:creationId xmlns:p14="http://schemas.microsoft.com/office/powerpoint/2010/main" val="33248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(Discuss as pilots,  “What is the cloud coverage today?   Would you fly today?) </a:t>
            </a:r>
          </a:p>
          <a:p>
            <a:endParaRPr lang="en-US" dirty="0"/>
          </a:p>
        </p:txBody>
      </p:sp>
      <p:sp>
        <p:nvSpPr>
          <p:cNvPr id="4" name="Slide Number Placeholder 3"/>
          <p:cNvSpPr>
            <a:spLocks noGrp="1"/>
          </p:cNvSpPr>
          <p:nvPr>
            <p:ph type="sldNum" sz="quarter" idx="10"/>
          </p:nvPr>
        </p:nvSpPr>
        <p:spPr/>
        <p:txBody>
          <a:bodyPr/>
          <a:lstStyle/>
          <a:p>
            <a:fld id="{68F180EE-3498-864F-87A8-C652F33FAD75}" type="slidenum">
              <a:rPr lang="en-US" smtClean="0"/>
              <a:t>17</a:t>
            </a:fld>
            <a:endParaRPr lang="en-US" dirty="0"/>
          </a:p>
        </p:txBody>
      </p:sp>
    </p:spTree>
    <p:extLst>
      <p:ext uri="{BB962C8B-B14F-4D97-AF65-F5344CB8AC3E}">
        <p14:creationId xmlns:p14="http://schemas.microsoft.com/office/powerpoint/2010/main" val="9181221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(Discuss as pilots, </a:t>
            </a:r>
          </a:p>
          <a:p>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 “what a ceiling is”</a:t>
            </a:r>
          </a:p>
          <a:p>
            <a:r>
              <a:rPr lang="en-US" sz="1200" b="1" i="0" kern="1200" dirty="0" smtClean="0">
                <a:solidFill>
                  <a:schemeClr val="tx1"/>
                </a:solidFill>
                <a:effectLst/>
                <a:latin typeface="+mn-lt"/>
                <a:ea typeface="+mn-ea"/>
                <a:cs typeface="+mn-cs"/>
              </a:rPr>
              <a:t>“should fly up</a:t>
            </a:r>
            <a:r>
              <a:rPr lang="en-US" sz="1200" b="1" i="0" kern="1200" baseline="0" dirty="0" smtClean="0">
                <a:solidFill>
                  <a:schemeClr val="tx1"/>
                </a:solidFill>
                <a:effectLst/>
                <a:latin typeface="+mn-lt"/>
                <a:ea typeface="+mn-ea"/>
                <a:cs typeface="+mn-cs"/>
              </a:rPr>
              <a:t> through it?”</a:t>
            </a:r>
          </a:p>
          <a:p>
            <a:r>
              <a:rPr lang="en-US" sz="1200" b="1" i="0" kern="1200" baseline="0" dirty="0" smtClean="0">
                <a:solidFill>
                  <a:schemeClr val="tx1"/>
                </a:solidFill>
                <a:effectLst/>
                <a:latin typeface="+mn-lt"/>
                <a:ea typeface="+mn-ea"/>
                <a:cs typeface="+mn-cs"/>
              </a:rPr>
              <a:t>“What are the risks involved”</a:t>
            </a:r>
          </a:p>
          <a:p>
            <a:endParaRPr lang="en-US" sz="1200" b="1" i="0" kern="1200" baseline="0" dirty="0" smtClean="0">
              <a:solidFill>
                <a:schemeClr val="tx1"/>
              </a:solidFill>
              <a:effectLst/>
              <a:latin typeface="+mn-lt"/>
              <a:ea typeface="+mn-ea"/>
              <a:cs typeface="+mn-cs"/>
            </a:endParaRPr>
          </a:p>
          <a:p>
            <a:r>
              <a:rPr lang="en-US" sz="1200" b="1" i="0" kern="1200" baseline="0" dirty="0" smtClean="0">
                <a:solidFill>
                  <a:schemeClr val="tx1"/>
                </a:solidFill>
                <a:effectLst/>
                <a:latin typeface="+mn-lt"/>
                <a:ea typeface="+mn-ea"/>
                <a:cs typeface="+mn-cs"/>
              </a:rPr>
              <a:t>The importance to make the right decisions and to follow the rules to keep you safe.</a:t>
            </a: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8F180EE-3498-864F-87A8-C652F33FAD75}" type="slidenum">
              <a:rPr lang="en-US" smtClean="0"/>
              <a:t>18</a:t>
            </a:fld>
            <a:endParaRPr lang="en-US" dirty="0"/>
          </a:p>
        </p:txBody>
      </p:sp>
    </p:spTree>
    <p:extLst>
      <p:ext uri="{BB962C8B-B14F-4D97-AF65-F5344CB8AC3E}">
        <p14:creationId xmlns:p14="http://schemas.microsoft.com/office/powerpoint/2010/main" val="3729806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Discuss as pilots, </a:t>
            </a:r>
          </a:p>
          <a:p>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 “How do clouds</a:t>
            </a:r>
            <a:r>
              <a:rPr lang="en-US" sz="1200" b="1" i="0" kern="1200" baseline="0" dirty="0" smtClean="0">
                <a:solidFill>
                  <a:schemeClr val="tx1"/>
                </a:solidFill>
                <a:effectLst/>
                <a:latin typeface="+mn-lt"/>
                <a:ea typeface="+mn-ea"/>
                <a:cs typeface="+mn-cs"/>
              </a:rPr>
              <a:t> affect flying?</a:t>
            </a:r>
            <a:endParaRPr lang="en-US" sz="1200" b="1" i="0" kern="1200" dirty="0" smtClean="0">
              <a:solidFill>
                <a:schemeClr val="tx1"/>
              </a:solidFill>
              <a:effectLst/>
              <a:latin typeface="+mn-lt"/>
              <a:ea typeface="+mn-ea"/>
              <a:cs typeface="+mn-cs"/>
            </a:endParaRPr>
          </a:p>
          <a:p>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  “How is this airplane able to fly up into the clouds?”</a:t>
            </a:r>
          </a:p>
          <a:p>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   Discuss the idea of IFR if time permits</a:t>
            </a:r>
          </a:p>
          <a:p>
            <a:endParaRPr lang="en-US" dirty="0"/>
          </a:p>
        </p:txBody>
      </p:sp>
      <p:sp>
        <p:nvSpPr>
          <p:cNvPr id="4" name="Slide Number Placeholder 3"/>
          <p:cNvSpPr>
            <a:spLocks noGrp="1"/>
          </p:cNvSpPr>
          <p:nvPr>
            <p:ph type="sldNum" sz="quarter" idx="5"/>
          </p:nvPr>
        </p:nvSpPr>
        <p:spPr/>
        <p:txBody>
          <a:bodyPr/>
          <a:lstStyle/>
          <a:p>
            <a:fld id="{68F180EE-3498-864F-87A8-C652F33FAD75}" type="slidenum">
              <a:rPr lang="en-US" smtClean="0"/>
              <a:t>19</a:t>
            </a:fld>
            <a:endParaRPr lang="en-US" dirty="0"/>
          </a:p>
        </p:txBody>
      </p:sp>
    </p:spTree>
    <p:extLst>
      <p:ext uri="{BB962C8B-B14F-4D97-AF65-F5344CB8AC3E}">
        <p14:creationId xmlns:p14="http://schemas.microsoft.com/office/powerpoint/2010/main" val="40321863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(Discuss as pilots)</a:t>
            </a:r>
          </a:p>
          <a:p>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“is this a good day to fly?”</a:t>
            </a:r>
          </a:p>
          <a:p>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Why is it not a good day for a VFR pilot. Explain what a VFR pilot is (Visual Flight Rules)</a:t>
            </a:r>
            <a:r>
              <a:rPr lang="en-US" sz="1200" b="1" i="0" kern="1200" baseline="0" dirty="0" smtClean="0">
                <a:solidFill>
                  <a:schemeClr val="tx1"/>
                </a:solidFill>
                <a:effectLst/>
                <a:latin typeface="+mn-lt"/>
                <a:ea typeface="+mn-ea"/>
                <a:cs typeface="+mn-cs"/>
              </a:rPr>
              <a:t> and VMC (Visual Meteorological Conditions).</a:t>
            </a:r>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Briefly</a:t>
            </a:r>
            <a:r>
              <a:rPr lang="en-US" sz="1200" b="1" i="0" kern="1200" baseline="0" dirty="0" smtClean="0">
                <a:solidFill>
                  <a:schemeClr val="tx1"/>
                </a:solidFill>
                <a:effectLst/>
                <a:latin typeface="+mn-lt"/>
                <a:ea typeface="+mn-ea"/>
                <a:cs typeface="+mn-cs"/>
              </a:rPr>
              <a:t> explain what IFR means (Instrument Flight Rules) and IMC (instrument Meteorological Conditions)</a:t>
            </a:r>
            <a:endParaRPr lang="en-US" sz="1200" b="1"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8F180EE-3498-864F-87A8-C652F33FAD75}" type="slidenum">
              <a:rPr lang="en-US" smtClean="0"/>
              <a:t>20</a:t>
            </a:fld>
            <a:endParaRPr lang="en-US" dirty="0"/>
          </a:p>
        </p:txBody>
      </p:sp>
    </p:spTree>
    <p:extLst>
      <p:ext uri="{BB962C8B-B14F-4D97-AF65-F5344CB8AC3E}">
        <p14:creationId xmlns:p14="http://schemas.microsoft.com/office/powerpoint/2010/main" val="4125336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What is this weather?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Weather is simply the condition of the outdoors at any time.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When we think of conditions, we think of temperature, precipitation, air pressure and cloud cover. Talk about of the conditions mentioned.</a:t>
            </a:r>
            <a:endParaRPr lang="en-US" b="0" dirty="0" smtClean="0"/>
          </a:p>
          <a:p>
            <a:r>
              <a:rPr lang="en-US" b="0" dirty="0" smtClean="0"/>
              <a:t>What do we think of when we think of weather?</a:t>
            </a:r>
          </a:p>
          <a:p>
            <a:r>
              <a:rPr lang="en-US" b="0" dirty="0" smtClean="0"/>
              <a:t>We usually think of bad weather. Would you consider this dangerous weather? </a:t>
            </a:r>
          </a:p>
          <a:p>
            <a:r>
              <a:rPr lang="en-US" b="0" dirty="0" smtClean="0"/>
              <a:t>Can you tell</a:t>
            </a:r>
            <a:r>
              <a:rPr lang="en-US" b="0" baseline="0" dirty="0" smtClean="0"/>
              <a:t> me what the </a:t>
            </a:r>
            <a:r>
              <a:rPr lang="en-US" sz="1200" b="0" kern="1200" dirty="0" smtClean="0">
                <a:solidFill>
                  <a:schemeClr val="tx1"/>
                </a:solidFill>
                <a:effectLst/>
                <a:latin typeface="+mn-lt"/>
                <a:ea typeface="+mn-ea"/>
                <a:cs typeface="+mn-cs"/>
              </a:rPr>
              <a:t>temperature is in these photos?</a:t>
            </a:r>
          </a:p>
          <a:p>
            <a:r>
              <a:rPr lang="en-US" sz="1200" b="0" kern="1200" dirty="0" smtClean="0">
                <a:solidFill>
                  <a:schemeClr val="tx1"/>
                </a:solidFill>
                <a:effectLst/>
                <a:latin typeface="+mn-lt"/>
                <a:ea typeface="+mn-ea"/>
                <a:cs typeface="+mn-cs"/>
              </a:rPr>
              <a:t>Is there precipitation in these photos.</a:t>
            </a:r>
          </a:p>
          <a:p>
            <a:r>
              <a:rPr lang="en-US" sz="1200" b="0" kern="1200" dirty="0" smtClean="0">
                <a:solidFill>
                  <a:schemeClr val="tx1"/>
                </a:solidFill>
                <a:effectLst/>
                <a:latin typeface="+mn-lt"/>
                <a:ea typeface="+mn-ea"/>
                <a:cs typeface="+mn-cs"/>
              </a:rPr>
              <a:t>Can you tell me about cloud cover in these photos?</a:t>
            </a:r>
            <a:endParaRPr lang="en-US" b="0" dirty="0" smtClean="0"/>
          </a:p>
          <a:p>
            <a:endParaRPr lang="en-US" dirty="0"/>
          </a:p>
        </p:txBody>
      </p:sp>
      <p:sp>
        <p:nvSpPr>
          <p:cNvPr id="4" name="Slide Number Placeholder 3"/>
          <p:cNvSpPr>
            <a:spLocks noGrp="1"/>
          </p:cNvSpPr>
          <p:nvPr>
            <p:ph type="sldNum" sz="quarter" idx="10"/>
          </p:nvPr>
        </p:nvSpPr>
        <p:spPr/>
        <p:txBody>
          <a:bodyPr/>
          <a:lstStyle/>
          <a:p>
            <a:fld id="{68F180EE-3498-864F-87A8-C652F33FAD75}" type="slidenum">
              <a:rPr lang="en-US" smtClean="0"/>
              <a:t>3</a:t>
            </a:fld>
            <a:endParaRPr lang="en-US" dirty="0"/>
          </a:p>
        </p:txBody>
      </p:sp>
    </p:spTree>
    <p:extLst>
      <p:ext uri="{BB962C8B-B14F-4D97-AF65-F5344CB8AC3E}">
        <p14:creationId xmlns:p14="http://schemas.microsoft.com/office/powerpoint/2010/main" val="8137566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(Discuss as pilots?</a:t>
            </a:r>
          </a:p>
          <a:p>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“ATIS</a:t>
            </a:r>
            <a:r>
              <a:rPr lang="en-US" sz="1200" b="1" i="0" kern="1200" baseline="0" dirty="0" smtClean="0">
                <a:solidFill>
                  <a:schemeClr val="tx1"/>
                </a:solidFill>
                <a:effectLst/>
                <a:latin typeface="+mn-lt"/>
                <a:ea typeface="+mn-ea"/>
                <a:cs typeface="+mn-cs"/>
              </a:rPr>
              <a:t> provides us with information regarding visibility”</a:t>
            </a:r>
            <a:endParaRPr lang="en-US" sz="1200" b="1"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8F180EE-3498-864F-87A8-C652F33FAD75}" type="slidenum">
              <a:rPr lang="en-US" smtClean="0"/>
              <a:t>21</a:t>
            </a:fld>
            <a:endParaRPr lang="en-US" dirty="0"/>
          </a:p>
        </p:txBody>
      </p:sp>
    </p:spTree>
    <p:extLst>
      <p:ext uri="{BB962C8B-B14F-4D97-AF65-F5344CB8AC3E}">
        <p14:creationId xmlns:p14="http://schemas.microsoft.com/office/powerpoint/2010/main" val="12285139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Wind</a:t>
            </a:r>
          </a:p>
          <a:p>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(Discuss how wind</a:t>
            </a:r>
            <a:r>
              <a:rPr lang="en-US" sz="1200" b="1" i="0" kern="1200" baseline="0" dirty="0" smtClean="0">
                <a:solidFill>
                  <a:schemeClr val="tx1"/>
                </a:solidFill>
                <a:effectLst/>
                <a:latin typeface="+mn-lt"/>
                <a:ea typeface="+mn-ea"/>
                <a:cs typeface="+mn-cs"/>
              </a:rPr>
              <a:t> affects flying – for example a tail wind vs a nose wind…)</a:t>
            </a:r>
          </a:p>
          <a:p>
            <a:endParaRPr lang="en-US" sz="1200" b="1" i="0" kern="1200" baseline="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8F180EE-3498-864F-87A8-C652F33FAD75}" type="slidenum">
              <a:rPr lang="en-US" smtClean="0"/>
              <a:t>22</a:t>
            </a:fld>
            <a:endParaRPr lang="en-US" dirty="0"/>
          </a:p>
        </p:txBody>
      </p:sp>
    </p:spTree>
    <p:extLst>
      <p:ext uri="{BB962C8B-B14F-4D97-AF65-F5344CB8AC3E}">
        <p14:creationId xmlns:p14="http://schemas.microsoft.com/office/powerpoint/2010/main" val="89107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Wind</a:t>
            </a:r>
          </a:p>
          <a:p>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Recall that we discussed - </a:t>
            </a:r>
            <a:r>
              <a:rPr lang="en-US" sz="1200" b="0" i="0" kern="1200" dirty="0" smtClean="0">
                <a:solidFill>
                  <a:schemeClr val="tx1"/>
                </a:solidFill>
                <a:effectLst/>
                <a:latin typeface="+mn-lt"/>
                <a:ea typeface="+mn-ea"/>
                <a:cs typeface="+mn-cs"/>
              </a:rPr>
              <a:t>how the sun creates weather in local areas by heating the land, then cooling as it rises?</a:t>
            </a:r>
          </a:p>
          <a:p>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And we discussed - </a:t>
            </a:r>
            <a:r>
              <a:rPr lang="en-US" sz="1200" b="0" i="0" kern="1200" dirty="0" smtClean="0">
                <a:solidFill>
                  <a:schemeClr val="tx1"/>
                </a:solidFill>
                <a:effectLst/>
                <a:latin typeface="+mn-lt"/>
                <a:ea typeface="+mn-ea"/>
                <a:cs typeface="+mn-cs"/>
              </a:rPr>
              <a:t>that Wind is moving air and is caused by differences in air pressure within our atmosphere. Air under high pressure moves toward areas of low pressure. The greater the difference in pressure, the faster the air flows.</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Now let’s discuss how large areas of similar weather conditions over a period of time create large air masses.</a:t>
            </a:r>
            <a:endParaRPr lang="en-US" sz="1200" b="0" i="0" kern="1200" dirty="0" smtClean="0">
              <a:solidFill>
                <a:schemeClr val="tx1"/>
              </a:solidFill>
              <a:effectLst/>
              <a:latin typeface="+mn-lt"/>
              <a:ea typeface="+mn-ea"/>
              <a:cs typeface="+mn-cs"/>
            </a:endParaRPr>
          </a:p>
          <a:p>
            <a:endParaRPr lang="en-US" sz="1200" b="1"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An air mass is a large body of air that has similar temperature and moisture properties throughout. The best source regions for air masses are large flat areas where air can be stagnant long enough to take on the characteristics of the surface below. </a:t>
            </a:r>
            <a:r>
              <a:rPr lang="en-US" sz="1200" b="0" i="0" kern="1200" dirty="0" smtClean="0">
                <a:solidFill>
                  <a:schemeClr val="tx1"/>
                </a:solidFill>
                <a:effectLst/>
                <a:latin typeface="+mn-lt"/>
                <a:ea typeface="+mn-ea"/>
                <a:cs typeface="+mn-cs"/>
                <a:hlinkClick r:id="rId3"/>
              </a:rPr>
              <a:t>Maritime tropical air masses (</a:t>
            </a:r>
            <a:r>
              <a:rPr lang="en-US" sz="1200" b="0" i="0" kern="1200" dirty="0" err="1" smtClean="0">
                <a:solidFill>
                  <a:schemeClr val="tx1"/>
                </a:solidFill>
                <a:effectLst/>
                <a:latin typeface="+mn-lt"/>
                <a:ea typeface="+mn-ea"/>
                <a:cs typeface="+mn-cs"/>
                <a:hlinkClick r:id="rId3"/>
              </a:rPr>
              <a:t>mT</a:t>
            </a:r>
            <a:r>
              <a:rPr lang="en-US" sz="1200" b="0" i="0" kern="1200" dirty="0" smtClean="0">
                <a:solidFill>
                  <a:schemeClr val="tx1"/>
                </a:solidFill>
                <a:effectLst/>
                <a:latin typeface="+mn-lt"/>
                <a:ea typeface="+mn-ea"/>
                <a:cs typeface="+mn-cs"/>
                <a:hlinkClick r:id="rId3"/>
              </a:rPr>
              <a:t>)</a:t>
            </a:r>
            <a:r>
              <a:rPr lang="en-US" sz="1200" b="0" i="0" kern="1200" dirty="0" smtClean="0">
                <a:solidFill>
                  <a:schemeClr val="tx1"/>
                </a:solidFill>
                <a:effectLst/>
                <a:latin typeface="+mn-lt"/>
                <a:ea typeface="+mn-ea"/>
                <a:cs typeface="+mn-cs"/>
              </a:rPr>
              <a:t>, for example, develop over the subtropical oceans and transport heat and moisture northward into the U.S.. In contrast, </a:t>
            </a:r>
            <a:r>
              <a:rPr lang="en-US" sz="1200" b="0" i="0" kern="1200" dirty="0" smtClean="0">
                <a:solidFill>
                  <a:schemeClr val="tx1"/>
                </a:solidFill>
                <a:effectLst/>
                <a:latin typeface="+mn-lt"/>
                <a:ea typeface="+mn-ea"/>
                <a:cs typeface="+mn-cs"/>
                <a:hlinkClick r:id="rId4"/>
              </a:rPr>
              <a:t>continental polar air masses (</a:t>
            </a:r>
            <a:r>
              <a:rPr lang="en-US" sz="1200" b="0" i="0" kern="1200" dirty="0" err="1" smtClean="0">
                <a:solidFill>
                  <a:schemeClr val="tx1"/>
                </a:solidFill>
                <a:effectLst/>
                <a:latin typeface="+mn-lt"/>
                <a:ea typeface="+mn-ea"/>
                <a:cs typeface="+mn-cs"/>
                <a:hlinkClick r:id="rId4"/>
              </a:rPr>
              <a:t>cP</a:t>
            </a:r>
            <a:r>
              <a:rPr lang="en-US" sz="1200" b="0" i="0" kern="1200" dirty="0" smtClean="0">
                <a:solidFill>
                  <a:schemeClr val="tx1"/>
                </a:solidFill>
                <a:effectLst/>
                <a:latin typeface="+mn-lt"/>
                <a:ea typeface="+mn-ea"/>
                <a:cs typeface="+mn-cs"/>
                <a:hlinkClick r:id="rId4"/>
              </a:rPr>
              <a:t>)</a:t>
            </a:r>
            <a:r>
              <a:rPr lang="en-US" sz="1200" b="0" i="0" kern="1200" dirty="0" smtClean="0">
                <a:solidFill>
                  <a:schemeClr val="tx1"/>
                </a:solidFill>
                <a:effectLst/>
                <a:latin typeface="+mn-lt"/>
                <a:ea typeface="+mn-ea"/>
                <a:cs typeface="+mn-cs"/>
              </a:rPr>
              <a:t>, which originate over the northern plains of Canada, transport colder and drier air southward.</a:t>
            </a:r>
          </a:p>
          <a:p>
            <a:r>
              <a:rPr lang="en-US" dirty="0" smtClean="0"/>
              <a:t/>
            </a:r>
            <a:br>
              <a:rPr lang="en-US" dirty="0" smtClean="0"/>
            </a:br>
            <a:r>
              <a:rPr lang="en-US" sz="1200" b="0" i="0" kern="1200" dirty="0" smtClean="0">
                <a:solidFill>
                  <a:schemeClr val="tx1"/>
                </a:solidFill>
                <a:effectLst/>
                <a:latin typeface="+mn-lt"/>
                <a:ea typeface="+mn-ea"/>
                <a:cs typeface="+mn-cs"/>
              </a:rPr>
              <a:t>Once an air mass moves out of its source region, it is modified as it encounters surface conditions different than those found in the source region. For example, as a polar air mass moves southward, it encounters warmer land masses and consequently, is heated by the ground below. Air masses typically clash in the middle latitudes, producing some very interesting weather.</a:t>
            </a:r>
            <a:endParaRPr lang="en-US" sz="1200" b="1"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When air hovers for a while over a surface area with uniform humidity and temperature, it takes on the characteristics of the area below. For example, an air mass over the tropical Atlantic Ocean would become warm and humid; an air mass over the winter snow and ice of northern Canada would become cold and dry. These massive volumes of air often cover thousands of miles and reach to the stratosphere. Overtime, mid-latitude cyclonic storms and global wind patterns move them to locations far from their source regions.</a:t>
            </a:r>
          </a:p>
          <a:p>
            <a:endParaRPr lang="en-US" dirty="0"/>
          </a:p>
        </p:txBody>
      </p:sp>
      <p:sp>
        <p:nvSpPr>
          <p:cNvPr id="4" name="Slide Number Placeholder 3"/>
          <p:cNvSpPr>
            <a:spLocks noGrp="1"/>
          </p:cNvSpPr>
          <p:nvPr>
            <p:ph type="sldNum" sz="quarter" idx="5"/>
          </p:nvPr>
        </p:nvSpPr>
        <p:spPr/>
        <p:txBody>
          <a:bodyPr/>
          <a:lstStyle/>
          <a:p>
            <a:fld id="{68F180EE-3498-864F-87A8-C652F33FAD75}" type="slidenum">
              <a:rPr lang="en-US" smtClean="0"/>
              <a:t>23</a:t>
            </a:fld>
            <a:endParaRPr lang="en-US" dirty="0"/>
          </a:p>
        </p:txBody>
      </p:sp>
    </p:spTree>
    <p:extLst>
      <p:ext uri="{BB962C8B-B14F-4D97-AF65-F5344CB8AC3E}">
        <p14:creationId xmlns:p14="http://schemas.microsoft.com/office/powerpoint/2010/main" val="39292407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Wind</a:t>
            </a:r>
          </a:p>
          <a:p>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Listen to ATIS</a:t>
            </a:r>
          </a:p>
          <a:p>
            <a:r>
              <a:rPr lang="en-US" sz="1200" b="1" i="0" kern="1200" dirty="0" smtClean="0">
                <a:solidFill>
                  <a:schemeClr val="tx1"/>
                </a:solidFill>
                <a:effectLst/>
                <a:latin typeface="+mn-lt"/>
                <a:ea typeface="+mn-ea"/>
                <a:cs typeface="+mn-cs"/>
              </a:rPr>
              <a:t>   </a:t>
            </a:r>
          </a:p>
          <a:p>
            <a:r>
              <a:rPr lang="en-US" sz="1200" b="1" i="0" kern="1200" dirty="0" smtClean="0">
                <a:solidFill>
                  <a:schemeClr val="tx1"/>
                </a:solidFill>
                <a:effectLst/>
                <a:latin typeface="+mn-lt"/>
                <a:ea typeface="+mn-ea"/>
                <a:cs typeface="+mn-cs"/>
              </a:rPr>
              <a:t>    Additional Activity</a:t>
            </a:r>
            <a:r>
              <a:rPr lang="en-US" sz="1200" b="1" i="0" kern="1200" baseline="0" dirty="0" smtClean="0">
                <a:solidFill>
                  <a:schemeClr val="tx1"/>
                </a:solidFill>
                <a:effectLst/>
                <a:latin typeface="+mn-lt"/>
                <a:ea typeface="+mn-ea"/>
                <a:cs typeface="+mn-cs"/>
              </a:rPr>
              <a:t> - </a:t>
            </a:r>
            <a:r>
              <a:rPr lang="en-US" sz="1200" b="1" i="0" kern="1200" dirty="0" smtClean="0">
                <a:solidFill>
                  <a:schemeClr val="tx1"/>
                </a:solidFill>
                <a:effectLst/>
                <a:latin typeface="+mn-lt"/>
                <a:ea typeface="+mn-ea"/>
                <a:cs typeface="+mn-cs"/>
              </a:rPr>
              <a:t>Look at a METAR</a:t>
            </a:r>
          </a:p>
          <a:p>
            <a:endParaRPr lang="en-US" dirty="0"/>
          </a:p>
        </p:txBody>
      </p:sp>
      <p:sp>
        <p:nvSpPr>
          <p:cNvPr id="4" name="Slide Number Placeholder 3"/>
          <p:cNvSpPr>
            <a:spLocks noGrp="1"/>
          </p:cNvSpPr>
          <p:nvPr>
            <p:ph type="sldNum" sz="quarter" idx="5"/>
          </p:nvPr>
        </p:nvSpPr>
        <p:spPr/>
        <p:txBody>
          <a:bodyPr/>
          <a:lstStyle/>
          <a:p>
            <a:fld id="{68F180EE-3498-864F-87A8-C652F33FAD75}" type="slidenum">
              <a:rPr lang="en-US" smtClean="0"/>
              <a:t>24</a:t>
            </a:fld>
            <a:endParaRPr lang="en-US" dirty="0"/>
          </a:p>
        </p:txBody>
      </p:sp>
    </p:spTree>
    <p:extLst>
      <p:ext uri="{BB962C8B-B14F-4D97-AF65-F5344CB8AC3E}">
        <p14:creationId xmlns:p14="http://schemas.microsoft.com/office/powerpoint/2010/main" val="30630001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Wind</a:t>
            </a:r>
          </a:p>
          <a:p>
            <a:endParaRPr lang="en-US" sz="1200" b="1" i="0" kern="1200" dirty="0" smtClean="0">
              <a:solidFill>
                <a:schemeClr val="tx1"/>
              </a:solidFill>
              <a:effectLst/>
              <a:latin typeface="+mn-lt"/>
              <a:ea typeface="+mn-ea"/>
              <a:cs typeface="+mn-cs"/>
            </a:endParaRPr>
          </a:p>
          <a:p>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And we discussed - </a:t>
            </a:r>
            <a:r>
              <a:rPr lang="en-US" sz="1200" b="0" i="0" kern="1200" dirty="0" smtClean="0">
                <a:solidFill>
                  <a:schemeClr val="tx1"/>
                </a:solidFill>
                <a:effectLst/>
                <a:latin typeface="+mn-lt"/>
                <a:ea typeface="+mn-ea"/>
                <a:cs typeface="+mn-cs"/>
              </a:rPr>
              <a:t>that Wind is moving air and is caused by differences in air pressure within our atmosphere. Air under high pressure moves toward areas of low pressure. The greater the difference in pressure, the faster the air flows.</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Now let’s discuss how large areas of similar weather conditions over a period of time create large air masses.</a:t>
            </a:r>
            <a:endParaRPr lang="en-US" sz="1200" b="0" i="0" kern="1200" dirty="0" smtClean="0">
              <a:solidFill>
                <a:schemeClr val="tx1"/>
              </a:solidFill>
              <a:effectLst/>
              <a:latin typeface="+mn-lt"/>
              <a:ea typeface="+mn-ea"/>
              <a:cs typeface="+mn-cs"/>
            </a:endParaRPr>
          </a:p>
          <a:p>
            <a:endParaRPr lang="en-US" sz="1200" b="1"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An air mass is a large body of air that has similar temperature and moisture properties throughout. The best source regions for air masses are large flat areas where air can be stagnant long enough to take on the characteristics of the surface below. </a:t>
            </a:r>
            <a:r>
              <a:rPr lang="en-US" sz="1200" b="0" i="0" kern="1200" dirty="0" smtClean="0">
                <a:solidFill>
                  <a:schemeClr val="tx1"/>
                </a:solidFill>
                <a:effectLst/>
                <a:latin typeface="+mn-lt"/>
                <a:ea typeface="+mn-ea"/>
                <a:cs typeface="+mn-cs"/>
                <a:hlinkClick r:id="rId3"/>
              </a:rPr>
              <a:t>Maritime tropical air masses (</a:t>
            </a:r>
            <a:r>
              <a:rPr lang="en-US" sz="1200" b="0" i="0" kern="1200" dirty="0" err="1" smtClean="0">
                <a:solidFill>
                  <a:schemeClr val="tx1"/>
                </a:solidFill>
                <a:effectLst/>
                <a:latin typeface="+mn-lt"/>
                <a:ea typeface="+mn-ea"/>
                <a:cs typeface="+mn-cs"/>
                <a:hlinkClick r:id="rId3"/>
              </a:rPr>
              <a:t>mT</a:t>
            </a:r>
            <a:r>
              <a:rPr lang="en-US" sz="1200" b="0" i="0" kern="1200" dirty="0" smtClean="0">
                <a:solidFill>
                  <a:schemeClr val="tx1"/>
                </a:solidFill>
                <a:effectLst/>
                <a:latin typeface="+mn-lt"/>
                <a:ea typeface="+mn-ea"/>
                <a:cs typeface="+mn-cs"/>
                <a:hlinkClick r:id="rId3"/>
              </a:rPr>
              <a:t>)</a:t>
            </a:r>
            <a:r>
              <a:rPr lang="en-US" sz="1200" b="0" i="0" kern="1200" dirty="0" smtClean="0">
                <a:solidFill>
                  <a:schemeClr val="tx1"/>
                </a:solidFill>
                <a:effectLst/>
                <a:latin typeface="+mn-lt"/>
                <a:ea typeface="+mn-ea"/>
                <a:cs typeface="+mn-cs"/>
              </a:rPr>
              <a:t>, for example, develop over the subtropical oceans and transport heat and moisture northward into the U.S.. In contrast, </a:t>
            </a:r>
            <a:r>
              <a:rPr lang="en-US" sz="1200" b="0" i="0" kern="1200" dirty="0" smtClean="0">
                <a:solidFill>
                  <a:schemeClr val="tx1"/>
                </a:solidFill>
                <a:effectLst/>
                <a:latin typeface="+mn-lt"/>
                <a:ea typeface="+mn-ea"/>
                <a:cs typeface="+mn-cs"/>
                <a:hlinkClick r:id="rId4"/>
              </a:rPr>
              <a:t>continental polar air masses (</a:t>
            </a:r>
            <a:r>
              <a:rPr lang="en-US" sz="1200" b="0" i="0" kern="1200" dirty="0" err="1" smtClean="0">
                <a:solidFill>
                  <a:schemeClr val="tx1"/>
                </a:solidFill>
                <a:effectLst/>
                <a:latin typeface="+mn-lt"/>
                <a:ea typeface="+mn-ea"/>
                <a:cs typeface="+mn-cs"/>
                <a:hlinkClick r:id="rId4"/>
              </a:rPr>
              <a:t>cP</a:t>
            </a:r>
            <a:r>
              <a:rPr lang="en-US" sz="1200" b="0" i="0" kern="1200" dirty="0" smtClean="0">
                <a:solidFill>
                  <a:schemeClr val="tx1"/>
                </a:solidFill>
                <a:effectLst/>
                <a:latin typeface="+mn-lt"/>
                <a:ea typeface="+mn-ea"/>
                <a:cs typeface="+mn-cs"/>
                <a:hlinkClick r:id="rId4"/>
              </a:rPr>
              <a:t>)</a:t>
            </a:r>
            <a:r>
              <a:rPr lang="en-US" sz="1200" b="0" i="0" kern="1200" dirty="0" smtClean="0">
                <a:solidFill>
                  <a:schemeClr val="tx1"/>
                </a:solidFill>
                <a:effectLst/>
                <a:latin typeface="+mn-lt"/>
                <a:ea typeface="+mn-ea"/>
                <a:cs typeface="+mn-cs"/>
              </a:rPr>
              <a:t>, which originate over the northern plains of Canada, transport colder and drier air southward.</a:t>
            </a:r>
          </a:p>
          <a:p>
            <a:r>
              <a:rPr lang="en-US" dirty="0" smtClean="0"/>
              <a:t/>
            </a:r>
            <a:br>
              <a:rPr lang="en-US" dirty="0" smtClean="0"/>
            </a:br>
            <a:r>
              <a:rPr lang="en-US" sz="1200" b="0" i="0" kern="1200" dirty="0" smtClean="0">
                <a:solidFill>
                  <a:schemeClr val="tx1"/>
                </a:solidFill>
                <a:effectLst/>
                <a:latin typeface="+mn-lt"/>
                <a:ea typeface="+mn-ea"/>
                <a:cs typeface="+mn-cs"/>
              </a:rPr>
              <a:t>Once an air mass moves out of its source region, it is modified as it encounters surface conditions different than those found in the source region. For example, as a polar air mass moves southward, it encounters warmer land masses and consequently, is heated by the ground below. Air masses typically clash in the middle latitudes, producing some very interesting weather.</a:t>
            </a:r>
            <a:endParaRPr lang="en-US" sz="1200" b="1"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When air hovers for a while over a surface area with uniform humidity and temperature, it takes on the characteristics of the area below. For example, an air mass over the tropical Atlantic Ocean would become warm and humid; an air mass over the winter snow and ice of northern Canada would become cold and dry. These massive volumes of air often cover thousands of miles and reach to the stratosphere. Overtime, mid-latitude cyclonic storms and global wind patterns move them to locations far from their source regions.</a:t>
            </a:r>
          </a:p>
          <a:p>
            <a:endParaRPr lang="en-US" dirty="0"/>
          </a:p>
        </p:txBody>
      </p:sp>
      <p:sp>
        <p:nvSpPr>
          <p:cNvPr id="4" name="Slide Number Placeholder 3"/>
          <p:cNvSpPr>
            <a:spLocks noGrp="1"/>
          </p:cNvSpPr>
          <p:nvPr>
            <p:ph type="sldNum" sz="quarter" idx="5"/>
          </p:nvPr>
        </p:nvSpPr>
        <p:spPr/>
        <p:txBody>
          <a:bodyPr/>
          <a:lstStyle/>
          <a:p>
            <a:fld id="{68F180EE-3498-864F-87A8-C652F33FAD75}" type="slidenum">
              <a:rPr lang="en-US" smtClean="0"/>
              <a:t>25</a:t>
            </a:fld>
            <a:endParaRPr lang="en-US" dirty="0"/>
          </a:p>
        </p:txBody>
      </p:sp>
    </p:spTree>
    <p:extLst>
      <p:ext uri="{BB962C8B-B14F-4D97-AF65-F5344CB8AC3E}">
        <p14:creationId xmlns:p14="http://schemas.microsoft.com/office/powerpoint/2010/main" val="38767994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describe the direction of the wind with reference to the compass.</a:t>
            </a:r>
          </a:p>
          <a:p>
            <a:endParaRPr lang="en-US" dirty="0" smtClean="0"/>
          </a:p>
          <a:p>
            <a:r>
              <a:rPr lang="en-US" dirty="0" smtClean="0"/>
              <a:t>Review</a:t>
            </a:r>
            <a:r>
              <a:rPr lang="en-US" baseline="0" dirty="0" smtClean="0"/>
              <a:t> the three examples and use a pointer to ask the group to name the direction of the wind that you are pointing at.</a:t>
            </a:r>
          </a:p>
          <a:p>
            <a:endParaRPr lang="en-US" baseline="0" dirty="0" smtClean="0"/>
          </a:p>
          <a:p>
            <a:r>
              <a:rPr lang="en-US" baseline="0" dirty="0" smtClean="0"/>
              <a:t>Explain that a “North Wind” is coming from the north, not going to the north.</a:t>
            </a:r>
          </a:p>
          <a:p>
            <a:endParaRPr lang="en-US" baseline="0" dirty="0" smtClean="0"/>
          </a:p>
          <a:p>
            <a:r>
              <a:rPr lang="en-US" baseline="0" dirty="0" smtClean="0"/>
              <a:t>A west wind is coming from the west, or 270 degrees)</a:t>
            </a:r>
          </a:p>
          <a:p>
            <a:endParaRPr lang="en-US" baseline="0" dirty="0" smtClean="0"/>
          </a:p>
          <a:p>
            <a:r>
              <a:rPr lang="en-US" baseline="0" dirty="0" smtClean="0"/>
              <a:t>When outside on a windy day, try to identify the exact direction that the wind is coming from by doing the following:</a:t>
            </a:r>
          </a:p>
          <a:p>
            <a:r>
              <a:rPr lang="en-US" baseline="0" dirty="0" smtClean="0"/>
              <a:t>     Turn your head into the wind. Keep turning and adjusting the direction your face is into the wind, until your hear the same amount of wind in each ear. At this point, you are facing directly into the wind.</a:t>
            </a:r>
            <a:endParaRPr lang="en-US" dirty="0"/>
          </a:p>
        </p:txBody>
      </p:sp>
      <p:sp>
        <p:nvSpPr>
          <p:cNvPr id="4" name="Slide Number Placeholder 3"/>
          <p:cNvSpPr>
            <a:spLocks noGrp="1"/>
          </p:cNvSpPr>
          <p:nvPr>
            <p:ph type="sldNum" sz="quarter" idx="5"/>
          </p:nvPr>
        </p:nvSpPr>
        <p:spPr/>
        <p:txBody>
          <a:bodyPr/>
          <a:lstStyle/>
          <a:p>
            <a:fld id="{68F180EE-3498-864F-87A8-C652F33FAD75}" type="slidenum">
              <a:rPr lang="en-US" smtClean="0"/>
              <a:t>26</a:t>
            </a:fld>
            <a:endParaRPr lang="en-US" dirty="0"/>
          </a:p>
        </p:txBody>
      </p:sp>
    </p:spTree>
    <p:extLst>
      <p:ext uri="{BB962C8B-B14F-4D97-AF65-F5344CB8AC3E}">
        <p14:creationId xmlns:p14="http://schemas.microsoft.com/office/powerpoint/2010/main" val="425353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F180EE-3498-864F-87A8-C652F33FAD75}" type="slidenum">
              <a:rPr lang="en-US" smtClean="0"/>
              <a:t>27</a:t>
            </a:fld>
            <a:endParaRPr lang="en-US" dirty="0"/>
          </a:p>
        </p:txBody>
      </p:sp>
    </p:spTree>
    <p:extLst>
      <p:ext uri="{BB962C8B-B14F-4D97-AF65-F5344CB8AC3E}">
        <p14:creationId xmlns:p14="http://schemas.microsoft.com/office/powerpoint/2010/main" val="42026150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“Why we take off and land into the wind”</a:t>
            </a:r>
          </a:p>
          <a:p>
            <a:endParaRPr lang="en-US" dirty="0"/>
          </a:p>
        </p:txBody>
      </p:sp>
      <p:sp>
        <p:nvSpPr>
          <p:cNvPr id="4" name="Slide Number Placeholder 3"/>
          <p:cNvSpPr>
            <a:spLocks noGrp="1"/>
          </p:cNvSpPr>
          <p:nvPr>
            <p:ph type="sldNum" sz="quarter" idx="5"/>
          </p:nvPr>
        </p:nvSpPr>
        <p:spPr/>
        <p:txBody>
          <a:bodyPr/>
          <a:lstStyle/>
          <a:p>
            <a:fld id="{68F180EE-3498-864F-87A8-C652F33FAD75}" type="slidenum">
              <a:rPr lang="en-US" smtClean="0"/>
              <a:t>28</a:t>
            </a:fld>
            <a:endParaRPr lang="en-US" dirty="0"/>
          </a:p>
        </p:txBody>
      </p:sp>
    </p:spTree>
    <p:extLst>
      <p:ext uri="{BB962C8B-B14F-4D97-AF65-F5344CB8AC3E}">
        <p14:creationId xmlns:p14="http://schemas.microsoft.com/office/powerpoint/2010/main" val="31625076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 which runway </a:t>
            </a:r>
            <a:r>
              <a:rPr lang="en-US" smtClean="0"/>
              <a:t>is best.</a:t>
            </a:r>
            <a:endParaRPr lang="en-US" dirty="0"/>
          </a:p>
        </p:txBody>
      </p:sp>
      <p:sp>
        <p:nvSpPr>
          <p:cNvPr id="4" name="Slide Number Placeholder 3"/>
          <p:cNvSpPr>
            <a:spLocks noGrp="1"/>
          </p:cNvSpPr>
          <p:nvPr>
            <p:ph type="sldNum" sz="quarter" idx="5"/>
          </p:nvPr>
        </p:nvSpPr>
        <p:spPr/>
        <p:txBody>
          <a:bodyPr/>
          <a:lstStyle/>
          <a:p>
            <a:fld id="{68F180EE-3498-864F-87A8-C652F33FAD75}" type="slidenum">
              <a:rPr lang="en-US" smtClean="0"/>
              <a:t>29</a:t>
            </a:fld>
            <a:endParaRPr lang="en-US" dirty="0"/>
          </a:p>
        </p:txBody>
      </p:sp>
    </p:spTree>
    <p:extLst>
      <p:ext uri="{BB962C8B-B14F-4D97-AF65-F5344CB8AC3E}">
        <p14:creationId xmlns:p14="http://schemas.microsoft.com/office/powerpoint/2010/main" val="40153718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A Cross Wind</a:t>
            </a:r>
          </a:p>
          <a:p>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(Discuss)</a:t>
            </a:r>
          </a:p>
          <a:p>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“We can</a:t>
            </a:r>
            <a:r>
              <a:rPr lang="en-US" sz="1200" b="1" i="0" kern="1200" baseline="0" dirty="0" smtClean="0">
                <a:solidFill>
                  <a:schemeClr val="tx1"/>
                </a:solidFill>
                <a:effectLst/>
                <a:latin typeface="+mn-lt"/>
                <a:ea typeface="+mn-ea"/>
                <a:cs typeface="+mn-cs"/>
              </a:rPr>
              <a:t> not always be lucky enough to have the wind coming straight down the runway….”</a:t>
            </a:r>
          </a:p>
          <a:p>
            <a:r>
              <a:rPr lang="en-US" sz="1200" b="1" i="0" kern="1200" baseline="0" dirty="0" smtClean="0">
                <a:solidFill>
                  <a:schemeClr val="tx1"/>
                </a:solidFill>
                <a:effectLst/>
                <a:latin typeface="+mn-lt"/>
                <a:ea typeface="+mn-ea"/>
                <a:cs typeface="+mn-cs"/>
              </a:rPr>
              <a:t>“What do we need to do to manage the airplane in these cases?”</a:t>
            </a:r>
            <a:endParaRPr lang="en-US" sz="1200" b="1"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8F180EE-3498-864F-87A8-C652F33FAD75}" type="slidenum">
              <a:rPr lang="en-US" smtClean="0"/>
              <a:t>30</a:t>
            </a:fld>
            <a:endParaRPr lang="en-US" dirty="0"/>
          </a:p>
        </p:txBody>
      </p:sp>
    </p:spTree>
    <p:extLst>
      <p:ext uri="{BB962C8B-B14F-4D97-AF65-F5344CB8AC3E}">
        <p14:creationId xmlns:p14="http://schemas.microsoft.com/office/powerpoint/2010/main" val="3666247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dirty="0" smtClean="0"/>
              <a:t>Is this weather?  Yes, this is weather too. Weather can also be “good”.  </a:t>
            </a:r>
          </a:p>
          <a:p>
            <a:r>
              <a:rPr lang="en-US" dirty="0" smtClean="0"/>
              <a:t>Can you tell</a:t>
            </a:r>
            <a:r>
              <a:rPr lang="en-US" baseline="0" dirty="0" smtClean="0"/>
              <a:t> me the sky condition in this photo?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Would you consider these examples of “good weather” or “bad weather”?</a:t>
            </a:r>
            <a:endParaRPr lang="en-US" dirty="0" smtClean="0"/>
          </a:p>
          <a:p>
            <a:r>
              <a:rPr lang="en-US" baseline="0" dirty="0" smtClean="0"/>
              <a:t>The temperature?</a:t>
            </a:r>
          </a:p>
          <a:p>
            <a:r>
              <a:rPr lang="en-US" baseline="0" dirty="0" smtClean="0"/>
              <a:t>The cloud Clouds?</a:t>
            </a:r>
          </a:p>
          <a:p>
            <a:r>
              <a:rPr lang="en-US" baseline="0" dirty="0" smtClean="0"/>
              <a:t>The wind?</a:t>
            </a:r>
          </a:p>
          <a:p>
            <a:r>
              <a:rPr lang="en-US" sz="1200" kern="1200" dirty="0" smtClean="0">
                <a:solidFill>
                  <a:schemeClr val="tx1"/>
                </a:solidFill>
                <a:effectLst/>
                <a:latin typeface="+mn-lt"/>
                <a:ea typeface="+mn-ea"/>
                <a:cs typeface="+mn-cs"/>
              </a:rPr>
              <a:t>Is there precipitation in this photo?</a:t>
            </a:r>
          </a:p>
          <a:p>
            <a:r>
              <a:rPr lang="en-US" dirty="0" smtClean="0"/>
              <a:t>Would this be a good day to fly?</a:t>
            </a:r>
          </a:p>
        </p:txBody>
      </p:sp>
      <p:sp>
        <p:nvSpPr>
          <p:cNvPr id="4" name="Slide Number Placeholder 3"/>
          <p:cNvSpPr>
            <a:spLocks noGrp="1"/>
          </p:cNvSpPr>
          <p:nvPr>
            <p:ph type="sldNum" sz="quarter" idx="10"/>
          </p:nvPr>
        </p:nvSpPr>
        <p:spPr/>
        <p:txBody>
          <a:bodyPr/>
          <a:lstStyle/>
          <a:p>
            <a:fld id="{68F180EE-3498-864F-87A8-C652F33FAD75}" type="slidenum">
              <a:rPr lang="en-US" smtClean="0"/>
              <a:t>4</a:t>
            </a:fld>
            <a:endParaRPr lang="en-US" dirty="0"/>
          </a:p>
        </p:txBody>
      </p:sp>
    </p:spTree>
    <p:extLst>
      <p:ext uri="{BB962C8B-B14F-4D97-AF65-F5344CB8AC3E}">
        <p14:creationId xmlns:p14="http://schemas.microsoft.com/office/powerpoint/2010/main" val="14895850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F180EE-3498-864F-87A8-C652F33FAD75}" type="slidenum">
              <a:rPr lang="en-US" smtClean="0"/>
              <a:t>31</a:t>
            </a:fld>
            <a:endParaRPr lang="en-US" dirty="0"/>
          </a:p>
        </p:txBody>
      </p:sp>
    </p:spTree>
    <p:extLst>
      <p:ext uri="{BB962C8B-B14F-4D97-AF65-F5344CB8AC3E}">
        <p14:creationId xmlns:p14="http://schemas.microsoft.com/office/powerpoint/2010/main" val="20504948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F180EE-3498-864F-87A8-C652F33FAD75}" type="slidenum">
              <a:rPr lang="en-US" smtClean="0"/>
              <a:t>32</a:t>
            </a:fld>
            <a:endParaRPr lang="en-US" dirty="0"/>
          </a:p>
        </p:txBody>
      </p:sp>
    </p:spTree>
    <p:extLst>
      <p:ext uri="{BB962C8B-B14F-4D97-AF65-F5344CB8AC3E}">
        <p14:creationId xmlns:p14="http://schemas.microsoft.com/office/powerpoint/2010/main" val="20467810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F180EE-3498-864F-87A8-C652F33FAD75}" type="slidenum">
              <a:rPr lang="en-US" smtClean="0"/>
              <a:t>33</a:t>
            </a:fld>
            <a:endParaRPr lang="en-US" dirty="0"/>
          </a:p>
        </p:txBody>
      </p:sp>
    </p:spTree>
    <p:extLst>
      <p:ext uri="{BB962C8B-B14F-4D97-AF65-F5344CB8AC3E}">
        <p14:creationId xmlns:p14="http://schemas.microsoft.com/office/powerpoint/2010/main" val="34640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a:t>
            </a:r>
            <a:r>
              <a:rPr lang="en-US" baseline="0" dirty="0" smtClean="0"/>
              <a:t> “How does the weather affect flying?”</a:t>
            </a:r>
          </a:p>
          <a:p>
            <a:r>
              <a:rPr lang="en-US" baseline="0" dirty="0" smtClean="0"/>
              <a:t>How does wind, rain, snow affect flying?</a:t>
            </a:r>
          </a:p>
          <a:p>
            <a:endParaRPr lang="en-US" baseline="0" dirty="0" smtClean="0"/>
          </a:p>
          <a:p>
            <a:r>
              <a:rPr lang="en-US" baseline="0" dirty="0" smtClean="0"/>
              <a:t>What would you expect the weather to be to fly in a hot air </a:t>
            </a:r>
            <a:r>
              <a:rPr lang="en-US" baseline="0" dirty="0" err="1" smtClean="0"/>
              <a:t>ballon</a:t>
            </a: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68F180EE-3498-864F-87A8-C652F33FAD75}" type="slidenum">
              <a:rPr lang="en-US" smtClean="0"/>
              <a:t>5</a:t>
            </a:fld>
            <a:endParaRPr lang="en-US" dirty="0"/>
          </a:p>
        </p:txBody>
      </p:sp>
    </p:spTree>
    <p:extLst>
      <p:ext uri="{BB962C8B-B14F-4D97-AF65-F5344CB8AC3E}">
        <p14:creationId xmlns:p14="http://schemas.microsoft.com/office/powerpoint/2010/main" val="683967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 the various</a:t>
            </a:r>
            <a:r>
              <a:rPr lang="en-US" baseline="0" dirty="0" smtClean="0"/>
              <a:t> ways that pilots use to check the weather.</a:t>
            </a:r>
          </a:p>
          <a:p>
            <a:r>
              <a:rPr lang="en-US" baseline="0" dirty="0" smtClean="0"/>
              <a:t>Also mention that a pilot should simply look outside at the weather!</a:t>
            </a:r>
            <a:endParaRPr lang="en-US" dirty="0"/>
          </a:p>
        </p:txBody>
      </p:sp>
      <p:sp>
        <p:nvSpPr>
          <p:cNvPr id="4" name="Slide Number Placeholder 3"/>
          <p:cNvSpPr>
            <a:spLocks noGrp="1"/>
          </p:cNvSpPr>
          <p:nvPr>
            <p:ph type="sldNum" sz="quarter" idx="10"/>
          </p:nvPr>
        </p:nvSpPr>
        <p:spPr/>
        <p:txBody>
          <a:bodyPr/>
          <a:lstStyle/>
          <a:p>
            <a:fld id="{68F180EE-3498-864F-87A8-C652F33FAD75}" type="slidenum">
              <a:rPr lang="en-US" smtClean="0"/>
              <a:t>6</a:t>
            </a:fld>
            <a:endParaRPr lang="en-US" dirty="0"/>
          </a:p>
        </p:txBody>
      </p:sp>
    </p:spTree>
    <p:extLst>
      <p:ext uri="{BB962C8B-B14F-4D97-AF65-F5344CB8AC3E}">
        <p14:creationId xmlns:p14="http://schemas.microsoft.com/office/powerpoint/2010/main" val="1384209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slide will be a good time to listen to </a:t>
            </a:r>
            <a:r>
              <a:rPr lang="en-US" dirty="0" err="1" smtClean="0"/>
              <a:t>atis</a:t>
            </a:r>
            <a:r>
              <a:rPr lang="en-US" dirty="0" smtClean="0"/>
              <a:t> using a </a:t>
            </a:r>
            <a:r>
              <a:rPr lang="en-US" dirty="0" smtClean="0"/>
              <a:t>phone</a:t>
            </a:r>
            <a:r>
              <a:rPr lang="en-US" baseline="0" dirty="0" smtClean="0"/>
              <a:t> or handheld radio.</a:t>
            </a:r>
            <a:endParaRPr lang="en-US" dirty="0"/>
          </a:p>
        </p:txBody>
      </p:sp>
      <p:sp>
        <p:nvSpPr>
          <p:cNvPr id="4" name="Slide Number Placeholder 3"/>
          <p:cNvSpPr>
            <a:spLocks noGrp="1"/>
          </p:cNvSpPr>
          <p:nvPr>
            <p:ph type="sldNum" sz="quarter" idx="10"/>
          </p:nvPr>
        </p:nvSpPr>
        <p:spPr/>
        <p:txBody>
          <a:bodyPr/>
          <a:lstStyle/>
          <a:p>
            <a:fld id="{68F180EE-3498-864F-87A8-C652F33FAD75}" type="slidenum">
              <a:rPr lang="en-US" smtClean="0"/>
              <a:t>7</a:t>
            </a:fld>
            <a:endParaRPr lang="en-US" dirty="0"/>
          </a:p>
        </p:txBody>
      </p:sp>
    </p:spTree>
    <p:extLst>
      <p:ext uri="{BB962C8B-B14F-4D97-AF65-F5344CB8AC3E}">
        <p14:creationId xmlns:p14="http://schemas.microsoft.com/office/powerpoint/2010/main" val="1162770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rgbClr val="FF0000"/>
                </a:solidFill>
                <a:effectLst/>
                <a:latin typeface="+mn-lt"/>
                <a:ea typeface="+mn-ea"/>
                <a:cs typeface="+mn-cs"/>
              </a:rPr>
              <a:t>(listen to ATIS and discuss) – </a:t>
            </a:r>
          </a:p>
          <a:p>
            <a:endParaRPr lang="en-US" sz="1200" b="1" kern="1200" dirty="0" smtClean="0">
              <a:solidFill>
                <a:srgbClr val="FF0000"/>
              </a:solidFill>
              <a:effectLst/>
              <a:latin typeface="+mn-lt"/>
              <a:ea typeface="+mn-ea"/>
              <a:cs typeface="+mn-cs"/>
            </a:endParaRPr>
          </a:p>
          <a:p>
            <a:r>
              <a:rPr lang="en-US" sz="1200" b="0" kern="1200" dirty="0" smtClean="0">
                <a:solidFill>
                  <a:srgbClr val="FF0000"/>
                </a:solidFill>
                <a:effectLst/>
                <a:latin typeface="+mn-lt"/>
                <a:ea typeface="+mn-ea"/>
                <a:cs typeface="+mn-cs"/>
              </a:rPr>
              <a:t>Explain that </a:t>
            </a:r>
            <a:r>
              <a:rPr lang="en-US" sz="1200" b="0" kern="1200" dirty="0" smtClean="0">
                <a:solidFill>
                  <a:srgbClr val="FF0000"/>
                </a:solidFill>
                <a:effectLst/>
                <a:latin typeface="+mn-lt"/>
                <a:ea typeface="+mn-ea"/>
                <a:cs typeface="+mn-cs"/>
              </a:rPr>
              <a:t>airports</a:t>
            </a:r>
            <a:r>
              <a:rPr lang="en-US" sz="1200" b="0" kern="1200" baseline="0" dirty="0" smtClean="0">
                <a:solidFill>
                  <a:srgbClr val="FF0000"/>
                </a:solidFill>
                <a:effectLst/>
                <a:latin typeface="+mn-lt"/>
                <a:ea typeface="+mn-ea"/>
                <a:cs typeface="+mn-cs"/>
              </a:rPr>
              <a:t> have their own </a:t>
            </a:r>
            <a:r>
              <a:rPr lang="en-US" sz="1200" b="0" kern="1200" dirty="0" smtClean="0">
                <a:solidFill>
                  <a:srgbClr val="FF0000"/>
                </a:solidFill>
                <a:effectLst/>
                <a:latin typeface="+mn-lt"/>
                <a:ea typeface="+mn-ea"/>
                <a:cs typeface="+mn-cs"/>
              </a:rPr>
              <a:t>ATIS, </a:t>
            </a:r>
            <a:r>
              <a:rPr lang="en-US" sz="1200" b="0" kern="1200" dirty="0" smtClean="0">
                <a:solidFill>
                  <a:srgbClr val="FF0000"/>
                </a:solidFill>
                <a:effectLst/>
                <a:latin typeface="+mn-lt"/>
                <a:ea typeface="+mn-ea"/>
                <a:cs typeface="+mn-cs"/>
              </a:rPr>
              <a:t>and specifically focus on the listed items</a:t>
            </a:r>
            <a:r>
              <a:rPr lang="en-US" sz="1200" b="0" kern="1200" baseline="0" dirty="0" smtClean="0">
                <a:solidFill>
                  <a:srgbClr val="FF0000"/>
                </a:solidFill>
                <a:effectLst/>
                <a:latin typeface="+mn-lt"/>
                <a:ea typeface="+mn-ea"/>
                <a:cs typeface="+mn-cs"/>
              </a:rPr>
              <a:t> and less so on the other items depending on availability of time.</a:t>
            </a:r>
            <a:endParaRPr lang="en-US" b="0" dirty="0" smtClean="0"/>
          </a:p>
          <a:p>
            <a:endParaRPr lang="en-US" dirty="0"/>
          </a:p>
        </p:txBody>
      </p:sp>
      <p:sp>
        <p:nvSpPr>
          <p:cNvPr id="4" name="Slide Number Placeholder 3"/>
          <p:cNvSpPr>
            <a:spLocks noGrp="1"/>
          </p:cNvSpPr>
          <p:nvPr>
            <p:ph type="sldNum" sz="quarter" idx="10"/>
          </p:nvPr>
        </p:nvSpPr>
        <p:spPr/>
        <p:txBody>
          <a:bodyPr/>
          <a:lstStyle/>
          <a:p>
            <a:fld id="{68F180EE-3498-864F-87A8-C652F33FAD75}" type="slidenum">
              <a:rPr lang="en-US" smtClean="0"/>
              <a:t>8</a:t>
            </a:fld>
            <a:endParaRPr lang="en-US" dirty="0"/>
          </a:p>
        </p:txBody>
      </p:sp>
    </p:spTree>
    <p:extLst>
      <p:ext uri="{BB962C8B-B14F-4D97-AF65-F5344CB8AC3E}">
        <p14:creationId xmlns:p14="http://schemas.microsoft.com/office/powerpoint/2010/main" val="2877358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rgbClr val="FF0000"/>
                </a:solidFill>
                <a:effectLst/>
                <a:latin typeface="+mn-lt"/>
                <a:ea typeface="+mn-ea"/>
                <a:cs typeface="+mn-cs"/>
              </a:rPr>
              <a:t>Discuss what a METAR is</a:t>
            </a:r>
            <a:r>
              <a:rPr lang="en-US" sz="1200" b="1" kern="1200" baseline="0" dirty="0" smtClean="0">
                <a:solidFill>
                  <a:srgbClr val="FF0000"/>
                </a:solidFill>
                <a:effectLst/>
                <a:latin typeface="+mn-lt"/>
                <a:ea typeface="+mn-ea"/>
                <a:cs typeface="+mn-cs"/>
              </a:rPr>
              <a:t> and move on to the next slide…better information)</a:t>
            </a:r>
            <a:endParaRPr lang="en-US" b="1" dirty="0" smtClean="0">
              <a:solidFill>
                <a:srgbClr val="FF0000"/>
              </a:solidFill>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68F180EE-3498-864F-87A8-C652F33FAD75}" type="slidenum">
              <a:rPr lang="en-US" smtClean="0"/>
              <a:t>9</a:t>
            </a:fld>
            <a:endParaRPr lang="en-US" dirty="0"/>
          </a:p>
        </p:txBody>
      </p:sp>
    </p:spTree>
    <p:extLst>
      <p:ext uri="{BB962C8B-B14F-4D97-AF65-F5344CB8AC3E}">
        <p14:creationId xmlns:p14="http://schemas.microsoft.com/office/powerpoint/2010/main" val="2409442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smtClean="0"/>
              <a:t>(Provide a short explanation of this content - as this is not ground school, so as go into detail as</a:t>
            </a:r>
            <a:r>
              <a:rPr lang="en-US" b="1" baseline="0" dirty="0" smtClean="0"/>
              <a:t> time permits)</a:t>
            </a:r>
          </a:p>
          <a:p>
            <a:pPr marL="0" lvl="0" indent="0" algn="l" rtl="0">
              <a:spcBef>
                <a:spcPts val="0"/>
              </a:spcBef>
              <a:spcAft>
                <a:spcPts val="0"/>
              </a:spcAft>
              <a:buNone/>
            </a:pPr>
            <a:r>
              <a:rPr lang="en-US" b="1" baseline="0" dirty="0" smtClean="0"/>
              <a:t>As time permits, visit www.aviationweather.com and show METARS (or other sites that provide aviation weather)</a:t>
            </a:r>
            <a:endParaRPr lang="en-US" b="1" dirty="0" smtClean="0"/>
          </a:p>
          <a:p>
            <a:endParaRPr lang="en-US" dirty="0"/>
          </a:p>
        </p:txBody>
      </p:sp>
      <p:sp>
        <p:nvSpPr>
          <p:cNvPr id="4" name="Slide Number Placeholder 3"/>
          <p:cNvSpPr>
            <a:spLocks noGrp="1"/>
          </p:cNvSpPr>
          <p:nvPr>
            <p:ph type="sldNum" sz="quarter" idx="10"/>
          </p:nvPr>
        </p:nvSpPr>
        <p:spPr/>
        <p:txBody>
          <a:bodyPr/>
          <a:lstStyle/>
          <a:p>
            <a:fld id="{68F180EE-3498-864F-87A8-C652F33FAD75}" type="slidenum">
              <a:rPr lang="en-US" smtClean="0"/>
              <a:t>10</a:t>
            </a:fld>
            <a:endParaRPr lang="en-US" dirty="0"/>
          </a:p>
        </p:txBody>
      </p:sp>
    </p:spTree>
    <p:extLst>
      <p:ext uri="{BB962C8B-B14F-4D97-AF65-F5344CB8AC3E}">
        <p14:creationId xmlns:p14="http://schemas.microsoft.com/office/powerpoint/2010/main" val="2459745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6411760-274C-7344-99EE-C720356AD852}" type="datetimeFigureOut">
              <a:rPr lang="en-US" smtClean="0"/>
              <a:pPr/>
              <a:t>8/10/2020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9EDA70-D23D-0B45-A649-F71AE11D4D24}"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411760-274C-7344-99EE-C720356AD852}" type="datetimeFigureOut">
              <a:rPr lang="en-US" smtClean="0"/>
              <a:pPr/>
              <a:t>8/10/2020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9EDA70-D23D-0B45-A649-F71AE11D4D24}"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411760-274C-7344-99EE-C720356AD852}" type="datetimeFigureOut">
              <a:rPr lang="en-US" smtClean="0"/>
              <a:pPr/>
              <a:t>8/10/2020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9EDA70-D23D-0B45-A649-F71AE11D4D24}"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411760-274C-7344-99EE-C720356AD852}" type="datetimeFigureOut">
              <a:rPr lang="en-US" smtClean="0"/>
              <a:pPr/>
              <a:t>8/10/2020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9EDA70-D23D-0B45-A649-F71AE11D4D24}"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411760-274C-7344-99EE-C720356AD852}" type="datetimeFigureOut">
              <a:rPr lang="en-US" smtClean="0"/>
              <a:pPr/>
              <a:t>8/10/2020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9EDA70-D23D-0B45-A649-F71AE11D4D24}"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6411760-274C-7344-99EE-C720356AD852}" type="datetimeFigureOut">
              <a:rPr lang="en-US" smtClean="0"/>
              <a:pPr/>
              <a:t>8/10/2020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99EDA70-D23D-0B45-A649-F71AE11D4D24}"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6411760-274C-7344-99EE-C720356AD852}" type="datetimeFigureOut">
              <a:rPr lang="en-US" smtClean="0"/>
              <a:pPr/>
              <a:t>8/10/2020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99EDA70-D23D-0B45-A649-F71AE11D4D24}"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6411760-274C-7344-99EE-C720356AD852}" type="datetimeFigureOut">
              <a:rPr lang="en-US" smtClean="0"/>
              <a:pPr/>
              <a:t>8/10/2020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99EDA70-D23D-0B45-A649-F71AE11D4D24}"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411760-274C-7344-99EE-C720356AD852}" type="datetimeFigureOut">
              <a:rPr lang="en-US" smtClean="0"/>
              <a:pPr/>
              <a:t>8/10/2020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99EDA70-D23D-0B45-A649-F71AE11D4D24}"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411760-274C-7344-99EE-C720356AD852}" type="datetimeFigureOut">
              <a:rPr lang="en-US" smtClean="0"/>
              <a:pPr/>
              <a:t>8/10/2020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99EDA70-D23D-0B45-A649-F71AE11D4D24}"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411760-274C-7344-99EE-C720356AD852}" type="datetimeFigureOut">
              <a:rPr lang="en-US" smtClean="0"/>
              <a:pPr/>
              <a:t>8/10/2020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99EDA70-D23D-0B45-A649-F71AE11D4D24}"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411760-274C-7344-99EE-C720356AD852}" type="datetimeFigureOut">
              <a:rPr lang="en-US" smtClean="0"/>
              <a:pPr/>
              <a:t>8/10/2020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9EDA70-D23D-0B45-A649-F71AE11D4D2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3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3548633-B4C1-5D4D-BEBB-72197FB5A1F3}"/>
              </a:ext>
            </a:extLst>
          </p:cNvPr>
          <p:cNvSpPr txBox="1"/>
          <p:nvPr/>
        </p:nvSpPr>
        <p:spPr>
          <a:xfrm>
            <a:off x="2555488" y="4884667"/>
            <a:ext cx="4051608" cy="531542"/>
          </a:xfrm>
          <a:prstGeom prst="rect">
            <a:avLst/>
          </a:prstGeom>
          <a:noFill/>
        </p:spPr>
        <p:txBody>
          <a:bodyPr wrap="square" lIns="0" tIns="0" rIns="0" bIns="0" rtlCol="0" anchor="t" anchorCtr="0">
            <a:noAutofit/>
          </a:bodyPr>
          <a:lstStyle/>
          <a:p>
            <a:pPr algn="ctr"/>
            <a:r>
              <a:rPr lang="en-US" sz="3000" dirty="0">
                <a:solidFill>
                  <a:srgbClr val="5F6062"/>
                </a:solidFill>
                <a:latin typeface="Univers LT Std 45 Light"/>
                <a:cs typeface="Univers LT Std 45 Light"/>
              </a:rPr>
              <a:t>Chapter Presenter</a:t>
            </a:r>
            <a:endParaRPr lang="en-US" sz="3000" b="1" dirty="0">
              <a:solidFill>
                <a:srgbClr val="5F6062"/>
              </a:solidFill>
              <a:latin typeface="Univers LT Std 45 Light"/>
              <a:cs typeface="Univers LT Std 45 Light"/>
            </a:endParaRPr>
          </a:p>
        </p:txBody>
      </p:sp>
      <p:sp>
        <p:nvSpPr>
          <p:cNvPr id="9" name="TextBox 8">
            <a:extLst>
              <a:ext uri="{FF2B5EF4-FFF2-40B4-BE49-F238E27FC236}">
                <a16:creationId xmlns:a16="http://schemas.microsoft.com/office/drawing/2014/main" id="{C7A1B474-B236-C848-B0D4-10E66D125E6E}"/>
              </a:ext>
            </a:extLst>
          </p:cNvPr>
          <p:cNvSpPr txBox="1"/>
          <p:nvPr/>
        </p:nvSpPr>
        <p:spPr>
          <a:xfrm>
            <a:off x="802734" y="3429000"/>
            <a:ext cx="7541300" cy="853087"/>
          </a:xfrm>
          <a:prstGeom prst="rect">
            <a:avLst/>
          </a:prstGeom>
          <a:noFill/>
        </p:spPr>
        <p:txBody>
          <a:bodyPr wrap="square" lIns="0" tIns="0" rIns="0" bIns="0" rtlCol="0" anchor="b" anchorCtr="0">
            <a:noAutofit/>
          </a:bodyPr>
          <a:lstStyle/>
          <a:p>
            <a:pPr algn="ctr"/>
            <a:r>
              <a:rPr lang="en-US" sz="8000" b="1" spc="-100" dirty="0">
                <a:solidFill>
                  <a:srgbClr val="1B78BD"/>
                </a:solidFill>
                <a:latin typeface="Univers LT Std 45 Light"/>
                <a:cs typeface="Univers LT Std 45 Light"/>
              </a:rPr>
              <a:t>Weather</a:t>
            </a:r>
          </a:p>
          <a:p>
            <a:pPr algn="ctr"/>
            <a:r>
              <a:rPr lang="en-US" sz="8000" b="1" spc="-100" dirty="0">
                <a:solidFill>
                  <a:srgbClr val="1B78BD"/>
                </a:solidFill>
                <a:latin typeface="Univers LT Std 45 Light"/>
                <a:cs typeface="Univers LT Std 45 Light"/>
              </a:rPr>
              <a:t>Basics</a:t>
            </a:r>
          </a:p>
        </p:txBody>
      </p:sp>
      <p:pic>
        <p:nvPicPr>
          <p:cNvPr id="10" name="Picture 9">
            <a:extLst>
              <a:ext uri="{FF2B5EF4-FFF2-40B4-BE49-F238E27FC236}">
                <a16:creationId xmlns:a16="http://schemas.microsoft.com/office/drawing/2014/main" id="{C7521AC6-4CEC-0F47-8CF9-88CABE3319CC}"/>
              </a:ext>
            </a:extLst>
          </p:cNvPr>
          <p:cNvPicPr>
            <a:picLocks noChangeAspect="1"/>
          </p:cNvPicPr>
          <p:nvPr/>
        </p:nvPicPr>
        <p:blipFill>
          <a:blip r:embed="rId2"/>
          <a:stretch>
            <a:fillRect/>
          </a:stretch>
        </p:blipFill>
        <p:spPr>
          <a:xfrm>
            <a:off x="4056836" y="5711383"/>
            <a:ext cx="1030328" cy="390602"/>
          </a:xfrm>
          <a:prstGeom prst="rect">
            <a:avLst/>
          </a:prstGeom>
        </p:spPr>
      </p:pic>
      <p:sp>
        <p:nvSpPr>
          <p:cNvPr id="12" name="TextBox 11">
            <a:extLst>
              <a:ext uri="{FF2B5EF4-FFF2-40B4-BE49-F238E27FC236}">
                <a16:creationId xmlns:a16="http://schemas.microsoft.com/office/drawing/2014/main" id="{E70BBA45-EC1B-5F45-A3B2-B14EA79047B0}"/>
              </a:ext>
            </a:extLst>
          </p:cNvPr>
          <p:cNvSpPr txBox="1"/>
          <p:nvPr/>
        </p:nvSpPr>
        <p:spPr>
          <a:xfrm>
            <a:off x="1474085" y="6203156"/>
            <a:ext cx="6214413" cy="410136"/>
          </a:xfrm>
          <a:prstGeom prst="rect">
            <a:avLst/>
          </a:prstGeom>
          <a:noFill/>
        </p:spPr>
        <p:txBody>
          <a:bodyPr wrap="square" lIns="0" tIns="0" rIns="0" bIns="0" rtlCol="0" anchor="t" anchorCtr="0">
            <a:noAutofit/>
          </a:bodyPr>
          <a:lstStyle/>
          <a:p>
            <a:pPr algn="ctr"/>
            <a:r>
              <a:rPr lang="en-US" sz="1000" dirty="0">
                <a:solidFill>
                  <a:srgbClr val="5F6062"/>
                </a:solidFill>
                <a:latin typeface="Univers LT Std 45 Light" panose="020B0403020202020204" pitchFamily="34" charset="0"/>
              </a:rPr>
              <a:t>The development of this program was made possible in part by </a:t>
            </a:r>
            <a:br>
              <a:rPr lang="en-US" sz="1000" dirty="0">
                <a:solidFill>
                  <a:srgbClr val="5F6062"/>
                </a:solidFill>
                <a:latin typeface="Univers LT Std 45 Light" panose="020B0403020202020204" pitchFamily="34" charset="0"/>
              </a:rPr>
            </a:br>
            <a:r>
              <a:rPr lang="en-US" sz="1000" dirty="0">
                <a:solidFill>
                  <a:srgbClr val="5F6062"/>
                </a:solidFill>
                <a:latin typeface="Univers LT Std 45 Light" panose="020B0403020202020204" pitchFamily="34" charset="0"/>
              </a:rPr>
              <a:t>a generous donation from the </a:t>
            </a:r>
            <a:r>
              <a:rPr lang="en-US" sz="1000" dirty="0" err="1">
                <a:solidFill>
                  <a:srgbClr val="5F6062"/>
                </a:solidFill>
                <a:latin typeface="Univers LT Std 45 Light" panose="020B0403020202020204" pitchFamily="34" charset="0"/>
              </a:rPr>
              <a:t>Sporty’s</a:t>
            </a:r>
            <a:r>
              <a:rPr lang="en-US" sz="1000" dirty="0">
                <a:solidFill>
                  <a:srgbClr val="5F6062"/>
                </a:solidFill>
                <a:latin typeface="Univers LT Std 45 Light" panose="020B0403020202020204" pitchFamily="34" charset="0"/>
              </a:rPr>
              <a:t> </a:t>
            </a:r>
            <a:r>
              <a:rPr lang="en-US" sz="1000" dirty="0" smtClean="0">
                <a:solidFill>
                  <a:srgbClr val="5F6062"/>
                </a:solidFill>
                <a:latin typeface="Univers LT Std 45 Light" panose="020B0403020202020204" pitchFamily="34" charset="0"/>
              </a:rPr>
              <a:t>Foundation.</a:t>
            </a:r>
            <a:endParaRPr lang="en-US" sz="1000" dirty="0">
              <a:solidFill>
                <a:srgbClr val="5F6062"/>
              </a:solidFill>
              <a:latin typeface="Univers LT Std 45 Light" panose="020B0403020202020204" pitchFamily="34" charset="0"/>
              <a:cs typeface="Univers LT Std 45 Light"/>
            </a:endParaRPr>
          </a:p>
        </p:txBody>
      </p:sp>
      <p:pic>
        <p:nvPicPr>
          <p:cNvPr id="13" name="Picture 12">
            <a:extLst>
              <a:ext uri="{FF2B5EF4-FFF2-40B4-BE49-F238E27FC236}">
                <a16:creationId xmlns:a16="http://schemas.microsoft.com/office/drawing/2014/main" id="{0CE8B789-6A81-B145-AC8C-3AF7C5F659FA}"/>
              </a:ext>
            </a:extLst>
          </p:cNvPr>
          <p:cNvPicPr>
            <a:picLocks noChangeAspect="1"/>
          </p:cNvPicPr>
          <p:nvPr/>
        </p:nvPicPr>
        <p:blipFill>
          <a:blip r:embed="rId3"/>
          <a:stretch>
            <a:fillRect/>
          </a:stretch>
        </p:blipFill>
        <p:spPr>
          <a:xfrm>
            <a:off x="2922397" y="535272"/>
            <a:ext cx="3484142" cy="814052"/>
          </a:xfrm>
          <a:prstGeom prst="rect">
            <a:avLst/>
          </a:prstGeom>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B734B-2D58-FA48-860C-3801786CA0C3}"/>
              </a:ext>
            </a:extLst>
          </p:cNvPr>
          <p:cNvSpPr txBox="1"/>
          <p:nvPr/>
        </p:nvSpPr>
        <p:spPr>
          <a:xfrm>
            <a:off x="771545" y="708072"/>
            <a:ext cx="7266885" cy="1333374"/>
          </a:xfrm>
          <a:prstGeom prst="rect">
            <a:avLst/>
          </a:prstGeom>
          <a:noFill/>
        </p:spPr>
        <p:txBody>
          <a:bodyPr wrap="square" lIns="0" tIns="0" rIns="0" bIns="0" rtlCol="0" anchor="b" anchorCtr="0">
            <a:noAutofit/>
          </a:bodyPr>
          <a:lstStyle/>
          <a:p>
            <a:pPr lvl="0"/>
            <a:r>
              <a:rPr lang="en-US" sz="4800" b="1" dirty="0">
                <a:solidFill>
                  <a:srgbClr val="0070C0"/>
                </a:solidFill>
                <a:latin typeface="Univers LT Std 65" panose="020B0603020202020204" pitchFamily="34" charset="0"/>
                <a:ea typeface="Open Sans Light"/>
                <a:cs typeface="Open Sans Light"/>
                <a:sym typeface="Open Sans Light"/>
              </a:rPr>
              <a:t>METAR - Meteorological Terminal Air Report</a:t>
            </a:r>
            <a:endParaRPr lang="en-US" sz="4800" b="1" dirty="0">
              <a:solidFill>
                <a:srgbClr val="0076C0"/>
              </a:solidFill>
              <a:latin typeface="Univers LT Std 65" panose="020B0603020202020204" pitchFamily="34" charset="0"/>
              <a:ea typeface="Open Sans Light"/>
              <a:cs typeface="Open Sans Light"/>
              <a:sym typeface="Open Sans Light"/>
            </a:endParaRPr>
          </a:p>
        </p:txBody>
      </p:sp>
      <p:cxnSp>
        <p:nvCxnSpPr>
          <p:cNvPr id="8" name="Straight Connector 7">
            <a:extLst>
              <a:ext uri="{FF2B5EF4-FFF2-40B4-BE49-F238E27FC236}">
                <a16:creationId xmlns:a16="http://schemas.microsoft.com/office/drawing/2014/main" id="{9703A0F9-BB21-9C44-AF41-96ED8A7CFD74}"/>
              </a:ext>
            </a:extLst>
          </p:cNvPr>
          <p:cNvCxnSpPr/>
          <p:nvPr/>
        </p:nvCxnSpPr>
        <p:spPr>
          <a:xfrm>
            <a:off x="353122" y="6274071"/>
            <a:ext cx="8456341" cy="1588"/>
          </a:xfrm>
          <a:prstGeom prst="line">
            <a:avLst/>
          </a:prstGeom>
          <a:ln w="6350" cap="flat" cmpd="sng" algn="ctr">
            <a:solidFill>
              <a:srgbClr val="9FA1A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F082ACBE-B839-214D-9590-F5C657FDB929}"/>
              </a:ext>
            </a:extLst>
          </p:cNvPr>
          <p:cNvSpPr txBox="1"/>
          <p:nvPr/>
        </p:nvSpPr>
        <p:spPr>
          <a:xfrm>
            <a:off x="991221" y="6274071"/>
            <a:ext cx="7818242" cy="286563"/>
          </a:xfrm>
          <a:prstGeom prst="rect">
            <a:avLst/>
          </a:prstGeom>
          <a:noFill/>
        </p:spPr>
        <p:txBody>
          <a:bodyPr wrap="square" lIns="0" tIns="0" rIns="0" bIns="0" rtlCol="0" anchor="b" anchorCtr="0">
            <a:noAutofit/>
          </a:bodyPr>
          <a:lstStyle/>
          <a:p>
            <a:pPr algn="r"/>
            <a:r>
              <a:rPr lang="en-US" sz="1000" dirty="0">
                <a:solidFill>
                  <a:srgbClr val="0076C0"/>
                </a:solidFill>
                <a:latin typeface="Univers LT Std 45 Light"/>
                <a:cs typeface="Univers LT Std 45 Light"/>
              </a:rPr>
              <a:t>Weather Basics</a:t>
            </a:r>
          </a:p>
        </p:txBody>
      </p:sp>
      <p:pic>
        <p:nvPicPr>
          <p:cNvPr id="10" name="Picture 9">
            <a:extLst>
              <a:ext uri="{FF2B5EF4-FFF2-40B4-BE49-F238E27FC236}">
                <a16:creationId xmlns:a16="http://schemas.microsoft.com/office/drawing/2014/main" id="{3108AC23-613A-5449-812C-9D104458B1C1}"/>
              </a:ext>
            </a:extLst>
          </p:cNvPr>
          <p:cNvPicPr>
            <a:picLocks noChangeAspect="1"/>
          </p:cNvPicPr>
          <p:nvPr/>
        </p:nvPicPr>
        <p:blipFill>
          <a:blip r:embed="rId3"/>
          <a:stretch>
            <a:fillRect/>
          </a:stretch>
        </p:blipFill>
        <p:spPr>
          <a:xfrm>
            <a:off x="7953367" y="5650786"/>
            <a:ext cx="856096" cy="419709"/>
          </a:xfrm>
          <a:prstGeom prst="rect">
            <a:avLst/>
          </a:prstGeom>
        </p:spPr>
      </p:pic>
      <p:sp>
        <p:nvSpPr>
          <p:cNvPr id="11" name="TextBox 10">
            <a:extLst>
              <a:ext uri="{FF2B5EF4-FFF2-40B4-BE49-F238E27FC236}">
                <a16:creationId xmlns:a16="http://schemas.microsoft.com/office/drawing/2014/main" id="{2A607CEE-EF05-264B-A30A-E1C49081F5F4}"/>
              </a:ext>
            </a:extLst>
          </p:cNvPr>
          <p:cNvSpPr txBox="1"/>
          <p:nvPr/>
        </p:nvSpPr>
        <p:spPr>
          <a:xfrm>
            <a:off x="771545" y="5770323"/>
            <a:ext cx="7132320" cy="338554"/>
          </a:xfrm>
          <a:prstGeom prst="rect">
            <a:avLst/>
          </a:prstGeom>
          <a:noFill/>
        </p:spPr>
        <p:txBody>
          <a:bodyPr wrap="square" rtlCol="0">
            <a:spAutoFit/>
          </a:bodyPr>
          <a:lstStyle/>
          <a:p>
            <a:pPr lvl="0"/>
            <a:r>
              <a:rPr lang="en-US" sz="1600" dirty="0">
                <a:solidFill>
                  <a:srgbClr val="0076C0"/>
                </a:solidFill>
                <a:latin typeface="Univers LT Std 45 Light" panose="020B0403020202020204" pitchFamily="34" charset="0"/>
                <a:ea typeface="Open Sans Light"/>
                <a:cs typeface="Open Sans Light"/>
                <a:sym typeface="Open Sans Light"/>
              </a:rPr>
              <a:t>Today we have automated systems to translate this information for us!</a:t>
            </a:r>
          </a:p>
        </p:txBody>
      </p:sp>
      <p:pic>
        <p:nvPicPr>
          <p:cNvPr id="13" name="Picture 12">
            <a:extLst>
              <a:ext uri="{FF2B5EF4-FFF2-40B4-BE49-F238E27FC236}">
                <a16:creationId xmlns:a16="http://schemas.microsoft.com/office/drawing/2014/main" id="{636AB8B1-FDBE-A646-BE5B-3E477DB81E1A}"/>
              </a:ext>
            </a:extLst>
          </p:cNvPr>
          <p:cNvPicPr>
            <a:picLocks noChangeAspect="1"/>
          </p:cNvPicPr>
          <p:nvPr/>
        </p:nvPicPr>
        <p:blipFill>
          <a:blip r:embed="rId4"/>
          <a:stretch>
            <a:fillRect/>
          </a:stretch>
        </p:blipFill>
        <p:spPr>
          <a:xfrm>
            <a:off x="772369" y="2403190"/>
            <a:ext cx="7277632" cy="3155473"/>
          </a:xfrm>
          <a:prstGeom prst="rect">
            <a:avLst/>
          </a:prstGeom>
        </p:spPr>
      </p:pic>
    </p:spTree>
    <p:extLst>
      <p:ext uri="{BB962C8B-B14F-4D97-AF65-F5344CB8AC3E}">
        <p14:creationId xmlns:p14="http://schemas.microsoft.com/office/powerpoint/2010/main" val="42802612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550EB74-4BB6-1E42-8DFD-114A5DCC76A3}"/>
              </a:ext>
            </a:extLst>
          </p:cNvPr>
          <p:cNvSpPr txBox="1"/>
          <p:nvPr/>
        </p:nvSpPr>
        <p:spPr>
          <a:xfrm>
            <a:off x="783421" y="603003"/>
            <a:ext cx="7266885" cy="620155"/>
          </a:xfrm>
          <a:prstGeom prst="rect">
            <a:avLst/>
          </a:prstGeom>
          <a:noFill/>
        </p:spPr>
        <p:txBody>
          <a:bodyPr wrap="square" lIns="0" tIns="0" rIns="0" bIns="0" rtlCol="0" anchor="b" anchorCtr="0">
            <a:noAutofit/>
          </a:bodyPr>
          <a:lstStyle/>
          <a:p>
            <a:pPr lvl="0"/>
            <a:r>
              <a:rPr lang="en-US" sz="4800" b="1" dirty="0">
                <a:solidFill>
                  <a:srgbClr val="0070C0"/>
                </a:solidFill>
                <a:latin typeface="Univers LT Std 65" panose="020B0603020202020204" pitchFamily="34" charset="0"/>
                <a:ea typeface="Open Sans Light"/>
                <a:cs typeface="Open Sans Light"/>
                <a:sym typeface="Open Sans Light"/>
              </a:rPr>
              <a:t>What Makes Weather?</a:t>
            </a:r>
            <a:endParaRPr lang="en-US" sz="4800" b="1" dirty="0">
              <a:solidFill>
                <a:srgbClr val="0076C0"/>
              </a:solidFill>
              <a:latin typeface="Univers LT Std 65" panose="020B0603020202020204" pitchFamily="34" charset="0"/>
              <a:ea typeface="Open Sans Light"/>
              <a:cs typeface="Open Sans Light"/>
              <a:sym typeface="Open Sans Light"/>
            </a:endParaRPr>
          </a:p>
        </p:txBody>
      </p:sp>
      <p:pic>
        <p:nvPicPr>
          <p:cNvPr id="6" name="Picture 5">
            <a:extLst>
              <a:ext uri="{FF2B5EF4-FFF2-40B4-BE49-F238E27FC236}">
                <a16:creationId xmlns:a16="http://schemas.microsoft.com/office/drawing/2014/main" id="{54E03651-429B-6C4A-88C3-647839DE9A11}"/>
              </a:ext>
            </a:extLst>
          </p:cNvPr>
          <p:cNvPicPr>
            <a:picLocks noChangeAspect="1"/>
          </p:cNvPicPr>
          <p:nvPr/>
        </p:nvPicPr>
        <p:blipFill>
          <a:blip r:embed="rId3"/>
          <a:stretch>
            <a:fillRect/>
          </a:stretch>
        </p:blipFill>
        <p:spPr>
          <a:xfrm>
            <a:off x="783421" y="1426734"/>
            <a:ext cx="7654726" cy="3834035"/>
          </a:xfrm>
          <a:prstGeom prst="rect">
            <a:avLst/>
          </a:prstGeom>
        </p:spPr>
      </p:pic>
      <p:cxnSp>
        <p:nvCxnSpPr>
          <p:cNvPr id="7" name="Straight Connector 6">
            <a:extLst>
              <a:ext uri="{FF2B5EF4-FFF2-40B4-BE49-F238E27FC236}">
                <a16:creationId xmlns:a16="http://schemas.microsoft.com/office/drawing/2014/main" id="{F33406C7-C042-5646-94F6-FE6076F74C10}"/>
              </a:ext>
            </a:extLst>
          </p:cNvPr>
          <p:cNvCxnSpPr/>
          <p:nvPr/>
        </p:nvCxnSpPr>
        <p:spPr>
          <a:xfrm>
            <a:off x="353122" y="6274071"/>
            <a:ext cx="8456341" cy="1588"/>
          </a:xfrm>
          <a:prstGeom prst="line">
            <a:avLst/>
          </a:prstGeom>
          <a:ln w="6350" cap="flat" cmpd="sng" algn="ctr">
            <a:solidFill>
              <a:srgbClr val="9FA1A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BD041894-C005-4B4B-86AC-BDCA42BB3980}"/>
              </a:ext>
            </a:extLst>
          </p:cNvPr>
          <p:cNvSpPr txBox="1"/>
          <p:nvPr/>
        </p:nvSpPr>
        <p:spPr>
          <a:xfrm>
            <a:off x="991221" y="6274071"/>
            <a:ext cx="7818242" cy="286563"/>
          </a:xfrm>
          <a:prstGeom prst="rect">
            <a:avLst/>
          </a:prstGeom>
          <a:noFill/>
        </p:spPr>
        <p:txBody>
          <a:bodyPr wrap="square" lIns="0" tIns="0" rIns="0" bIns="0" rtlCol="0" anchor="b" anchorCtr="0">
            <a:noAutofit/>
          </a:bodyPr>
          <a:lstStyle/>
          <a:p>
            <a:pPr algn="r"/>
            <a:r>
              <a:rPr lang="en-US" sz="1000" dirty="0">
                <a:solidFill>
                  <a:srgbClr val="0076C0"/>
                </a:solidFill>
                <a:latin typeface="Univers LT Std 45 Light"/>
                <a:cs typeface="Univers LT Std 45 Light"/>
              </a:rPr>
              <a:t>Weather Basics</a:t>
            </a:r>
          </a:p>
        </p:txBody>
      </p:sp>
      <p:pic>
        <p:nvPicPr>
          <p:cNvPr id="9" name="Picture 8">
            <a:extLst>
              <a:ext uri="{FF2B5EF4-FFF2-40B4-BE49-F238E27FC236}">
                <a16:creationId xmlns:a16="http://schemas.microsoft.com/office/drawing/2014/main" id="{48ABE38F-4CE7-7D4D-9506-3702FBED724E}"/>
              </a:ext>
            </a:extLst>
          </p:cNvPr>
          <p:cNvPicPr>
            <a:picLocks noChangeAspect="1"/>
          </p:cNvPicPr>
          <p:nvPr/>
        </p:nvPicPr>
        <p:blipFill>
          <a:blip r:embed="rId4"/>
          <a:stretch>
            <a:fillRect/>
          </a:stretch>
        </p:blipFill>
        <p:spPr>
          <a:xfrm>
            <a:off x="7953367" y="5650786"/>
            <a:ext cx="856096" cy="419709"/>
          </a:xfrm>
          <a:prstGeom prst="rect">
            <a:avLst/>
          </a:prstGeom>
        </p:spPr>
      </p:pic>
      <p:sp>
        <p:nvSpPr>
          <p:cNvPr id="10" name="TextBox 9">
            <a:extLst>
              <a:ext uri="{FF2B5EF4-FFF2-40B4-BE49-F238E27FC236}">
                <a16:creationId xmlns:a16="http://schemas.microsoft.com/office/drawing/2014/main" id="{4B3E376B-2265-F644-A2CE-ADF8CF94CC5E}"/>
              </a:ext>
            </a:extLst>
          </p:cNvPr>
          <p:cNvSpPr txBox="1"/>
          <p:nvPr/>
        </p:nvSpPr>
        <p:spPr>
          <a:xfrm>
            <a:off x="783421" y="5801381"/>
            <a:ext cx="7132320" cy="338554"/>
          </a:xfrm>
          <a:prstGeom prst="rect">
            <a:avLst/>
          </a:prstGeom>
          <a:noFill/>
        </p:spPr>
        <p:txBody>
          <a:bodyPr wrap="square" rtlCol="0">
            <a:spAutoFit/>
          </a:bodyPr>
          <a:lstStyle/>
          <a:p>
            <a:pPr lvl="0"/>
            <a:r>
              <a:rPr lang="en-US" sz="1600" dirty="0">
                <a:solidFill>
                  <a:srgbClr val="0076C0"/>
                </a:solidFill>
                <a:latin typeface="Univers LT Std 45 Light" panose="020B0403020202020204" pitchFamily="34" charset="0"/>
                <a:ea typeface="Open Sans Light"/>
                <a:cs typeface="Open Sans Light"/>
                <a:sym typeface="Open Sans Light"/>
              </a:rPr>
              <a:t>The sun makes weather</a:t>
            </a:r>
          </a:p>
        </p:txBody>
      </p:sp>
    </p:spTree>
    <p:extLst>
      <p:ext uri="{BB962C8B-B14F-4D97-AF65-F5344CB8AC3E}">
        <p14:creationId xmlns:p14="http://schemas.microsoft.com/office/powerpoint/2010/main" val="2937356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550EB74-4BB6-1E42-8DFD-114A5DCC76A3}"/>
              </a:ext>
            </a:extLst>
          </p:cNvPr>
          <p:cNvSpPr txBox="1"/>
          <p:nvPr/>
        </p:nvSpPr>
        <p:spPr>
          <a:xfrm>
            <a:off x="726579" y="603003"/>
            <a:ext cx="7266885" cy="620155"/>
          </a:xfrm>
          <a:prstGeom prst="rect">
            <a:avLst/>
          </a:prstGeom>
          <a:noFill/>
        </p:spPr>
        <p:txBody>
          <a:bodyPr wrap="square" lIns="0" tIns="0" rIns="0" bIns="0" rtlCol="0" anchor="b" anchorCtr="0">
            <a:noAutofit/>
          </a:bodyPr>
          <a:lstStyle/>
          <a:p>
            <a:pPr lvl="0"/>
            <a:r>
              <a:rPr lang="en-US" sz="4800" b="1" dirty="0">
                <a:solidFill>
                  <a:srgbClr val="0070C0"/>
                </a:solidFill>
                <a:latin typeface="Univers LT Std 65" panose="020B0603020202020204" pitchFamily="34" charset="0"/>
                <a:ea typeface="Open Sans Light"/>
                <a:cs typeface="Open Sans Light"/>
                <a:sym typeface="Open Sans Light"/>
              </a:rPr>
              <a:t>The Sun Makes Weather</a:t>
            </a:r>
            <a:endParaRPr lang="en-US" sz="4800" b="1" dirty="0">
              <a:solidFill>
                <a:srgbClr val="0076C0"/>
              </a:solidFill>
              <a:latin typeface="Univers LT Std 65" panose="020B0603020202020204" pitchFamily="34" charset="0"/>
              <a:ea typeface="Open Sans Light"/>
              <a:cs typeface="Open Sans Light"/>
              <a:sym typeface="Open Sans Light"/>
            </a:endParaRPr>
          </a:p>
        </p:txBody>
      </p:sp>
      <p:cxnSp>
        <p:nvCxnSpPr>
          <p:cNvPr id="7" name="Straight Connector 6">
            <a:extLst>
              <a:ext uri="{FF2B5EF4-FFF2-40B4-BE49-F238E27FC236}">
                <a16:creationId xmlns:a16="http://schemas.microsoft.com/office/drawing/2014/main" id="{F33406C7-C042-5646-94F6-FE6076F74C10}"/>
              </a:ext>
            </a:extLst>
          </p:cNvPr>
          <p:cNvCxnSpPr/>
          <p:nvPr/>
        </p:nvCxnSpPr>
        <p:spPr>
          <a:xfrm>
            <a:off x="353122" y="6274071"/>
            <a:ext cx="8456341" cy="1588"/>
          </a:xfrm>
          <a:prstGeom prst="line">
            <a:avLst/>
          </a:prstGeom>
          <a:ln w="6350" cap="flat" cmpd="sng" algn="ctr">
            <a:solidFill>
              <a:srgbClr val="9FA1A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BD041894-C005-4B4B-86AC-BDCA42BB3980}"/>
              </a:ext>
            </a:extLst>
          </p:cNvPr>
          <p:cNvSpPr txBox="1"/>
          <p:nvPr/>
        </p:nvSpPr>
        <p:spPr>
          <a:xfrm>
            <a:off x="991221" y="6274071"/>
            <a:ext cx="7818242" cy="286563"/>
          </a:xfrm>
          <a:prstGeom prst="rect">
            <a:avLst/>
          </a:prstGeom>
          <a:noFill/>
        </p:spPr>
        <p:txBody>
          <a:bodyPr wrap="square" lIns="0" tIns="0" rIns="0" bIns="0" rtlCol="0" anchor="b" anchorCtr="0">
            <a:noAutofit/>
          </a:bodyPr>
          <a:lstStyle/>
          <a:p>
            <a:pPr algn="r"/>
            <a:r>
              <a:rPr lang="en-US" sz="1000" dirty="0">
                <a:solidFill>
                  <a:srgbClr val="0076C0"/>
                </a:solidFill>
                <a:latin typeface="Univers LT Std 45 Light"/>
                <a:cs typeface="Univers LT Std 45 Light"/>
              </a:rPr>
              <a:t>Weather Basics</a:t>
            </a:r>
          </a:p>
        </p:txBody>
      </p:sp>
      <p:pic>
        <p:nvPicPr>
          <p:cNvPr id="9" name="Picture 8">
            <a:extLst>
              <a:ext uri="{FF2B5EF4-FFF2-40B4-BE49-F238E27FC236}">
                <a16:creationId xmlns:a16="http://schemas.microsoft.com/office/drawing/2014/main" id="{48ABE38F-4CE7-7D4D-9506-3702FBED724E}"/>
              </a:ext>
            </a:extLst>
          </p:cNvPr>
          <p:cNvPicPr>
            <a:picLocks noChangeAspect="1"/>
          </p:cNvPicPr>
          <p:nvPr/>
        </p:nvPicPr>
        <p:blipFill>
          <a:blip r:embed="rId3"/>
          <a:stretch>
            <a:fillRect/>
          </a:stretch>
        </p:blipFill>
        <p:spPr>
          <a:xfrm>
            <a:off x="7953367" y="5650786"/>
            <a:ext cx="856096" cy="419709"/>
          </a:xfrm>
          <a:prstGeom prst="rect">
            <a:avLst/>
          </a:prstGeom>
        </p:spPr>
      </p:pic>
      <p:pic>
        <p:nvPicPr>
          <p:cNvPr id="3" name="Picture 2">
            <a:extLst>
              <a:ext uri="{FF2B5EF4-FFF2-40B4-BE49-F238E27FC236}">
                <a16:creationId xmlns:a16="http://schemas.microsoft.com/office/drawing/2014/main" id="{3AF3BBD3-1508-D547-A1EE-F98062CEDA52}"/>
              </a:ext>
            </a:extLst>
          </p:cNvPr>
          <p:cNvPicPr>
            <a:picLocks noChangeAspect="1"/>
          </p:cNvPicPr>
          <p:nvPr/>
        </p:nvPicPr>
        <p:blipFill>
          <a:blip r:embed="rId4"/>
          <a:stretch>
            <a:fillRect/>
          </a:stretch>
        </p:blipFill>
        <p:spPr>
          <a:xfrm>
            <a:off x="726579" y="1513713"/>
            <a:ext cx="7677079" cy="3933497"/>
          </a:xfrm>
          <a:prstGeom prst="rect">
            <a:avLst/>
          </a:prstGeom>
        </p:spPr>
      </p:pic>
    </p:spTree>
    <p:extLst>
      <p:ext uri="{BB962C8B-B14F-4D97-AF65-F5344CB8AC3E}">
        <p14:creationId xmlns:p14="http://schemas.microsoft.com/office/powerpoint/2010/main" val="313032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550EB74-4BB6-1E42-8DFD-114A5DCC76A3}"/>
              </a:ext>
            </a:extLst>
          </p:cNvPr>
          <p:cNvSpPr txBox="1"/>
          <p:nvPr/>
        </p:nvSpPr>
        <p:spPr>
          <a:xfrm>
            <a:off x="783421" y="603003"/>
            <a:ext cx="7266885" cy="620155"/>
          </a:xfrm>
          <a:prstGeom prst="rect">
            <a:avLst/>
          </a:prstGeom>
          <a:noFill/>
        </p:spPr>
        <p:txBody>
          <a:bodyPr wrap="square" lIns="0" tIns="0" rIns="0" bIns="0" rtlCol="0" anchor="b" anchorCtr="0">
            <a:noAutofit/>
          </a:bodyPr>
          <a:lstStyle/>
          <a:p>
            <a:pPr lvl="0"/>
            <a:r>
              <a:rPr lang="en-US" sz="4800" b="1" dirty="0">
                <a:solidFill>
                  <a:srgbClr val="0070C0"/>
                </a:solidFill>
                <a:latin typeface="Univers LT Std 65" panose="020B0603020202020204" pitchFamily="34" charset="0"/>
                <a:ea typeface="Open Sans Light"/>
                <a:cs typeface="Open Sans Light"/>
                <a:sym typeface="Open Sans Light"/>
              </a:rPr>
              <a:t>The Sun Makes Weather</a:t>
            </a:r>
            <a:endParaRPr lang="en-US" sz="4800" b="1" dirty="0">
              <a:solidFill>
                <a:srgbClr val="0076C0"/>
              </a:solidFill>
              <a:latin typeface="Univers LT Std 65" panose="020B0603020202020204" pitchFamily="34" charset="0"/>
              <a:ea typeface="Open Sans Light"/>
              <a:cs typeface="Open Sans Light"/>
              <a:sym typeface="Open Sans Light"/>
            </a:endParaRPr>
          </a:p>
        </p:txBody>
      </p:sp>
      <p:cxnSp>
        <p:nvCxnSpPr>
          <p:cNvPr id="7" name="Straight Connector 6">
            <a:extLst>
              <a:ext uri="{FF2B5EF4-FFF2-40B4-BE49-F238E27FC236}">
                <a16:creationId xmlns:a16="http://schemas.microsoft.com/office/drawing/2014/main" id="{F33406C7-C042-5646-94F6-FE6076F74C10}"/>
              </a:ext>
            </a:extLst>
          </p:cNvPr>
          <p:cNvCxnSpPr/>
          <p:nvPr/>
        </p:nvCxnSpPr>
        <p:spPr>
          <a:xfrm>
            <a:off x="353122" y="6274071"/>
            <a:ext cx="8456341" cy="1588"/>
          </a:xfrm>
          <a:prstGeom prst="line">
            <a:avLst/>
          </a:prstGeom>
          <a:ln w="6350" cap="flat" cmpd="sng" algn="ctr">
            <a:solidFill>
              <a:srgbClr val="9FA1A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BD041894-C005-4B4B-86AC-BDCA42BB3980}"/>
              </a:ext>
            </a:extLst>
          </p:cNvPr>
          <p:cNvSpPr txBox="1"/>
          <p:nvPr/>
        </p:nvSpPr>
        <p:spPr>
          <a:xfrm>
            <a:off x="991221" y="6274071"/>
            <a:ext cx="7818242" cy="286563"/>
          </a:xfrm>
          <a:prstGeom prst="rect">
            <a:avLst/>
          </a:prstGeom>
          <a:noFill/>
        </p:spPr>
        <p:txBody>
          <a:bodyPr wrap="square" lIns="0" tIns="0" rIns="0" bIns="0" rtlCol="0" anchor="b" anchorCtr="0">
            <a:noAutofit/>
          </a:bodyPr>
          <a:lstStyle/>
          <a:p>
            <a:pPr algn="r"/>
            <a:r>
              <a:rPr lang="en-US" sz="1000" dirty="0">
                <a:solidFill>
                  <a:srgbClr val="0076C0"/>
                </a:solidFill>
                <a:latin typeface="Univers LT Std 45 Light"/>
                <a:cs typeface="Univers LT Std 45 Light"/>
              </a:rPr>
              <a:t>Weather Basics</a:t>
            </a:r>
          </a:p>
        </p:txBody>
      </p:sp>
      <p:pic>
        <p:nvPicPr>
          <p:cNvPr id="9" name="Picture 8">
            <a:extLst>
              <a:ext uri="{FF2B5EF4-FFF2-40B4-BE49-F238E27FC236}">
                <a16:creationId xmlns:a16="http://schemas.microsoft.com/office/drawing/2014/main" id="{48ABE38F-4CE7-7D4D-9506-3702FBED724E}"/>
              </a:ext>
            </a:extLst>
          </p:cNvPr>
          <p:cNvPicPr>
            <a:picLocks noChangeAspect="1"/>
          </p:cNvPicPr>
          <p:nvPr/>
        </p:nvPicPr>
        <p:blipFill>
          <a:blip r:embed="rId3"/>
          <a:stretch>
            <a:fillRect/>
          </a:stretch>
        </p:blipFill>
        <p:spPr>
          <a:xfrm>
            <a:off x="7953367" y="5650786"/>
            <a:ext cx="856096" cy="419709"/>
          </a:xfrm>
          <a:prstGeom prst="rect">
            <a:avLst/>
          </a:prstGeom>
        </p:spPr>
      </p:pic>
      <p:pic>
        <p:nvPicPr>
          <p:cNvPr id="6" name="Picture 5">
            <a:extLst>
              <a:ext uri="{FF2B5EF4-FFF2-40B4-BE49-F238E27FC236}">
                <a16:creationId xmlns:a16="http://schemas.microsoft.com/office/drawing/2014/main" id="{1192908A-F6D1-5942-865A-B64198FC625F}"/>
              </a:ext>
            </a:extLst>
          </p:cNvPr>
          <p:cNvPicPr>
            <a:picLocks noChangeAspect="1"/>
          </p:cNvPicPr>
          <p:nvPr/>
        </p:nvPicPr>
        <p:blipFill>
          <a:blip r:embed="rId4"/>
          <a:stretch>
            <a:fillRect/>
          </a:stretch>
        </p:blipFill>
        <p:spPr>
          <a:xfrm>
            <a:off x="783421" y="1470928"/>
            <a:ext cx="7618073" cy="3894883"/>
          </a:xfrm>
          <a:prstGeom prst="rect">
            <a:avLst/>
          </a:prstGeom>
        </p:spPr>
      </p:pic>
      <p:sp>
        <p:nvSpPr>
          <p:cNvPr id="10" name="TextBox 9">
            <a:extLst>
              <a:ext uri="{FF2B5EF4-FFF2-40B4-BE49-F238E27FC236}">
                <a16:creationId xmlns:a16="http://schemas.microsoft.com/office/drawing/2014/main" id="{83CFAEF9-AE99-AD49-80A9-70407C1B2542}"/>
              </a:ext>
            </a:extLst>
          </p:cNvPr>
          <p:cNvSpPr txBox="1"/>
          <p:nvPr/>
        </p:nvSpPr>
        <p:spPr>
          <a:xfrm>
            <a:off x="783421" y="5801381"/>
            <a:ext cx="7132320" cy="338554"/>
          </a:xfrm>
          <a:prstGeom prst="rect">
            <a:avLst/>
          </a:prstGeom>
          <a:noFill/>
        </p:spPr>
        <p:txBody>
          <a:bodyPr wrap="square" rtlCol="0">
            <a:spAutoFit/>
          </a:bodyPr>
          <a:lstStyle/>
          <a:p>
            <a:pPr lvl="0"/>
            <a:r>
              <a:rPr lang="en-US" sz="1600" dirty="0">
                <a:solidFill>
                  <a:srgbClr val="0076C0"/>
                </a:solidFill>
                <a:latin typeface="Univers LT Std 45 Light" panose="020B0403020202020204" pitchFamily="34" charset="0"/>
                <a:ea typeface="Open Sans Light"/>
                <a:cs typeface="Open Sans Light"/>
                <a:sym typeface="Open Sans Light"/>
              </a:rPr>
              <a:t>How do effects of the sun affect flying?</a:t>
            </a:r>
          </a:p>
        </p:txBody>
      </p:sp>
    </p:spTree>
    <p:extLst>
      <p:ext uri="{BB962C8B-B14F-4D97-AF65-F5344CB8AC3E}">
        <p14:creationId xmlns:p14="http://schemas.microsoft.com/office/powerpoint/2010/main" val="9547032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550EB74-4BB6-1E42-8DFD-114A5DCC76A3}"/>
              </a:ext>
            </a:extLst>
          </p:cNvPr>
          <p:cNvSpPr txBox="1"/>
          <p:nvPr/>
        </p:nvSpPr>
        <p:spPr>
          <a:xfrm>
            <a:off x="783421" y="603003"/>
            <a:ext cx="7266885" cy="620155"/>
          </a:xfrm>
          <a:prstGeom prst="rect">
            <a:avLst/>
          </a:prstGeom>
          <a:noFill/>
        </p:spPr>
        <p:txBody>
          <a:bodyPr wrap="square" lIns="0" tIns="0" rIns="0" bIns="0" rtlCol="0" anchor="b" anchorCtr="0">
            <a:noAutofit/>
          </a:bodyPr>
          <a:lstStyle/>
          <a:p>
            <a:pPr lvl="0"/>
            <a:r>
              <a:rPr lang="en-US" sz="4800" b="1" dirty="0">
                <a:solidFill>
                  <a:srgbClr val="0070C0"/>
                </a:solidFill>
                <a:latin typeface="Univers LT Std 65" panose="020B0603020202020204" pitchFamily="34" charset="0"/>
                <a:ea typeface="Open Sans Light"/>
                <a:cs typeface="Open Sans Light"/>
                <a:sym typeface="Open Sans Light"/>
              </a:rPr>
              <a:t>How Clouds Form</a:t>
            </a:r>
            <a:endParaRPr lang="en-US" sz="4800" b="1" dirty="0">
              <a:solidFill>
                <a:srgbClr val="0076C0"/>
              </a:solidFill>
              <a:latin typeface="Univers LT Std 65" panose="020B0603020202020204" pitchFamily="34" charset="0"/>
              <a:ea typeface="Open Sans Light"/>
              <a:cs typeface="Open Sans Light"/>
              <a:sym typeface="Open Sans Light"/>
            </a:endParaRPr>
          </a:p>
        </p:txBody>
      </p:sp>
      <p:cxnSp>
        <p:nvCxnSpPr>
          <p:cNvPr id="7" name="Straight Connector 6">
            <a:extLst>
              <a:ext uri="{FF2B5EF4-FFF2-40B4-BE49-F238E27FC236}">
                <a16:creationId xmlns:a16="http://schemas.microsoft.com/office/drawing/2014/main" id="{F33406C7-C042-5646-94F6-FE6076F74C10}"/>
              </a:ext>
            </a:extLst>
          </p:cNvPr>
          <p:cNvCxnSpPr/>
          <p:nvPr/>
        </p:nvCxnSpPr>
        <p:spPr>
          <a:xfrm>
            <a:off x="353122" y="6274071"/>
            <a:ext cx="8456341" cy="1588"/>
          </a:xfrm>
          <a:prstGeom prst="line">
            <a:avLst/>
          </a:prstGeom>
          <a:ln w="6350" cap="flat" cmpd="sng" algn="ctr">
            <a:solidFill>
              <a:srgbClr val="9FA1A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BD041894-C005-4B4B-86AC-BDCA42BB3980}"/>
              </a:ext>
            </a:extLst>
          </p:cNvPr>
          <p:cNvSpPr txBox="1"/>
          <p:nvPr/>
        </p:nvSpPr>
        <p:spPr>
          <a:xfrm>
            <a:off x="991221" y="6274071"/>
            <a:ext cx="7818242" cy="286563"/>
          </a:xfrm>
          <a:prstGeom prst="rect">
            <a:avLst/>
          </a:prstGeom>
          <a:noFill/>
        </p:spPr>
        <p:txBody>
          <a:bodyPr wrap="square" lIns="0" tIns="0" rIns="0" bIns="0" rtlCol="0" anchor="b" anchorCtr="0">
            <a:noAutofit/>
          </a:bodyPr>
          <a:lstStyle/>
          <a:p>
            <a:pPr algn="r"/>
            <a:r>
              <a:rPr lang="en-US" sz="1000" dirty="0">
                <a:solidFill>
                  <a:srgbClr val="0076C0"/>
                </a:solidFill>
                <a:latin typeface="Univers LT Std 45 Light"/>
                <a:cs typeface="Univers LT Std 45 Light"/>
              </a:rPr>
              <a:t>Weather Basics</a:t>
            </a:r>
          </a:p>
        </p:txBody>
      </p:sp>
      <p:pic>
        <p:nvPicPr>
          <p:cNvPr id="9" name="Picture 8">
            <a:extLst>
              <a:ext uri="{FF2B5EF4-FFF2-40B4-BE49-F238E27FC236}">
                <a16:creationId xmlns:a16="http://schemas.microsoft.com/office/drawing/2014/main" id="{48ABE38F-4CE7-7D4D-9506-3702FBED724E}"/>
              </a:ext>
            </a:extLst>
          </p:cNvPr>
          <p:cNvPicPr>
            <a:picLocks noChangeAspect="1"/>
          </p:cNvPicPr>
          <p:nvPr/>
        </p:nvPicPr>
        <p:blipFill>
          <a:blip r:embed="rId3"/>
          <a:stretch>
            <a:fillRect/>
          </a:stretch>
        </p:blipFill>
        <p:spPr>
          <a:xfrm>
            <a:off x="7953367" y="5650786"/>
            <a:ext cx="856096" cy="419709"/>
          </a:xfrm>
          <a:prstGeom prst="rect">
            <a:avLst/>
          </a:prstGeom>
        </p:spPr>
      </p:pic>
      <p:pic>
        <p:nvPicPr>
          <p:cNvPr id="16" name="Picture 15">
            <a:extLst>
              <a:ext uri="{FF2B5EF4-FFF2-40B4-BE49-F238E27FC236}">
                <a16:creationId xmlns:a16="http://schemas.microsoft.com/office/drawing/2014/main" id="{CEDA3EFE-BA17-7D42-A737-E7CABCF62D8D}"/>
              </a:ext>
            </a:extLst>
          </p:cNvPr>
          <p:cNvPicPr>
            <a:picLocks noChangeAspect="1"/>
          </p:cNvPicPr>
          <p:nvPr/>
        </p:nvPicPr>
        <p:blipFill>
          <a:blip r:embed="rId4"/>
          <a:stretch>
            <a:fillRect/>
          </a:stretch>
        </p:blipFill>
        <p:spPr>
          <a:xfrm>
            <a:off x="818178" y="1343622"/>
            <a:ext cx="7135189" cy="4186699"/>
          </a:xfrm>
          <a:prstGeom prst="rect">
            <a:avLst/>
          </a:prstGeom>
        </p:spPr>
      </p:pic>
    </p:spTree>
    <p:extLst>
      <p:ext uri="{BB962C8B-B14F-4D97-AF65-F5344CB8AC3E}">
        <p14:creationId xmlns:p14="http://schemas.microsoft.com/office/powerpoint/2010/main" val="29130835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550EB74-4BB6-1E42-8DFD-114A5DCC76A3}"/>
              </a:ext>
            </a:extLst>
          </p:cNvPr>
          <p:cNvSpPr txBox="1"/>
          <p:nvPr/>
        </p:nvSpPr>
        <p:spPr>
          <a:xfrm>
            <a:off x="564734" y="603003"/>
            <a:ext cx="7266885" cy="620155"/>
          </a:xfrm>
          <a:prstGeom prst="rect">
            <a:avLst/>
          </a:prstGeom>
          <a:noFill/>
        </p:spPr>
        <p:txBody>
          <a:bodyPr wrap="square" lIns="0" tIns="0" rIns="0" bIns="0" rtlCol="0" anchor="b" anchorCtr="0">
            <a:noAutofit/>
          </a:bodyPr>
          <a:lstStyle/>
          <a:p>
            <a:pPr lvl="0"/>
            <a:r>
              <a:rPr lang="en-US" sz="4800" b="1" dirty="0">
                <a:solidFill>
                  <a:srgbClr val="0070C0"/>
                </a:solidFill>
                <a:latin typeface="Univers LT Std 65" panose="020B0603020202020204" pitchFamily="34" charset="0"/>
                <a:ea typeface="Open Sans Light"/>
                <a:cs typeface="Open Sans Light"/>
                <a:sym typeface="Open Sans Light"/>
              </a:rPr>
              <a:t>Types of Clouds</a:t>
            </a:r>
            <a:endParaRPr lang="en-US" sz="4800" b="1" dirty="0">
              <a:solidFill>
                <a:srgbClr val="0076C0"/>
              </a:solidFill>
              <a:latin typeface="Univers LT Std 65" panose="020B0603020202020204" pitchFamily="34" charset="0"/>
              <a:ea typeface="Open Sans Light"/>
              <a:cs typeface="Open Sans Light"/>
              <a:sym typeface="Open Sans Light"/>
            </a:endParaRPr>
          </a:p>
        </p:txBody>
      </p:sp>
      <p:cxnSp>
        <p:nvCxnSpPr>
          <p:cNvPr id="7" name="Straight Connector 6">
            <a:extLst>
              <a:ext uri="{FF2B5EF4-FFF2-40B4-BE49-F238E27FC236}">
                <a16:creationId xmlns:a16="http://schemas.microsoft.com/office/drawing/2014/main" id="{F33406C7-C042-5646-94F6-FE6076F74C10}"/>
              </a:ext>
            </a:extLst>
          </p:cNvPr>
          <p:cNvCxnSpPr/>
          <p:nvPr/>
        </p:nvCxnSpPr>
        <p:spPr>
          <a:xfrm>
            <a:off x="353122" y="6274071"/>
            <a:ext cx="8456341" cy="1588"/>
          </a:xfrm>
          <a:prstGeom prst="line">
            <a:avLst/>
          </a:prstGeom>
          <a:ln w="6350" cap="flat" cmpd="sng" algn="ctr">
            <a:solidFill>
              <a:srgbClr val="9FA1A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BD041894-C005-4B4B-86AC-BDCA42BB3980}"/>
              </a:ext>
            </a:extLst>
          </p:cNvPr>
          <p:cNvSpPr txBox="1"/>
          <p:nvPr/>
        </p:nvSpPr>
        <p:spPr>
          <a:xfrm>
            <a:off x="991221" y="6274071"/>
            <a:ext cx="7818242" cy="286563"/>
          </a:xfrm>
          <a:prstGeom prst="rect">
            <a:avLst/>
          </a:prstGeom>
          <a:noFill/>
        </p:spPr>
        <p:txBody>
          <a:bodyPr wrap="square" lIns="0" tIns="0" rIns="0" bIns="0" rtlCol="0" anchor="b" anchorCtr="0">
            <a:noAutofit/>
          </a:bodyPr>
          <a:lstStyle/>
          <a:p>
            <a:pPr algn="r"/>
            <a:r>
              <a:rPr lang="en-US" sz="1000" dirty="0">
                <a:solidFill>
                  <a:srgbClr val="0076C0"/>
                </a:solidFill>
                <a:latin typeface="Univers LT Std 45 Light"/>
                <a:cs typeface="Univers LT Std 45 Light"/>
              </a:rPr>
              <a:t>Weather Basics</a:t>
            </a:r>
          </a:p>
        </p:txBody>
      </p:sp>
      <p:pic>
        <p:nvPicPr>
          <p:cNvPr id="9" name="Picture 8">
            <a:extLst>
              <a:ext uri="{FF2B5EF4-FFF2-40B4-BE49-F238E27FC236}">
                <a16:creationId xmlns:a16="http://schemas.microsoft.com/office/drawing/2014/main" id="{48ABE38F-4CE7-7D4D-9506-3702FBED724E}"/>
              </a:ext>
            </a:extLst>
          </p:cNvPr>
          <p:cNvPicPr>
            <a:picLocks noChangeAspect="1"/>
          </p:cNvPicPr>
          <p:nvPr/>
        </p:nvPicPr>
        <p:blipFill>
          <a:blip r:embed="rId3"/>
          <a:stretch>
            <a:fillRect/>
          </a:stretch>
        </p:blipFill>
        <p:spPr>
          <a:xfrm>
            <a:off x="7953367" y="5650786"/>
            <a:ext cx="856096" cy="419709"/>
          </a:xfrm>
          <a:prstGeom prst="rect">
            <a:avLst/>
          </a:prstGeom>
        </p:spPr>
      </p:pic>
      <p:pic>
        <p:nvPicPr>
          <p:cNvPr id="16" name="Picture 15">
            <a:extLst>
              <a:ext uri="{FF2B5EF4-FFF2-40B4-BE49-F238E27FC236}">
                <a16:creationId xmlns:a16="http://schemas.microsoft.com/office/drawing/2014/main" id="{CEDA3EFE-BA17-7D42-A737-E7CABCF62D8D}"/>
              </a:ext>
            </a:extLst>
          </p:cNvPr>
          <p:cNvPicPr>
            <a:picLocks noChangeAspect="1"/>
          </p:cNvPicPr>
          <p:nvPr/>
        </p:nvPicPr>
        <p:blipFill>
          <a:blip r:embed="rId4"/>
          <a:stretch>
            <a:fillRect/>
          </a:stretch>
        </p:blipFill>
        <p:spPr>
          <a:xfrm>
            <a:off x="564735" y="1386790"/>
            <a:ext cx="7939557" cy="4058581"/>
          </a:xfrm>
          <a:prstGeom prst="rect">
            <a:avLst/>
          </a:prstGeom>
        </p:spPr>
      </p:pic>
      <p:sp>
        <p:nvSpPr>
          <p:cNvPr id="10" name="TextBox 9">
            <a:extLst>
              <a:ext uri="{FF2B5EF4-FFF2-40B4-BE49-F238E27FC236}">
                <a16:creationId xmlns:a16="http://schemas.microsoft.com/office/drawing/2014/main" id="{6A8BFE44-4A9B-7D4A-8F86-11D1D8A51BFF}"/>
              </a:ext>
            </a:extLst>
          </p:cNvPr>
          <p:cNvSpPr txBox="1"/>
          <p:nvPr/>
        </p:nvSpPr>
        <p:spPr>
          <a:xfrm>
            <a:off x="564734" y="5819819"/>
            <a:ext cx="7132320" cy="338554"/>
          </a:xfrm>
          <a:prstGeom prst="rect">
            <a:avLst/>
          </a:prstGeom>
          <a:noFill/>
        </p:spPr>
        <p:txBody>
          <a:bodyPr wrap="square" rtlCol="0">
            <a:spAutoFit/>
          </a:bodyPr>
          <a:lstStyle/>
          <a:p>
            <a:pPr lvl="0"/>
            <a:r>
              <a:rPr lang="en-US" sz="1600" dirty="0">
                <a:solidFill>
                  <a:srgbClr val="0076C0"/>
                </a:solidFill>
                <a:latin typeface="Univers LT Std 45 Light" panose="020B0403020202020204" pitchFamily="34" charset="0"/>
                <a:ea typeface="Open Sans Light"/>
                <a:cs typeface="Open Sans Light"/>
                <a:sym typeface="Open Sans Light"/>
              </a:rPr>
              <a:t>Why do we care about clouds when flying?</a:t>
            </a:r>
          </a:p>
        </p:txBody>
      </p:sp>
    </p:spTree>
    <p:extLst>
      <p:ext uri="{BB962C8B-B14F-4D97-AF65-F5344CB8AC3E}">
        <p14:creationId xmlns:p14="http://schemas.microsoft.com/office/powerpoint/2010/main" val="2680486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550EB74-4BB6-1E42-8DFD-114A5DCC76A3}"/>
              </a:ext>
            </a:extLst>
          </p:cNvPr>
          <p:cNvSpPr txBox="1"/>
          <p:nvPr/>
        </p:nvSpPr>
        <p:spPr>
          <a:xfrm>
            <a:off x="773261" y="548993"/>
            <a:ext cx="7266885" cy="620155"/>
          </a:xfrm>
          <a:prstGeom prst="rect">
            <a:avLst/>
          </a:prstGeom>
          <a:noFill/>
        </p:spPr>
        <p:txBody>
          <a:bodyPr wrap="square" lIns="0" tIns="0" rIns="0" bIns="0" rtlCol="0" anchor="b" anchorCtr="0">
            <a:noAutofit/>
          </a:bodyPr>
          <a:lstStyle/>
          <a:p>
            <a:pPr lvl="0"/>
            <a:r>
              <a:rPr lang="en-US" sz="4800" b="1" dirty="0">
                <a:solidFill>
                  <a:srgbClr val="0070C0"/>
                </a:solidFill>
                <a:latin typeface="Univers LT Std 65" panose="020B0603020202020204" pitchFamily="34" charset="0"/>
                <a:ea typeface="Open Sans Light"/>
                <a:cs typeface="Open Sans Light"/>
                <a:sym typeface="Open Sans Light"/>
              </a:rPr>
              <a:t>Clouds Coverage</a:t>
            </a:r>
            <a:endParaRPr lang="en-US" sz="4800" b="1" dirty="0">
              <a:solidFill>
                <a:srgbClr val="0076C0"/>
              </a:solidFill>
              <a:latin typeface="Univers LT Std 65" panose="020B0603020202020204" pitchFamily="34" charset="0"/>
              <a:ea typeface="Open Sans Light"/>
              <a:cs typeface="Open Sans Light"/>
              <a:sym typeface="Open Sans Light"/>
            </a:endParaRPr>
          </a:p>
        </p:txBody>
      </p:sp>
      <p:cxnSp>
        <p:nvCxnSpPr>
          <p:cNvPr id="7" name="Straight Connector 6">
            <a:extLst>
              <a:ext uri="{FF2B5EF4-FFF2-40B4-BE49-F238E27FC236}">
                <a16:creationId xmlns:a16="http://schemas.microsoft.com/office/drawing/2014/main" id="{F33406C7-C042-5646-94F6-FE6076F74C10}"/>
              </a:ext>
            </a:extLst>
          </p:cNvPr>
          <p:cNvCxnSpPr/>
          <p:nvPr/>
        </p:nvCxnSpPr>
        <p:spPr>
          <a:xfrm>
            <a:off x="353122" y="6274071"/>
            <a:ext cx="8456341" cy="1588"/>
          </a:xfrm>
          <a:prstGeom prst="line">
            <a:avLst/>
          </a:prstGeom>
          <a:ln w="6350" cap="flat" cmpd="sng" algn="ctr">
            <a:solidFill>
              <a:srgbClr val="9FA1A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BD041894-C005-4B4B-86AC-BDCA42BB3980}"/>
              </a:ext>
            </a:extLst>
          </p:cNvPr>
          <p:cNvSpPr txBox="1"/>
          <p:nvPr/>
        </p:nvSpPr>
        <p:spPr>
          <a:xfrm>
            <a:off x="991221" y="6274071"/>
            <a:ext cx="7818242" cy="286563"/>
          </a:xfrm>
          <a:prstGeom prst="rect">
            <a:avLst/>
          </a:prstGeom>
          <a:noFill/>
        </p:spPr>
        <p:txBody>
          <a:bodyPr wrap="square" lIns="0" tIns="0" rIns="0" bIns="0" rtlCol="0" anchor="b" anchorCtr="0">
            <a:noAutofit/>
          </a:bodyPr>
          <a:lstStyle/>
          <a:p>
            <a:pPr algn="r"/>
            <a:r>
              <a:rPr lang="en-US" sz="1000" dirty="0">
                <a:solidFill>
                  <a:srgbClr val="0076C0"/>
                </a:solidFill>
                <a:latin typeface="Univers LT Std 45 Light"/>
                <a:cs typeface="Univers LT Std 45 Light"/>
              </a:rPr>
              <a:t>Weather Basics</a:t>
            </a:r>
          </a:p>
        </p:txBody>
      </p:sp>
      <p:pic>
        <p:nvPicPr>
          <p:cNvPr id="9" name="Picture 8">
            <a:extLst>
              <a:ext uri="{FF2B5EF4-FFF2-40B4-BE49-F238E27FC236}">
                <a16:creationId xmlns:a16="http://schemas.microsoft.com/office/drawing/2014/main" id="{48ABE38F-4CE7-7D4D-9506-3702FBED724E}"/>
              </a:ext>
            </a:extLst>
          </p:cNvPr>
          <p:cNvPicPr>
            <a:picLocks noChangeAspect="1"/>
          </p:cNvPicPr>
          <p:nvPr/>
        </p:nvPicPr>
        <p:blipFill>
          <a:blip r:embed="rId3"/>
          <a:stretch>
            <a:fillRect/>
          </a:stretch>
        </p:blipFill>
        <p:spPr>
          <a:xfrm>
            <a:off x="7953367" y="5650786"/>
            <a:ext cx="856096" cy="419709"/>
          </a:xfrm>
          <a:prstGeom prst="rect">
            <a:avLst/>
          </a:prstGeom>
        </p:spPr>
      </p:pic>
      <p:sp>
        <p:nvSpPr>
          <p:cNvPr id="10" name="TextBox 9">
            <a:extLst>
              <a:ext uri="{FF2B5EF4-FFF2-40B4-BE49-F238E27FC236}">
                <a16:creationId xmlns:a16="http://schemas.microsoft.com/office/drawing/2014/main" id="{6A8BFE44-4A9B-7D4A-8F86-11D1D8A51BFF}"/>
              </a:ext>
            </a:extLst>
          </p:cNvPr>
          <p:cNvSpPr txBox="1"/>
          <p:nvPr/>
        </p:nvSpPr>
        <p:spPr>
          <a:xfrm>
            <a:off x="773261" y="5819819"/>
            <a:ext cx="7132320" cy="338554"/>
          </a:xfrm>
          <a:prstGeom prst="rect">
            <a:avLst/>
          </a:prstGeom>
          <a:noFill/>
        </p:spPr>
        <p:txBody>
          <a:bodyPr wrap="square" rtlCol="0">
            <a:spAutoFit/>
          </a:bodyPr>
          <a:lstStyle/>
          <a:p>
            <a:pPr lvl="0"/>
            <a:r>
              <a:rPr lang="en-US" sz="1600" dirty="0">
                <a:solidFill>
                  <a:srgbClr val="0076C0"/>
                </a:solidFill>
                <a:latin typeface="Univers LT Std 45 Light" panose="020B0403020202020204" pitchFamily="34" charset="0"/>
                <a:ea typeface="Open Sans Light"/>
                <a:cs typeface="Open Sans Light"/>
                <a:sym typeface="Open Sans Light"/>
              </a:rPr>
              <a:t>Why do we care about cloud coverage when flying? </a:t>
            </a:r>
          </a:p>
        </p:txBody>
      </p:sp>
      <p:pic>
        <p:nvPicPr>
          <p:cNvPr id="11" name="Google Shape;314;p18">
            <a:extLst>
              <a:ext uri="{FF2B5EF4-FFF2-40B4-BE49-F238E27FC236}">
                <a16:creationId xmlns:a16="http://schemas.microsoft.com/office/drawing/2014/main" id="{C87826F1-EB01-624C-A44A-4C7AEF9E1FFE}"/>
              </a:ext>
            </a:extLst>
          </p:cNvPr>
          <p:cNvPicPr preferRelativeResize="0"/>
          <p:nvPr/>
        </p:nvPicPr>
        <p:blipFill>
          <a:blip r:embed="rId4"/>
          <a:stretch>
            <a:fillRect/>
          </a:stretch>
        </p:blipFill>
        <p:spPr>
          <a:xfrm>
            <a:off x="774291" y="1618965"/>
            <a:ext cx="3157214" cy="1885092"/>
          </a:xfrm>
          <a:prstGeom prst="rect">
            <a:avLst/>
          </a:prstGeom>
          <a:noFill/>
          <a:ln>
            <a:noFill/>
          </a:ln>
        </p:spPr>
      </p:pic>
      <p:pic>
        <p:nvPicPr>
          <p:cNvPr id="13" name="Google Shape;316;p18">
            <a:extLst>
              <a:ext uri="{FF2B5EF4-FFF2-40B4-BE49-F238E27FC236}">
                <a16:creationId xmlns:a16="http://schemas.microsoft.com/office/drawing/2014/main" id="{2BBFA002-E3A1-6B4A-99AB-79824B6F5E67}"/>
              </a:ext>
            </a:extLst>
          </p:cNvPr>
          <p:cNvPicPr preferRelativeResize="0"/>
          <p:nvPr/>
        </p:nvPicPr>
        <p:blipFill>
          <a:blip r:embed="rId5"/>
          <a:stretch>
            <a:fillRect/>
          </a:stretch>
        </p:blipFill>
        <p:spPr>
          <a:xfrm>
            <a:off x="4907945" y="1453783"/>
            <a:ext cx="3500840" cy="4065582"/>
          </a:xfrm>
          <a:prstGeom prst="rect">
            <a:avLst/>
          </a:prstGeom>
          <a:noFill/>
          <a:ln>
            <a:noFill/>
          </a:ln>
        </p:spPr>
      </p:pic>
      <p:sp>
        <p:nvSpPr>
          <p:cNvPr id="3" name="TextBox 2">
            <a:extLst>
              <a:ext uri="{FF2B5EF4-FFF2-40B4-BE49-F238E27FC236}">
                <a16:creationId xmlns:a16="http://schemas.microsoft.com/office/drawing/2014/main" id="{37550123-CEF0-6448-B0BC-3C22FD7AA347}"/>
              </a:ext>
            </a:extLst>
          </p:cNvPr>
          <p:cNvSpPr txBox="1"/>
          <p:nvPr/>
        </p:nvSpPr>
        <p:spPr>
          <a:xfrm>
            <a:off x="773261" y="1287990"/>
            <a:ext cx="3388928" cy="307777"/>
          </a:xfrm>
          <a:prstGeom prst="rect">
            <a:avLst/>
          </a:prstGeom>
          <a:noFill/>
        </p:spPr>
        <p:txBody>
          <a:bodyPr wrap="square" rtlCol="0">
            <a:spAutoFit/>
          </a:bodyPr>
          <a:lstStyle/>
          <a:p>
            <a:r>
              <a:rPr lang="en-US" sz="1400" dirty="0">
                <a:solidFill>
                  <a:srgbClr val="5F6062"/>
                </a:solidFill>
                <a:latin typeface="Univers LT Std 45 Light" panose="020B0403020202020204" pitchFamily="34" charset="0"/>
                <a:ea typeface="Calibri"/>
                <a:cs typeface="Calibri"/>
                <a:sym typeface="Calibri"/>
              </a:rPr>
              <a:t>5/8 to 7/8 = Broken Clouds</a:t>
            </a:r>
            <a:endParaRPr lang="en-US" sz="1400" dirty="0"/>
          </a:p>
        </p:txBody>
      </p:sp>
      <p:pic>
        <p:nvPicPr>
          <p:cNvPr id="15" name="Google Shape;314;p18">
            <a:extLst>
              <a:ext uri="{FF2B5EF4-FFF2-40B4-BE49-F238E27FC236}">
                <a16:creationId xmlns:a16="http://schemas.microsoft.com/office/drawing/2014/main" id="{096176AB-64B6-9742-BEC7-12553391B34A}"/>
              </a:ext>
            </a:extLst>
          </p:cNvPr>
          <p:cNvPicPr preferRelativeResize="0"/>
          <p:nvPr/>
        </p:nvPicPr>
        <p:blipFill>
          <a:blip r:embed="rId6"/>
          <a:stretch>
            <a:fillRect/>
          </a:stretch>
        </p:blipFill>
        <p:spPr>
          <a:xfrm>
            <a:off x="780589" y="3844005"/>
            <a:ext cx="3144617" cy="1885091"/>
          </a:xfrm>
          <a:prstGeom prst="rect">
            <a:avLst/>
          </a:prstGeom>
          <a:noFill/>
          <a:ln>
            <a:noFill/>
          </a:ln>
        </p:spPr>
      </p:pic>
      <p:sp>
        <p:nvSpPr>
          <p:cNvPr id="17" name="TextBox 16">
            <a:extLst>
              <a:ext uri="{FF2B5EF4-FFF2-40B4-BE49-F238E27FC236}">
                <a16:creationId xmlns:a16="http://schemas.microsoft.com/office/drawing/2014/main" id="{CE514DA9-2AB0-944E-B3EC-6652C6B3AE13}"/>
              </a:ext>
            </a:extLst>
          </p:cNvPr>
          <p:cNvSpPr txBox="1"/>
          <p:nvPr/>
        </p:nvSpPr>
        <p:spPr>
          <a:xfrm>
            <a:off x="773261" y="3513030"/>
            <a:ext cx="3388928" cy="307777"/>
          </a:xfrm>
          <a:prstGeom prst="rect">
            <a:avLst/>
          </a:prstGeom>
          <a:noFill/>
        </p:spPr>
        <p:txBody>
          <a:bodyPr wrap="square" rtlCol="0">
            <a:spAutoFit/>
          </a:bodyPr>
          <a:lstStyle/>
          <a:p>
            <a:r>
              <a:rPr lang="en-US" sz="1400" dirty="0">
                <a:solidFill>
                  <a:srgbClr val="5F6062"/>
                </a:solidFill>
                <a:latin typeface="Univers LT Std 45 Light" panose="020B0403020202020204" pitchFamily="34" charset="0"/>
                <a:ea typeface="Calibri"/>
                <a:cs typeface="Calibri"/>
                <a:sym typeface="Calibri"/>
              </a:rPr>
              <a:t>8/8 = Overcast</a:t>
            </a:r>
            <a:endParaRPr lang="en-US" sz="1400" dirty="0"/>
          </a:p>
        </p:txBody>
      </p:sp>
    </p:spTree>
    <p:extLst>
      <p:ext uri="{BB962C8B-B14F-4D97-AF65-F5344CB8AC3E}">
        <p14:creationId xmlns:p14="http://schemas.microsoft.com/office/powerpoint/2010/main" val="8749215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550EB74-4BB6-1E42-8DFD-114A5DCC76A3}"/>
              </a:ext>
            </a:extLst>
          </p:cNvPr>
          <p:cNvSpPr txBox="1"/>
          <p:nvPr/>
        </p:nvSpPr>
        <p:spPr>
          <a:xfrm>
            <a:off x="783420" y="603003"/>
            <a:ext cx="7266885" cy="620155"/>
          </a:xfrm>
          <a:prstGeom prst="rect">
            <a:avLst/>
          </a:prstGeom>
          <a:noFill/>
        </p:spPr>
        <p:txBody>
          <a:bodyPr wrap="square" lIns="0" tIns="0" rIns="0" bIns="0" rtlCol="0" anchor="b" anchorCtr="0">
            <a:noAutofit/>
          </a:bodyPr>
          <a:lstStyle/>
          <a:p>
            <a:pPr lvl="0"/>
            <a:r>
              <a:rPr lang="en-US" sz="4800" b="1" dirty="0">
                <a:solidFill>
                  <a:srgbClr val="0070C0"/>
                </a:solidFill>
                <a:latin typeface="Univers LT Std 65" panose="020B0603020202020204" pitchFamily="34" charset="0"/>
                <a:ea typeface="Open Sans Light"/>
                <a:cs typeface="Open Sans Light"/>
                <a:sym typeface="Open Sans Light"/>
              </a:rPr>
              <a:t>Cloud Coverage</a:t>
            </a:r>
            <a:endParaRPr lang="en-US" sz="4800" b="1" dirty="0">
              <a:solidFill>
                <a:srgbClr val="0076C0"/>
              </a:solidFill>
              <a:latin typeface="Univers LT Std 65" panose="020B0603020202020204" pitchFamily="34" charset="0"/>
              <a:ea typeface="Open Sans Light"/>
              <a:cs typeface="Open Sans Light"/>
              <a:sym typeface="Open Sans Light"/>
            </a:endParaRPr>
          </a:p>
        </p:txBody>
      </p:sp>
      <p:cxnSp>
        <p:nvCxnSpPr>
          <p:cNvPr id="7" name="Straight Connector 6">
            <a:extLst>
              <a:ext uri="{FF2B5EF4-FFF2-40B4-BE49-F238E27FC236}">
                <a16:creationId xmlns:a16="http://schemas.microsoft.com/office/drawing/2014/main" id="{F33406C7-C042-5646-94F6-FE6076F74C10}"/>
              </a:ext>
            </a:extLst>
          </p:cNvPr>
          <p:cNvCxnSpPr/>
          <p:nvPr/>
        </p:nvCxnSpPr>
        <p:spPr>
          <a:xfrm>
            <a:off x="353122" y="6274071"/>
            <a:ext cx="8456341" cy="1588"/>
          </a:xfrm>
          <a:prstGeom prst="line">
            <a:avLst/>
          </a:prstGeom>
          <a:ln w="6350" cap="flat" cmpd="sng" algn="ctr">
            <a:solidFill>
              <a:srgbClr val="9FA1A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BD041894-C005-4B4B-86AC-BDCA42BB3980}"/>
              </a:ext>
            </a:extLst>
          </p:cNvPr>
          <p:cNvSpPr txBox="1"/>
          <p:nvPr/>
        </p:nvSpPr>
        <p:spPr>
          <a:xfrm>
            <a:off x="991221" y="6274071"/>
            <a:ext cx="7818242" cy="286563"/>
          </a:xfrm>
          <a:prstGeom prst="rect">
            <a:avLst/>
          </a:prstGeom>
          <a:noFill/>
        </p:spPr>
        <p:txBody>
          <a:bodyPr wrap="square" lIns="0" tIns="0" rIns="0" bIns="0" rtlCol="0" anchor="b" anchorCtr="0">
            <a:noAutofit/>
          </a:bodyPr>
          <a:lstStyle/>
          <a:p>
            <a:pPr algn="r"/>
            <a:r>
              <a:rPr lang="en-US" sz="1000" dirty="0">
                <a:solidFill>
                  <a:srgbClr val="0076C0"/>
                </a:solidFill>
                <a:latin typeface="Univers LT Std 45 Light"/>
                <a:cs typeface="Univers LT Std 45 Light"/>
              </a:rPr>
              <a:t>Weather Basics</a:t>
            </a:r>
          </a:p>
        </p:txBody>
      </p:sp>
      <p:pic>
        <p:nvPicPr>
          <p:cNvPr id="9" name="Picture 8">
            <a:extLst>
              <a:ext uri="{FF2B5EF4-FFF2-40B4-BE49-F238E27FC236}">
                <a16:creationId xmlns:a16="http://schemas.microsoft.com/office/drawing/2014/main" id="{48ABE38F-4CE7-7D4D-9506-3702FBED724E}"/>
              </a:ext>
            </a:extLst>
          </p:cNvPr>
          <p:cNvPicPr>
            <a:picLocks noChangeAspect="1"/>
          </p:cNvPicPr>
          <p:nvPr/>
        </p:nvPicPr>
        <p:blipFill>
          <a:blip r:embed="rId3"/>
          <a:stretch>
            <a:fillRect/>
          </a:stretch>
        </p:blipFill>
        <p:spPr>
          <a:xfrm>
            <a:off x="7953367" y="5650786"/>
            <a:ext cx="856096" cy="419709"/>
          </a:xfrm>
          <a:prstGeom prst="rect">
            <a:avLst/>
          </a:prstGeom>
        </p:spPr>
      </p:pic>
      <p:sp>
        <p:nvSpPr>
          <p:cNvPr id="11" name="TextBox 10">
            <a:extLst>
              <a:ext uri="{FF2B5EF4-FFF2-40B4-BE49-F238E27FC236}">
                <a16:creationId xmlns:a16="http://schemas.microsoft.com/office/drawing/2014/main" id="{E95C432A-212B-0446-878F-8882595E3741}"/>
              </a:ext>
            </a:extLst>
          </p:cNvPr>
          <p:cNvSpPr txBox="1"/>
          <p:nvPr/>
        </p:nvSpPr>
        <p:spPr>
          <a:xfrm>
            <a:off x="783420" y="2816434"/>
            <a:ext cx="6969641" cy="3246121"/>
          </a:xfrm>
          <a:prstGeom prst="rect">
            <a:avLst/>
          </a:prstGeom>
          <a:noFill/>
        </p:spPr>
        <p:txBody>
          <a:bodyPr wrap="square" lIns="0" tIns="0" rIns="0" bIns="0" rtlCol="0" anchor="t" anchorCtr="0">
            <a:noAutofit/>
          </a:bodyPr>
          <a:lstStyle/>
          <a:p>
            <a:r>
              <a:rPr lang="en-US" dirty="0">
                <a:solidFill>
                  <a:srgbClr val="5F6062"/>
                </a:solidFill>
                <a:latin typeface="Univers LT Std 45 Light" panose="020B0403020202020204" pitchFamily="34" charset="0"/>
                <a:cs typeface="Univers LT Std 45 Light"/>
              </a:rPr>
              <a:t>What type of clouds are in the sky today?</a:t>
            </a:r>
          </a:p>
          <a:p>
            <a:endParaRPr lang="en-US" dirty="0">
              <a:solidFill>
                <a:srgbClr val="5F6062"/>
              </a:solidFill>
              <a:latin typeface="Univers LT Std 45 Light" panose="020B0403020202020204" pitchFamily="34" charset="0"/>
              <a:cs typeface="Univers LT Std 45 Light"/>
            </a:endParaRPr>
          </a:p>
          <a:p>
            <a:r>
              <a:rPr lang="en-US" dirty="0">
                <a:solidFill>
                  <a:srgbClr val="5F6062"/>
                </a:solidFill>
                <a:latin typeface="Univers LT Std 45 Light" panose="020B0403020202020204" pitchFamily="34" charset="0"/>
                <a:cs typeface="Univers LT Std 45 Light"/>
              </a:rPr>
              <a:t>What is the cloud coverage?</a:t>
            </a:r>
          </a:p>
          <a:p>
            <a:endParaRPr lang="en-US" dirty="0">
              <a:solidFill>
                <a:srgbClr val="5F6062"/>
              </a:solidFill>
              <a:latin typeface="Univers LT Std 45 Light" panose="020B0403020202020204" pitchFamily="34" charset="0"/>
              <a:cs typeface="Univers LT Std 45 Light"/>
            </a:endParaRPr>
          </a:p>
          <a:p>
            <a:pPr marL="342900" indent="-342900">
              <a:buClr>
                <a:srgbClr val="5F6062"/>
              </a:buClr>
              <a:buSzPct val="85000"/>
              <a:buFont typeface="Wingdings" pitchFamily="2" charset="2"/>
              <a:buChar char="ü"/>
            </a:pPr>
            <a:r>
              <a:rPr lang="en-US" dirty="0">
                <a:solidFill>
                  <a:srgbClr val="5F6062"/>
                </a:solidFill>
                <a:latin typeface="Univers LT Std 45 Light" panose="020B0403020202020204" pitchFamily="34" charset="0"/>
                <a:cs typeface="Univers LT Std 45 Light"/>
              </a:rPr>
              <a:t>Clear</a:t>
            </a:r>
          </a:p>
          <a:p>
            <a:pPr marL="342900" indent="-342900">
              <a:buClr>
                <a:srgbClr val="5F6062"/>
              </a:buClr>
              <a:buSzPct val="85000"/>
              <a:buFont typeface="Wingdings" pitchFamily="2" charset="2"/>
              <a:buChar char="ü"/>
            </a:pPr>
            <a:r>
              <a:rPr lang="en-US" dirty="0">
                <a:solidFill>
                  <a:srgbClr val="5F6062"/>
                </a:solidFill>
                <a:latin typeface="Univers LT Std 45 Light" panose="020B0403020202020204" pitchFamily="34" charset="0"/>
                <a:cs typeface="Univers LT Std 45 Light"/>
              </a:rPr>
              <a:t>Scattered</a:t>
            </a:r>
          </a:p>
          <a:p>
            <a:pPr marL="342900" indent="-342900">
              <a:buClr>
                <a:srgbClr val="5F6062"/>
              </a:buClr>
              <a:buSzPct val="85000"/>
              <a:buFont typeface="Wingdings" pitchFamily="2" charset="2"/>
              <a:buChar char="ü"/>
            </a:pPr>
            <a:r>
              <a:rPr lang="en-US" dirty="0">
                <a:solidFill>
                  <a:srgbClr val="5F6062"/>
                </a:solidFill>
                <a:latin typeface="Univers LT Std 45 Light" panose="020B0403020202020204" pitchFamily="34" charset="0"/>
                <a:cs typeface="Univers LT Std 45 Light"/>
              </a:rPr>
              <a:t>Broken</a:t>
            </a:r>
          </a:p>
          <a:p>
            <a:pPr marL="342900" indent="-342900">
              <a:buClr>
                <a:srgbClr val="5F6062"/>
              </a:buClr>
              <a:buSzPct val="85000"/>
              <a:buFont typeface="Wingdings" pitchFamily="2" charset="2"/>
              <a:buChar char="ü"/>
            </a:pPr>
            <a:r>
              <a:rPr lang="en-US" dirty="0">
                <a:solidFill>
                  <a:srgbClr val="5F6062"/>
                </a:solidFill>
                <a:latin typeface="Univers LT Std 45 Light" panose="020B0403020202020204" pitchFamily="34" charset="0"/>
                <a:cs typeface="Univers LT Std 45 Light"/>
              </a:rPr>
              <a:t>Overcast</a:t>
            </a:r>
          </a:p>
          <a:p>
            <a:endParaRPr lang="en-US" dirty="0">
              <a:solidFill>
                <a:srgbClr val="5F6062"/>
              </a:solidFill>
              <a:latin typeface="Univers LT Std 45 Light" panose="020B0403020202020204" pitchFamily="34" charset="0"/>
              <a:cs typeface="Univers LT Std 45 Light"/>
            </a:endParaRPr>
          </a:p>
          <a:p>
            <a:r>
              <a:rPr lang="en-US" dirty="0">
                <a:solidFill>
                  <a:srgbClr val="5F6062"/>
                </a:solidFill>
                <a:latin typeface="Univers LT Std 45 Light" panose="020B0403020202020204" pitchFamily="34" charset="0"/>
                <a:ea typeface="Open Sans Light"/>
                <a:cs typeface="Open Sans Light"/>
                <a:sym typeface="Open Sans Light"/>
              </a:rPr>
              <a:t>What information does ATIS offer to you today </a:t>
            </a:r>
            <a:br>
              <a:rPr lang="en-US" dirty="0">
                <a:solidFill>
                  <a:srgbClr val="5F6062"/>
                </a:solidFill>
                <a:latin typeface="Univers LT Std 45 Light" panose="020B0403020202020204" pitchFamily="34" charset="0"/>
                <a:ea typeface="Open Sans Light"/>
                <a:cs typeface="Open Sans Light"/>
                <a:sym typeface="Open Sans Light"/>
              </a:rPr>
            </a:br>
            <a:r>
              <a:rPr lang="en-US" dirty="0">
                <a:solidFill>
                  <a:srgbClr val="5F6062"/>
                </a:solidFill>
                <a:latin typeface="Univers LT Std 45 Light" panose="020B0403020202020204" pitchFamily="34" charset="0"/>
                <a:ea typeface="Open Sans Light"/>
                <a:cs typeface="Open Sans Light"/>
                <a:sym typeface="Open Sans Light"/>
              </a:rPr>
              <a:t>regarding cloud cover at your airport?</a:t>
            </a:r>
          </a:p>
          <a:p>
            <a:endParaRPr lang="en-US" dirty="0">
              <a:solidFill>
                <a:srgbClr val="5F6062"/>
              </a:solidFill>
              <a:latin typeface="Univers LT Std 45 Light" panose="020B0403020202020204" pitchFamily="34" charset="0"/>
              <a:cs typeface="Univers LT Std 45 Light"/>
            </a:endParaRPr>
          </a:p>
          <a:p>
            <a:endParaRPr lang="en-US" b="1" dirty="0">
              <a:solidFill>
                <a:srgbClr val="5F6062"/>
              </a:solidFill>
              <a:latin typeface="Univers LT Std 45 Light"/>
              <a:cs typeface="Univers LT Std 45 Light"/>
            </a:endParaRPr>
          </a:p>
        </p:txBody>
      </p:sp>
      <p:pic>
        <p:nvPicPr>
          <p:cNvPr id="3" name="Picture 2">
            <a:extLst>
              <a:ext uri="{FF2B5EF4-FFF2-40B4-BE49-F238E27FC236}">
                <a16:creationId xmlns:a16="http://schemas.microsoft.com/office/drawing/2014/main" id="{9B945C39-28C4-C046-8313-CDF3A2EBFEC1}"/>
              </a:ext>
            </a:extLst>
          </p:cNvPr>
          <p:cNvPicPr>
            <a:picLocks noChangeAspect="1"/>
          </p:cNvPicPr>
          <p:nvPr/>
        </p:nvPicPr>
        <p:blipFill>
          <a:blip r:embed="rId4"/>
          <a:stretch>
            <a:fillRect/>
          </a:stretch>
        </p:blipFill>
        <p:spPr>
          <a:xfrm>
            <a:off x="783420" y="1324946"/>
            <a:ext cx="7304907" cy="1259758"/>
          </a:xfrm>
          <a:prstGeom prst="rect">
            <a:avLst/>
          </a:prstGeom>
        </p:spPr>
      </p:pic>
    </p:spTree>
    <p:extLst>
      <p:ext uri="{BB962C8B-B14F-4D97-AF65-F5344CB8AC3E}">
        <p14:creationId xmlns:p14="http://schemas.microsoft.com/office/powerpoint/2010/main" val="16814321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550EB74-4BB6-1E42-8DFD-114A5DCC76A3}"/>
              </a:ext>
            </a:extLst>
          </p:cNvPr>
          <p:cNvSpPr txBox="1"/>
          <p:nvPr/>
        </p:nvSpPr>
        <p:spPr>
          <a:xfrm>
            <a:off x="783421" y="603003"/>
            <a:ext cx="7266885" cy="620155"/>
          </a:xfrm>
          <a:prstGeom prst="rect">
            <a:avLst/>
          </a:prstGeom>
          <a:noFill/>
        </p:spPr>
        <p:txBody>
          <a:bodyPr wrap="square" lIns="0" tIns="0" rIns="0" bIns="0" rtlCol="0" anchor="b" anchorCtr="0">
            <a:noAutofit/>
          </a:bodyPr>
          <a:lstStyle/>
          <a:p>
            <a:pPr lvl="0"/>
            <a:r>
              <a:rPr lang="en-US" sz="4800" b="1" dirty="0">
                <a:solidFill>
                  <a:srgbClr val="0070C0"/>
                </a:solidFill>
                <a:latin typeface="Univers LT Std 65" panose="020B0603020202020204" pitchFamily="34" charset="0"/>
                <a:ea typeface="Open Sans Light"/>
                <a:cs typeface="Open Sans Light"/>
                <a:sym typeface="Open Sans Light"/>
              </a:rPr>
              <a:t>Overcast and Ceilings</a:t>
            </a:r>
          </a:p>
        </p:txBody>
      </p:sp>
      <p:cxnSp>
        <p:nvCxnSpPr>
          <p:cNvPr id="7" name="Straight Connector 6">
            <a:extLst>
              <a:ext uri="{FF2B5EF4-FFF2-40B4-BE49-F238E27FC236}">
                <a16:creationId xmlns:a16="http://schemas.microsoft.com/office/drawing/2014/main" id="{F33406C7-C042-5646-94F6-FE6076F74C10}"/>
              </a:ext>
            </a:extLst>
          </p:cNvPr>
          <p:cNvCxnSpPr/>
          <p:nvPr/>
        </p:nvCxnSpPr>
        <p:spPr>
          <a:xfrm>
            <a:off x="353122" y="6274071"/>
            <a:ext cx="8456341" cy="1588"/>
          </a:xfrm>
          <a:prstGeom prst="line">
            <a:avLst/>
          </a:prstGeom>
          <a:ln w="6350" cap="flat" cmpd="sng" algn="ctr">
            <a:solidFill>
              <a:srgbClr val="9FA1A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BD041894-C005-4B4B-86AC-BDCA42BB3980}"/>
              </a:ext>
            </a:extLst>
          </p:cNvPr>
          <p:cNvSpPr txBox="1"/>
          <p:nvPr/>
        </p:nvSpPr>
        <p:spPr>
          <a:xfrm>
            <a:off x="991221" y="6274071"/>
            <a:ext cx="7818242" cy="286563"/>
          </a:xfrm>
          <a:prstGeom prst="rect">
            <a:avLst/>
          </a:prstGeom>
          <a:noFill/>
        </p:spPr>
        <p:txBody>
          <a:bodyPr wrap="square" lIns="0" tIns="0" rIns="0" bIns="0" rtlCol="0" anchor="b" anchorCtr="0">
            <a:noAutofit/>
          </a:bodyPr>
          <a:lstStyle/>
          <a:p>
            <a:pPr algn="r"/>
            <a:r>
              <a:rPr lang="en-US" sz="1000" dirty="0">
                <a:solidFill>
                  <a:srgbClr val="0076C0"/>
                </a:solidFill>
                <a:latin typeface="Univers LT Std 45 Light"/>
                <a:cs typeface="Univers LT Std 45 Light"/>
              </a:rPr>
              <a:t>Weather Basics</a:t>
            </a:r>
          </a:p>
        </p:txBody>
      </p:sp>
      <p:pic>
        <p:nvPicPr>
          <p:cNvPr id="9" name="Picture 8">
            <a:extLst>
              <a:ext uri="{FF2B5EF4-FFF2-40B4-BE49-F238E27FC236}">
                <a16:creationId xmlns:a16="http://schemas.microsoft.com/office/drawing/2014/main" id="{48ABE38F-4CE7-7D4D-9506-3702FBED724E}"/>
              </a:ext>
            </a:extLst>
          </p:cNvPr>
          <p:cNvPicPr>
            <a:picLocks noChangeAspect="1"/>
          </p:cNvPicPr>
          <p:nvPr/>
        </p:nvPicPr>
        <p:blipFill>
          <a:blip r:embed="rId3"/>
          <a:stretch>
            <a:fillRect/>
          </a:stretch>
        </p:blipFill>
        <p:spPr>
          <a:xfrm>
            <a:off x="7953367" y="5650786"/>
            <a:ext cx="856096" cy="419709"/>
          </a:xfrm>
          <a:prstGeom prst="rect">
            <a:avLst/>
          </a:prstGeom>
        </p:spPr>
      </p:pic>
      <p:sp>
        <p:nvSpPr>
          <p:cNvPr id="11" name="TextBox 10">
            <a:extLst>
              <a:ext uri="{FF2B5EF4-FFF2-40B4-BE49-F238E27FC236}">
                <a16:creationId xmlns:a16="http://schemas.microsoft.com/office/drawing/2014/main" id="{E95C432A-212B-0446-878F-8882595E3741}"/>
              </a:ext>
            </a:extLst>
          </p:cNvPr>
          <p:cNvSpPr txBox="1"/>
          <p:nvPr/>
        </p:nvSpPr>
        <p:spPr>
          <a:xfrm>
            <a:off x="783421" y="4280365"/>
            <a:ext cx="7541299" cy="2018210"/>
          </a:xfrm>
          <a:prstGeom prst="rect">
            <a:avLst/>
          </a:prstGeom>
          <a:noFill/>
        </p:spPr>
        <p:txBody>
          <a:bodyPr wrap="square" lIns="0" tIns="0" rIns="0" bIns="0" rtlCol="0" anchor="t" anchorCtr="0">
            <a:noAutofit/>
          </a:bodyPr>
          <a:lstStyle/>
          <a:p>
            <a:pPr lvl="0"/>
            <a:r>
              <a:rPr lang="en-US" sz="2000" b="1" dirty="0">
                <a:solidFill>
                  <a:srgbClr val="5F6062"/>
                </a:solidFill>
                <a:latin typeface="Univers LT Std 65" panose="020B0603020202020204" pitchFamily="34" charset="0"/>
                <a:ea typeface="Open Sans Light"/>
                <a:cs typeface="Open Sans Light"/>
                <a:sym typeface="Open Sans Light"/>
              </a:rPr>
              <a:t>Ceiling: </a:t>
            </a:r>
            <a:r>
              <a:rPr lang="en-US" sz="2000" dirty="0">
                <a:solidFill>
                  <a:srgbClr val="5F6062"/>
                </a:solidFill>
                <a:latin typeface="Univers LT Std 45 Light" panose="020B0403020202020204" pitchFamily="34" charset="0"/>
                <a:ea typeface="Open Sans Light"/>
                <a:cs typeface="Open Sans Light"/>
                <a:sym typeface="Open Sans Light"/>
              </a:rPr>
              <a:t>a measurement of the height of the base of the </a:t>
            </a:r>
            <a:br>
              <a:rPr lang="en-US" sz="2000" dirty="0">
                <a:solidFill>
                  <a:srgbClr val="5F6062"/>
                </a:solidFill>
                <a:latin typeface="Univers LT Std 45 Light" panose="020B0403020202020204" pitchFamily="34" charset="0"/>
                <a:ea typeface="Open Sans Light"/>
                <a:cs typeface="Open Sans Light"/>
                <a:sym typeface="Open Sans Light"/>
              </a:rPr>
            </a:br>
            <a:r>
              <a:rPr lang="en-US" sz="2000" dirty="0">
                <a:solidFill>
                  <a:srgbClr val="5F6062"/>
                </a:solidFill>
                <a:latin typeface="Univers LT Std 45 Light" panose="020B0403020202020204" pitchFamily="34" charset="0"/>
                <a:ea typeface="Open Sans Light"/>
                <a:cs typeface="Open Sans Light"/>
                <a:sym typeface="Open Sans Light"/>
              </a:rPr>
              <a:t>lowest clouds.</a:t>
            </a:r>
            <a:endParaRPr lang="en-US" sz="2000" dirty="0">
              <a:solidFill>
                <a:srgbClr val="5F6062"/>
              </a:solidFill>
              <a:latin typeface="Univers LT Std 45 Light" panose="020B0403020202020204" pitchFamily="34" charset="0"/>
            </a:endParaRPr>
          </a:p>
          <a:p>
            <a:pPr lvl="0"/>
            <a:endParaRPr lang="en-US" sz="2000" dirty="0">
              <a:solidFill>
                <a:srgbClr val="5F6062"/>
              </a:solidFill>
              <a:latin typeface="Univers LT Std 45 Light" panose="020B0403020202020204" pitchFamily="34" charset="0"/>
              <a:ea typeface="Open Sans Light"/>
              <a:cs typeface="Open Sans Light"/>
              <a:sym typeface="Open Sans Light"/>
            </a:endParaRPr>
          </a:p>
          <a:p>
            <a:pPr lvl="0"/>
            <a:r>
              <a:rPr lang="en-US" sz="2000" dirty="0">
                <a:solidFill>
                  <a:srgbClr val="5F6062"/>
                </a:solidFill>
                <a:latin typeface="Univers LT Std 45 Light" panose="020B0403020202020204" pitchFamily="34" charset="0"/>
                <a:ea typeface="Open Sans Light"/>
                <a:cs typeface="Open Sans Light"/>
                <a:sym typeface="Open Sans Light"/>
              </a:rPr>
              <a:t>What information does ATIS offer to you today regarding </a:t>
            </a:r>
          </a:p>
          <a:p>
            <a:pPr lvl="0"/>
            <a:r>
              <a:rPr lang="en-US" sz="2000" dirty="0">
                <a:solidFill>
                  <a:srgbClr val="5F6062"/>
                </a:solidFill>
                <a:latin typeface="Univers LT Std 45 Light" panose="020B0403020202020204" pitchFamily="34" charset="0"/>
                <a:ea typeface="Open Sans Light"/>
                <a:cs typeface="Open Sans Light"/>
                <a:sym typeface="Open Sans Light"/>
              </a:rPr>
              <a:t>the ceiling at your airport?</a:t>
            </a:r>
            <a:endParaRPr lang="en-US" sz="2000" dirty="0">
              <a:solidFill>
                <a:srgbClr val="5F6062"/>
              </a:solidFill>
              <a:latin typeface="Univers LT Std 45 Light" panose="020B0403020202020204" pitchFamily="34" charset="0"/>
            </a:endParaRPr>
          </a:p>
          <a:p>
            <a:endParaRPr lang="en-US" sz="2000" dirty="0">
              <a:solidFill>
                <a:srgbClr val="5F6062"/>
              </a:solidFill>
              <a:latin typeface="Univers LT Std 45 Light" panose="020B0403020202020204" pitchFamily="34" charset="0"/>
              <a:cs typeface="Univers LT Std 45 Light"/>
            </a:endParaRPr>
          </a:p>
          <a:p>
            <a:endParaRPr lang="en-US" sz="2000" b="1" dirty="0">
              <a:solidFill>
                <a:srgbClr val="5F6062"/>
              </a:solidFill>
              <a:latin typeface="Univers LT Std 45 Light"/>
              <a:cs typeface="Univers LT Std 45 Light"/>
            </a:endParaRPr>
          </a:p>
        </p:txBody>
      </p:sp>
      <p:pic>
        <p:nvPicPr>
          <p:cNvPr id="3" name="Picture 2">
            <a:extLst>
              <a:ext uri="{FF2B5EF4-FFF2-40B4-BE49-F238E27FC236}">
                <a16:creationId xmlns:a16="http://schemas.microsoft.com/office/drawing/2014/main" id="{313F3443-52BF-494A-8E71-3453025D022F}"/>
              </a:ext>
            </a:extLst>
          </p:cNvPr>
          <p:cNvPicPr>
            <a:picLocks noChangeAspect="1"/>
          </p:cNvPicPr>
          <p:nvPr/>
        </p:nvPicPr>
        <p:blipFill>
          <a:blip r:embed="rId4"/>
          <a:stretch>
            <a:fillRect/>
          </a:stretch>
        </p:blipFill>
        <p:spPr>
          <a:xfrm>
            <a:off x="783421" y="1398760"/>
            <a:ext cx="6448274" cy="2678029"/>
          </a:xfrm>
          <a:prstGeom prst="rect">
            <a:avLst/>
          </a:prstGeom>
        </p:spPr>
      </p:pic>
    </p:spTree>
    <p:extLst>
      <p:ext uri="{BB962C8B-B14F-4D97-AF65-F5344CB8AC3E}">
        <p14:creationId xmlns:p14="http://schemas.microsoft.com/office/powerpoint/2010/main" val="33670807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33406C7-C042-5646-94F6-FE6076F74C10}"/>
              </a:ext>
            </a:extLst>
          </p:cNvPr>
          <p:cNvCxnSpPr/>
          <p:nvPr/>
        </p:nvCxnSpPr>
        <p:spPr>
          <a:xfrm>
            <a:off x="353122" y="6274071"/>
            <a:ext cx="8456341" cy="1588"/>
          </a:xfrm>
          <a:prstGeom prst="line">
            <a:avLst/>
          </a:prstGeom>
          <a:ln w="6350" cap="flat" cmpd="sng" algn="ctr">
            <a:solidFill>
              <a:srgbClr val="9FA1A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BD041894-C005-4B4B-86AC-BDCA42BB3980}"/>
              </a:ext>
            </a:extLst>
          </p:cNvPr>
          <p:cNvSpPr txBox="1"/>
          <p:nvPr/>
        </p:nvSpPr>
        <p:spPr>
          <a:xfrm>
            <a:off x="991221" y="6274071"/>
            <a:ext cx="7818242" cy="286563"/>
          </a:xfrm>
          <a:prstGeom prst="rect">
            <a:avLst/>
          </a:prstGeom>
          <a:noFill/>
        </p:spPr>
        <p:txBody>
          <a:bodyPr wrap="square" lIns="0" tIns="0" rIns="0" bIns="0" rtlCol="0" anchor="b" anchorCtr="0">
            <a:noAutofit/>
          </a:bodyPr>
          <a:lstStyle/>
          <a:p>
            <a:pPr algn="r"/>
            <a:r>
              <a:rPr lang="en-US" sz="1000" dirty="0">
                <a:solidFill>
                  <a:srgbClr val="0076C0"/>
                </a:solidFill>
                <a:latin typeface="Univers LT Std 45 Light"/>
                <a:cs typeface="Univers LT Std 45 Light"/>
              </a:rPr>
              <a:t>Weather Basics</a:t>
            </a:r>
          </a:p>
        </p:txBody>
      </p:sp>
      <p:pic>
        <p:nvPicPr>
          <p:cNvPr id="9" name="Picture 8">
            <a:extLst>
              <a:ext uri="{FF2B5EF4-FFF2-40B4-BE49-F238E27FC236}">
                <a16:creationId xmlns:a16="http://schemas.microsoft.com/office/drawing/2014/main" id="{48ABE38F-4CE7-7D4D-9506-3702FBED724E}"/>
              </a:ext>
            </a:extLst>
          </p:cNvPr>
          <p:cNvPicPr>
            <a:picLocks noChangeAspect="1"/>
          </p:cNvPicPr>
          <p:nvPr/>
        </p:nvPicPr>
        <p:blipFill>
          <a:blip r:embed="rId3"/>
          <a:stretch>
            <a:fillRect/>
          </a:stretch>
        </p:blipFill>
        <p:spPr>
          <a:xfrm>
            <a:off x="7953367" y="5650786"/>
            <a:ext cx="856096" cy="419709"/>
          </a:xfrm>
          <a:prstGeom prst="rect">
            <a:avLst/>
          </a:prstGeom>
        </p:spPr>
      </p:pic>
      <p:sp>
        <p:nvSpPr>
          <p:cNvPr id="11" name="TextBox 10">
            <a:extLst>
              <a:ext uri="{FF2B5EF4-FFF2-40B4-BE49-F238E27FC236}">
                <a16:creationId xmlns:a16="http://schemas.microsoft.com/office/drawing/2014/main" id="{E95C432A-212B-0446-878F-8882595E3741}"/>
              </a:ext>
            </a:extLst>
          </p:cNvPr>
          <p:cNvSpPr txBox="1"/>
          <p:nvPr/>
        </p:nvSpPr>
        <p:spPr>
          <a:xfrm>
            <a:off x="614536" y="5581490"/>
            <a:ext cx="7541299" cy="468290"/>
          </a:xfrm>
          <a:prstGeom prst="rect">
            <a:avLst/>
          </a:prstGeom>
          <a:noFill/>
        </p:spPr>
        <p:txBody>
          <a:bodyPr wrap="square" lIns="0" tIns="0" rIns="0" bIns="0" rtlCol="0" anchor="t" anchorCtr="0">
            <a:noAutofit/>
          </a:bodyPr>
          <a:lstStyle/>
          <a:p>
            <a:pPr lvl="0"/>
            <a:r>
              <a:rPr lang="en-US" sz="2000" dirty="0">
                <a:solidFill>
                  <a:srgbClr val="5F6062"/>
                </a:solidFill>
                <a:latin typeface="Univers LT Std 45 Light" panose="020B0403020202020204" pitchFamily="34" charset="0"/>
                <a:ea typeface="Open Sans Light"/>
                <a:cs typeface="Open Sans Light"/>
                <a:sym typeface="Open Sans Light"/>
              </a:rPr>
              <a:t>How do clouds affect flying?</a:t>
            </a:r>
            <a:endParaRPr lang="en-US" sz="2000" dirty="0">
              <a:solidFill>
                <a:srgbClr val="5F6062"/>
              </a:solidFill>
              <a:latin typeface="Univers LT Std 45 Light" panose="020B0403020202020204" pitchFamily="34" charset="0"/>
              <a:cs typeface="Univers LT Std 45 Light"/>
            </a:endParaRPr>
          </a:p>
          <a:p>
            <a:endParaRPr lang="en-US" sz="2000" b="1" dirty="0">
              <a:solidFill>
                <a:srgbClr val="5F6062"/>
              </a:solidFill>
              <a:latin typeface="Univers LT Std 45 Light"/>
              <a:cs typeface="Univers LT Std 45 Light"/>
            </a:endParaRPr>
          </a:p>
        </p:txBody>
      </p:sp>
      <p:sp>
        <p:nvSpPr>
          <p:cNvPr id="10" name="Google Shape;350;p21">
            <a:extLst>
              <a:ext uri="{FF2B5EF4-FFF2-40B4-BE49-F238E27FC236}">
                <a16:creationId xmlns:a16="http://schemas.microsoft.com/office/drawing/2014/main" id="{7AEC36BF-3115-D446-8423-CE8609207635}"/>
              </a:ext>
            </a:extLst>
          </p:cNvPr>
          <p:cNvSpPr txBox="1"/>
          <p:nvPr/>
        </p:nvSpPr>
        <p:spPr>
          <a:xfrm>
            <a:off x="614536" y="365523"/>
            <a:ext cx="7541300" cy="853087"/>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r>
              <a:rPr lang="en-US" sz="4800" b="1" dirty="0">
                <a:solidFill>
                  <a:srgbClr val="0070C0"/>
                </a:solidFill>
                <a:latin typeface="Univers LT Std 65" panose="020B0603020202020204" pitchFamily="34" charset="0"/>
                <a:ea typeface="Open Sans Light"/>
                <a:cs typeface="Open Sans Light"/>
                <a:sym typeface="Open Sans Light"/>
              </a:rPr>
              <a:t>Clouds and Flying</a:t>
            </a:r>
            <a:endParaRPr sz="4800" b="1" dirty="0">
              <a:solidFill>
                <a:srgbClr val="0070C0"/>
              </a:solidFill>
              <a:latin typeface="Univers LT Std 65" panose="020B0603020202020204" pitchFamily="34" charset="0"/>
              <a:ea typeface="Open Sans Light"/>
              <a:cs typeface="Open Sans Light"/>
              <a:sym typeface="Open Sans Light"/>
            </a:endParaRPr>
          </a:p>
        </p:txBody>
      </p:sp>
      <p:pic>
        <p:nvPicPr>
          <p:cNvPr id="12" name="Google Shape;352;p21">
            <a:extLst>
              <a:ext uri="{FF2B5EF4-FFF2-40B4-BE49-F238E27FC236}">
                <a16:creationId xmlns:a16="http://schemas.microsoft.com/office/drawing/2014/main" id="{5C4DD7CD-6251-E44D-BDB5-156536419963}"/>
              </a:ext>
            </a:extLst>
          </p:cNvPr>
          <p:cNvPicPr preferRelativeResize="0"/>
          <p:nvPr/>
        </p:nvPicPr>
        <p:blipFill rotWithShape="1">
          <a:blip r:embed="rId4">
            <a:alphaModFix/>
          </a:blip>
          <a:srcRect/>
          <a:stretch/>
        </p:blipFill>
        <p:spPr>
          <a:xfrm>
            <a:off x="614536" y="1387081"/>
            <a:ext cx="5521393" cy="3970118"/>
          </a:xfrm>
          <a:prstGeom prst="rect">
            <a:avLst/>
          </a:prstGeom>
          <a:noFill/>
          <a:ln>
            <a:noFill/>
          </a:ln>
        </p:spPr>
      </p:pic>
    </p:spTree>
    <p:extLst>
      <p:ext uri="{BB962C8B-B14F-4D97-AF65-F5344CB8AC3E}">
        <p14:creationId xmlns:p14="http://schemas.microsoft.com/office/powerpoint/2010/main" val="750652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01350" y="770925"/>
            <a:ext cx="7541300" cy="853087"/>
          </a:xfrm>
          <a:prstGeom prst="rect">
            <a:avLst/>
          </a:prstGeom>
          <a:noFill/>
        </p:spPr>
        <p:txBody>
          <a:bodyPr wrap="square" lIns="0" tIns="0" rIns="0" bIns="0" rtlCol="0" anchor="b" anchorCtr="0">
            <a:noAutofit/>
          </a:bodyPr>
          <a:lstStyle/>
          <a:p>
            <a:r>
              <a:rPr lang="en-US" sz="6000" b="1" spc="-100" dirty="0">
                <a:solidFill>
                  <a:srgbClr val="0076C0"/>
                </a:solidFill>
                <a:latin typeface="Univers LT Std 45 Light"/>
                <a:cs typeface="Univers LT Std 45 Light"/>
              </a:rPr>
              <a:t>Session Objectives</a:t>
            </a:r>
          </a:p>
        </p:txBody>
      </p:sp>
      <p:sp>
        <p:nvSpPr>
          <p:cNvPr id="9" name="TextBox 8"/>
          <p:cNvSpPr txBox="1"/>
          <p:nvPr/>
        </p:nvSpPr>
        <p:spPr>
          <a:xfrm>
            <a:off x="801350" y="1944101"/>
            <a:ext cx="7541299" cy="3706685"/>
          </a:xfrm>
          <a:prstGeom prst="rect">
            <a:avLst/>
          </a:prstGeom>
          <a:noFill/>
        </p:spPr>
        <p:txBody>
          <a:bodyPr wrap="square" lIns="0" tIns="0" rIns="0" bIns="0" rtlCol="0" anchor="t" anchorCtr="0">
            <a:noAutofit/>
          </a:bodyPr>
          <a:lstStyle/>
          <a:p>
            <a:r>
              <a:rPr lang="en-US" sz="2000" b="1" dirty="0">
                <a:solidFill>
                  <a:srgbClr val="5F6062"/>
                </a:solidFill>
                <a:latin typeface="Univers LT Std 45 Light"/>
                <a:cs typeface="Univers LT Std 45 Light"/>
              </a:rPr>
              <a:t>You will learn about</a:t>
            </a:r>
          </a:p>
          <a:p>
            <a:endParaRPr lang="en-US" sz="2000" dirty="0">
              <a:solidFill>
                <a:srgbClr val="5F6062"/>
              </a:solidFill>
              <a:latin typeface="Univers LT Std 45 Light"/>
              <a:cs typeface="Univers LT Std 45 Light"/>
            </a:endParaRPr>
          </a:p>
          <a:p>
            <a:pPr marL="342900" lvl="0" indent="-342900">
              <a:buClr>
                <a:srgbClr val="5F6062"/>
              </a:buClr>
              <a:buSzPct val="85000"/>
              <a:buFont typeface="Wingdings" pitchFamily="2" charset="2"/>
              <a:buChar char="ü"/>
            </a:pPr>
            <a:r>
              <a:rPr lang="en-US" sz="2000" dirty="0">
                <a:solidFill>
                  <a:srgbClr val="5F6062"/>
                </a:solidFill>
                <a:latin typeface="Univers LT Std 45 Light" panose="020B0403020202020204" pitchFamily="34" charset="0"/>
                <a:ea typeface="Calibri"/>
                <a:cs typeface="Calibri"/>
                <a:sym typeface="Calibri"/>
              </a:rPr>
              <a:t>What is </a:t>
            </a:r>
            <a:r>
              <a:rPr lang="en-US" sz="2000" dirty="0">
                <a:solidFill>
                  <a:srgbClr val="5F6062"/>
                </a:solidFill>
                <a:latin typeface="Univers LT Std 45 Light" panose="020B0403020202020204" pitchFamily="34" charset="0"/>
                <a:ea typeface="Calibri"/>
                <a:cs typeface="Calibri"/>
                <a:sym typeface="Calibri"/>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0"/>
                  </a:ext>
                </a:extLst>
              </a:rPr>
              <a:t>weather</a:t>
            </a:r>
            <a:r>
              <a:rPr lang="en-US" sz="2000" dirty="0">
                <a:solidFill>
                  <a:srgbClr val="5F6062"/>
                </a:solidFill>
                <a:latin typeface="Univers LT Std 45 Light" panose="020B0403020202020204" pitchFamily="34" charset="0"/>
                <a:ea typeface="Calibri"/>
                <a:cs typeface="Calibri"/>
                <a:sym typeface="Calibri"/>
              </a:rPr>
              <a:t>?</a:t>
            </a:r>
            <a:endParaRPr lang="en-US" sz="2000" dirty="0">
              <a:latin typeface="Univers LT Std 45 Light" panose="020B0403020202020204" pitchFamily="34" charset="0"/>
            </a:endParaRPr>
          </a:p>
          <a:p>
            <a:pPr marL="342900" lvl="0" indent="-342900">
              <a:buClr>
                <a:srgbClr val="5F6062"/>
              </a:buClr>
              <a:buSzPct val="85000"/>
              <a:buFont typeface="Wingdings" pitchFamily="2" charset="2"/>
              <a:buChar char="ü"/>
            </a:pPr>
            <a:r>
              <a:rPr lang="en-US" sz="2000" dirty="0">
                <a:solidFill>
                  <a:srgbClr val="5F6062"/>
                </a:solidFill>
                <a:latin typeface="Univers LT Std 45 Light" panose="020B0403020202020204" pitchFamily="34" charset="0"/>
                <a:ea typeface="Calibri"/>
                <a:cs typeface="Calibri"/>
                <a:sym typeface="Calibri"/>
              </a:rPr>
              <a:t>How does </a:t>
            </a:r>
            <a:r>
              <a:rPr lang="en-US" sz="2000" dirty="0">
                <a:solidFill>
                  <a:srgbClr val="5F6062"/>
                </a:solidFill>
                <a:latin typeface="Univers LT Std 45 Light" panose="020B0403020202020204" pitchFamily="34" charset="0"/>
                <a:ea typeface="Calibri"/>
                <a:cs typeface="Calibri"/>
                <a:sym typeface="Calibri"/>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1"/>
                  </a:ext>
                </a:extLst>
              </a:rPr>
              <a:t>weather affect flying</a:t>
            </a:r>
            <a:r>
              <a:rPr lang="en-US" sz="2000" dirty="0">
                <a:solidFill>
                  <a:srgbClr val="5F6062"/>
                </a:solidFill>
                <a:latin typeface="Univers LT Std 45 Light" panose="020B0403020202020204" pitchFamily="34" charset="0"/>
                <a:ea typeface="Calibri"/>
                <a:cs typeface="Calibri"/>
                <a:sym typeface="Calibri"/>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1"/>
                  </a:ext>
                </a:extLst>
              </a:rPr>
              <a:t>?</a:t>
            </a:r>
            <a:endParaRPr lang="en-US" sz="2000" dirty="0">
              <a:latin typeface="Univers LT Std 45 Light" panose="020B0403020202020204" pitchFamily="34" charset="0"/>
            </a:endParaRPr>
          </a:p>
          <a:p>
            <a:pPr marL="342900" lvl="0" indent="-342900">
              <a:buClr>
                <a:srgbClr val="5F6062"/>
              </a:buClr>
              <a:buSzPct val="85000"/>
              <a:buFont typeface="Wingdings" pitchFamily="2" charset="2"/>
              <a:buChar char="ü"/>
            </a:pPr>
            <a:r>
              <a:rPr lang="en-US" sz="2000" dirty="0">
                <a:solidFill>
                  <a:srgbClr val="5F6062"/>
                </a:solidFill>
                <a:latin typeface="Univers LT Std 45 Light" panose="020B0403020202020204" pitchFamily="34" charset="0"/>
                <a:ea typeface="Calibri"/>
                <a:cs typeface="Calibri"/>
                <a:sym typeface="Calibri"/>
              </a:rPr>
              <a:t>How do we know the </a:t>
            </a:r>
            <a:r>
              <a:rPr lang="en-US" sz="2000" dirty="0">
                <a:solidFill>
                  <a:srgbClr val="5F6062"/>
                </a:solidFill>
                <a:latin typeface="Univers LT Std 45 Light" panose="020B0403020202020204" pitchFamily="34" charset="0"/>
                <a:ea typeface="Calibri"/>
                <a:cs typeface="Calibri"/>
                <a:sym typeface="Calibri"/>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2"/>
                  </a:ext>
                </a:extLst>
              </a:rPr>
              <a:t>weather</a:t>
            </a:r>
            <a:r>
              <a:rPr lang="en-US" sz="2000" dirty="0">
                <a:solidFill>
                  <a:srgbClr val="5F6062"/>
                </a:solidFill>
                <a:latin typeface="Univers LT Std 45 Light" panose="020B0403020202020204" pitchFamily="34" charset="0"/>
                <a:ea typeface="Calibri"/>
                <a:cs typeface="Calibri"/>
                <a:sym typeface="Calibri"/>
              </a:rPr>
              <a:t>?</a:t>
            </a:r>
            <a:endParaRPr lang="en-US" sz="2000" dirty="0">
              <a:latin typeface="Univers LT Std 45 Light" panose="020B0403020202020204" pitchFamily="34" charset="0"/>
            </a:endParaRPr>
          </a:p>
          <a:p>
            <a:pPr marL="342900" lvl="0" indent="-342900">
              <a:buClr>
                <a:srgbClr val="5F6062"/>
              </a:buClr>
              <a:buSzPct val="85000"/>
              <a:buFont typeface="Wingdings" pitchFamily="2" charset="2"/>
              <a:buChar char="ü"/>
            </a:pPr>
            <a:r>
              <a:rPr lang="en-US" sz="2000" dirty="0">
                <a:solidFill>
                  <a:srgbClr val="5F6062"/>
                </a:solidFill>
                <a:latin typeface="Univers LT Std 45 Light" panose="020B0403020202020204" pitchFamily="34" charset="0"/>
                <a:ea typeface="Calibri"/>
                <a:cs typeface="Calibri"/>
                <a:sym typeface="Calibri"/>
              </a:rPr>
              <a:t>What </a:t>
            </a:r>
            <a:r>
              <a:rPr lang="en-US" sz="2000" dirty="0">
                <a:solidFill>
                  <a:srgbClr val="5F6062"/>
                </a:solidFill>
                <a:latin typeface="Univers LT Std 45 Light" panose="020B0403020202020204" pitchFamily="34" charset="0"/>
                <a:ea typeface="Calibri"/>
                <a:cs typeface="Calibri"/>
                <a:sym typeface="Calibri"/>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3"/>
                  </a:ext>
                </a:extLst>
              </a:rPr>
              <a:t>makes weather</a:t>
            </a:r>
            <a:r>
              <a:rPr lang="en-US" sz="2000" dirty="0">
                <a:solidFill>
                  <a:srgbClr val="5F6062"/>
                </a:solidFill>
                <a:latin typeface="Univers LT Std 45 Light" panose="020B0403020202020204" pitchFamily="34" charset="0"/>
                <a:ea typeface="Calibri"/>
                <a:cs typeface="Calibri"/>
                <a:sym typeface="Calibri"/>
              </a:rPr>
              <a:t>?</a:t>
            </a:r>
            <a:endParaRPr lang="en-US" sz="2000" dirty="0">
              <a:latin typeface="Univers LT Std 45 Light" panose="020B0403020202020204" pitchFamily="34" charset="0"/>
            </a:endParaRPr>
          </a:p>
          <a:p>
            <a:pPr marL="342900" lvl="0" indent="-342900">
              <a:buClr>
                <a:srgbClr val="5F6062"/>
              </a:buClr>
              <a:buSzPct val="85000"/>
              <a:buFont typeface="Wingdings" pitchFamily="2" charset="2"/>
              <a:buChar char="ü"/>
            </a:pPr>
            <a:r>
              <a:rPr lang="en-US" sz="2000" dirty="0">
                <a:solidFill>
                  <a:srgbClr val="5F6062"/>
                </a:solidFill>
                <a:latin typeface="Univers LT Std 45 Light" panose="020B0403020202020204" pitchFamily="34" charset="0"/>
                <a:ea typeface="Calibri"/>
                <a:cs typeface="Calibri"/>
                <a:sym typeface="Calibri"/>
              </a:rPr>
              <a:t>Clouds</a:t>
            </a:r>
          </a:p>
          <a:p>
            <a:pPr marL="342900" lvl="0" indent="-342900">
              <a:buClr>
                <a:srgbClr val="5F6062"/>
              </a:buClr>
              <a:buSzPct val="85000"/>
              <a:buFont typeface="Wingdings" pitchFamily="2" charset="2"/>
              <a:buChar char="ü"/>
            </a:pPr>
            <a:r>
              <a:rPr lang="en-US" sz="2000" dirty="0">
                <a:solidFill>
                  <a:srgbClr val="5F6062"/>
                </a:solidFill>
                <a:latin typeface="Univers LT Std 45 Light" panose="020B0403020202020204" pitchFamily="34" charset="0"/>
                <a:ea typeface="Calibri"/>
                <a:cs typeface="Calibri"/>
                <a:sym typeface="Calibri"/>
              </a:rPr>
              <a:t>Visibility</a:t>
            </a:r>
            <a:endParaRPr lang="en-US" sz="2000" dirty="0">
              <a:latin typeface="Univers LT Std 45 Light" panose="020B0403020202020204" pitchFamily="34" charset="0"/>
            </a:endParaRPr>
          </a:p>
          <a:p>
            <a:pPr marL="342900" lvl="0" indent="-342900">
              <a:buClr>
                <a:srgbClr val="5F6062"/>
              </a:buClr>
              <a:buSzPct val="85000"/>
              <a:buFont typeface="Wingdings" pitchFamily="2" charset="2"/>
              <a:buChar char="ü"/>
            </a:pPr>
            <a:r>
              <a:rPr lang="en-US" sz="2000" dirty="0">
                <a:solidFill>
                  <a:srgbClr val="5F6062"/>
                </a:solidFill>
                <a:latin typeface="Univers LT Std 45 Light" panose="020B0403020202020204" pitchFamily="34" charset="0"/>
                <a:ea typeface="Calibri"/>
                <a:cs typeface="Calibri"/>
                <a:sym typeface="Calibri"/>
              </a:rPr>
              <a:t>Wind</a:t>
            </a:r>
            <a:endParaRPr lang="en-US" sz="2000" dirty="0">
              <a:latin typeface="Univers LT Std 45 Light" panose="020B0403020202020204" pitchFamily="34" charset="0"/>
            </a:endParaRPr>
          </a:p>
          <a:p>
            <a:pPr marL="342900" indent="-342900">
              <a:buFont typeface="Arial" panose="020B0604020202020204" pitchFamily="34" charset="0"/>
              <a:buChar char="•"/>
            </a:pPr>
            <a:endParaRPr lang="en-US" sz="2000" dirty="0">
              <a:solidFill>
                <a:srgbClr val="5F6062"/>
              </a:solidFill>
              <a:latin typeface="Univers LT Std 45 Light"/>
              <a:cs typeface="Univers LT Std 45 Light"/>
            </a:endParaRPr>
          </a:p>
        </p:txBody>
      </p:sp>
      <p:cxnSp>
        <p:nvCxnSpPr>
          <p:cNvPr id="10" name="Straight Connector 9">
            <a:extLst>
              <a:ext uri="{FF2B5EF4-FFF2-40B4-BE49-F238E27FC236}">
                <a16:creationId xmlns:a16="http://schemas.microsoft.com/office/drawing/2014/main" id="{B88D8EF2-FC32-9C48-BAB5-DA32E98D62A8}"/>
              </a:ext>
            </a:extLst>
          </p:cNvPr>
          <p:cNvCxnSpPr/>
          <p:nvPr/>
        </p:nvCxnSpPr>
        <p:spPr>
          <a:xfrm>
            <a:off x="353122" y="6274071"/>
            <a:ext cx="8456341" cy="1588"/>
          </a:xfrm>
          <a:prstGeom prst="line">
            <a:avLst/>
          </a:prstGeom>
          <a:ln w="6350" cap="flat" cmpd="sng" algn="ctr">
            <a:solidFill>
              <a:srgbClr val="9FA1A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2930DFE8-34BB-804F-BBD0-99F1E75E861F}"/>
              </a:ext>
            </a:extLst>
          </p:cNvPr>
          <p:cNvSpPr txBox="1"/>
          <p:nvPr/>
        </p:nvSpPr>
        <p:spPr>
          <a:xfrm>
            <a:off x="991221" y="6274071"/>
            <a:ext cx="7818242" cy="286563"/>
          </a:xfrm>
          <a:prstGeom prst="rect">
            <a:avLst/>
          </a:prstGeom>
          <a:noFill/>
        </p:spPr>
        <p:txBody>
          <a:bodyPr wrap="square" lIns="0" tIns="0" rIns="0" bIns="0" rtlCol="0" anchor="b" anchorCtr="0">
            <a:noAutofit/>
          </a:bodyPr>
          <a:lstStyle/>
          <a:p>
            <a:pPr algn="r"/>
            <a:r>
              <a:rPr lang="en-US" sz="1000" dirty="0">
                <a:solidFill>
                  <a:srgbClr val="0076C0"/>
                </a:solidFill>
                <a:latin typeface="Univers LT Std 45 Light"/>
                <a:cs typeface="Univers LT Std 45 Light"/>
              </a:rPr>
              <a:t>Weather Basics</a:t>
            </a:r>
          </a:p>
        </p:txBody>
      </p:sp>
      <p:pic>
        <p:nvPicPr>
          <p:cNvPr id="13" name="Picture 12">
            <a:extLst>
              <a:ext uri="{FF2B5EF4-FFF2-40B4-BE49-F238E27FC236}">
                <a16:creationId xmlns:a16="http://schemas.microsoft.com/office/drawing/2014/main" id="{1432D0C2-B9A6-8D44-B71F-A4AAD999454A}"/>
              </a:ext>
            </a:extLst>
          </p:cNvPr>
          <p:cNvPicPr>
            <a:picLocks noChangeAspect="1"/>
          </p:cNvPicPr>
          <p:nvPr/>
        </p:nvPicPr>
        <p:blipFill>
          <a:blip r:embed="rId3"/>
          <a:stretch>
            <a:fillRect/>
          </a:stretch>
        </p:blipFill>
        <p:spPr>
          <a:xfrm>
            <a:off x="7953367" y="5650786"/>
            <a:ext cx="856096" cy="419709"/>
          </a:xfrm>
          <a:prstGeom prst="rect">
            <a:avLst/>
          </a:prstGeom>
        </p:spPr>
      </p:pic>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33406C7-C042-5646-94F6-FE6076F74C10}"/>
              </a:ext>
            </a:extLst>
          </p:cNvPr>
          <p:cNvCxnSpPr/>
          <p:nvPr/>
        </p:nvCxnSpPr>
        <p:spPr>
          <a:xfrm>
            <a:off x="353122" y="6274071"/>
            <a:ext cx="8456341" cy="1588"/>
          </a:xfrm>
          <a:prstGeom prst="line">
            <a:avLst/>
          </a:prstGeom>
          <a:ln w="6350" cap="flat" cmpd="sng" algn="ctr">
            <a:solidFill>
              <a:srgbClr val="9FA1A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BD041894-C005-4B4B-86AC-BDCA42BB3980}"/>
              </a:ext>
            </a:extLst>
          </p:cNvPr>
          <p:cNvSpPr txBox="1"/>
          <p:nvPr/>
        </p:nvSpPr>
        <p:spPr>
          <a:xfrm>
            <a:off x="991221" y="6274071"/>
            <a:ext cx="7818242" cy="286563"/>
          </a:xfrm>
          <a:prstGeom prst="rect">
            <a:avLst/>
          </a:prstGeom>
          <a:noFill/>
        </p:spPr>
        <p:txBody>
          <a:bodyPr wrap="square" lIns="0" tIns="0" rIns="0" bIns="0" rtlCol="0" anchor="b" anchorCtr="0">
            <a:noAutofit/>
          </a:bodyPr>
          <a:lstStyle/>
          <a:p>
            <a:pPr algn="r"/>
            <a:r>
              <a:rPr lang="en-US" sz="1000" dirty="0">
                <a:solidFill>
                  <a:srgbClr val="0076C0"/>
                </a:solidFill>
                <a:latin typeface="Univers LT Std 45 Light"/>
                <a:cs typeface="Univers LT Std 45 Light"/>
              </a:rPr>
              <a:t>Weather Basics</a:t>
            </a:r>
          </a:p>
        </p:txBody>
      </p:sp>
      <p:pic>
        <p:nvPicPr>
          <p:cNvPr id="9" name="Picture 8">
            <a:extLst>
              <a:ext uri="{FF2B5EF4-FFF2-40B4-BE49-F238E27FC236}">
                <a16:creationId xmlns:a16="http://schemas.microsoft.com/office/drawing/2014/main" id="{48ABE38F-4CE7-7D4D-9506-3702FBED724E}"/>
              </a:ext>
            </a:extLst>
          </p:cNvPr>
          <p:cNvPicPr>
            <a:picLocks noChangeAspect="1"/>
          </p:cNvPicPr>
          <p:nvPr/>
        </p:nvPicPr>
        <p:blipFill>
          <a:blip r:embed="rId3"/>
          <a:stretch>
            <a:fillRect/>
          </a:stretch>
        </p:blipFill>
        <p:spPr>
          <a:xfrm>
            <a:off x="7953367" y="5650786"/>
            <a:ext cx="856096" cy="419709"/>
          </a:xfrm>
          <a:prstGeom prst="rect">
            <a:avLst/>
          </a:prstGeom>
        </p:spPr>
      </p:pic>
      <p:sp>
        <p:nvSpPr>
          <p:cNvPr id="11" name="TextBox 10">
            <a:extLst>
              <a:ext uri="{FF2B5EF4-FFF2-40B4-BE49-F238E27FC236}">
                <a16:creationId xmlns:a16="http://schemas.microsoft.com/office/drawing/2014/main" id="{E95C432A-212B-0446-878F-8882595E3741}"/>
              </a:ext>
            </a:extLst>
          </p:cNvPr>
          <p:cNvSpPr txBox="1"/>
          <p:nvPr/>
        </p:nvSpPr>
        <p:spPr>
          <a:xfrm>
            <a:off x="614536" y="5479702"/>
            <a:ext cx="6700664" cy="692581"/>
          </a:xfrm>
          <a:prstGeom prst="rect">
            <a:avLst/>
          </a:prstGeom>
          <a:noFill/>
        </p:spPr>
        <p:txBody>
          <a:bodyPr wrap="square" lIns="0" tIns="0" rIns="0" bIns="0" rtlCol="0" anchor="t" anchorCtr="0">
            <a:noAutofit/>
          </a:bodyPr>
          <a:lstStyle/>
          <a:p>
            <a:r>
              <a:rPr lang="en-US" sz="2000" dirty="0">
                <a:solidFill>
                  <a:srgbClr val="5F6062"/>
                </a:solidFill>
                <a:latin typeface="Univers LT Std 45 Light" panose="020B0403020202020204" pitchFamily="34" charset="0"/>
                <a:ea typeface="Open Sans Light"/>
                <a:cs typeface="Open Sans Light"/>
                <a:sym typeface="Open Sans Light"/>
              </a:rPr>
              <a:t>Visibility is a measure of the distance at which an object </a:t>
            </a:r>
            <a:br>
              <a:rPr lang="en-US" sz="2000" dirty="0">
                <a:solidFill>
                  <a:srgbClr val="5F6062"/>
                </a:solidFill>
                <a:latin typeface="Univers LT Std 45 Light" panose="020B0403020202020204" pitchFamily="34" charset="0"/>
                <a:ea typeface="Open Sans Light"/>
                <a:cs typeface="Open Sans Light"/>
                <a:sym typeface="Open Sans Light"/>
              </a:rPr>
            </a:br>
            <a:r>
              <a:rPr lang="en-US" sz="2000" dirty="0">
                <a:solidFill>
                  <a:srgbClr val="5F6062"/>
                </a:solidFill>
                <a:latin typeface="Univers LT Std 45 Light" panose="020B0403020202020204" pitchFamily="34" charset="0"/>
                <a:ea typeface="Open Sans Light"/>
                <a:cs typeface="Open Sans Light"/>
                <a:sym typeface="Open Sans Light"/>
              </a:rPr>
              <a:t>or light can be </a:t>
            </a:r>
            <a:r>
              <a:rPr lang="en-US" sz="2000" dirty="0">
                <a:solidFill>
                  <a:srgbClr val="5F6062"/>
                </a:solidFill>
                <a:latin typeface="Univers LT Std 45 Light" panose="020B0403020202020204" pitchFamily="34" charset="0"/>
                <a:ea typeface="Open Sans Light"/>
                <a:cs typeface="Open Sans Light"/>
                <a:sym typeface="Open Sans Light"/>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24"/>
                  </a:ext>
                </a:extLst>
              </a:rPr>
              <a:t>clearly seen, measured in miles</a:t>
            </a:r>
            <a:endParaRPr lang="en-US" sz="2000" dirty="0">
              <a:solidFill>
                <a:srgbClr val="5F6062"/>
              </a:solidFill>
              <a:latin typeface="Univers LT Std 45 Light" panose="020B0403020202020204" pitchFamily="34" charset="0"/>
              <a:ea typeface="Open Sans Light"/>
              <a:cs typeface="Open Sans Light"/>
              <a:sym typeface="Open Sans Light"/>
            </a:endParaRPr>
          </a:p>
        </p:txBody>
      </p:sp>
      <p:sp>
        <p:nvSpPr>
          <p:cNvPr id="10" name="Google Shape;350;p21">
            <a:extLst>
              <a:ext uri="{FF2B5EF4-FFF2-40B4-BE49-F238E27FC236}">
                <a16:creationId xmlns:a16="http://schemas.microsoft.com/office/drawing/2014/main" id="{7AEC36BF-3115-D446-8423-CE8609207635}"/>
              </a:ext>
            </a:extLst>
          </p:cNvPr>
          <p:cNvSpPr txBox="1"/>
          <p:nvPr/>
        </p:nvSpPr>
        <p:spPr>
          <a:xfrm>
            <a:off x="614536" y="365523"/>
            <a:ext cx="7541300" cy="853087"/>
          </a:xfrm>
          <a:prstGeom prst="rect">
            <a:avLst/>
          </a:prstGeom>
          <a:noFill/>
          <a:ln>
            <a:noFill/>
          </a:ln>
        </p:spPr>
        <p:txBody>
          <a:bodyPr spcFirstLastPara="1" wrap="square" lIns="0" tIns="0" rIns="0" bIns="0" anchor="b" anchorCtr="0">
            <a:noAutofit/>
          </a:bodyPr>
          <a:lstStyle/>
          <a:p>
            <a:pPr lvl="0"/>
            <a:r>
              <a:rPr lang="en-US" sz="4800" b="1" dirty="0">
                <a:solidFill>
                  <a:srgbClr val="1B78BD"/>
                </a:solidFill>
                <a:latin typeface="Univers LT Std 65" panose="020B0603020202020204" pitchFamily="34" charset="0"/>
                <a:ea typeface="Open Sans Light"/>
                <a:cs typeface="Open Sans Light"/>
                <a:sym typeface="Open Sans Light"/>
              </a:rPr>
              <a:t>Visibility</a:t>
            </a:r>
            <a:endParaRPr sz="4800" b="1" dirty="0">
              <a:solidFill>
                <a:srgbClr val="1B78BD"/>
              </a:solidFill>
              <a:latin typeface="Univers LT Std 65" panose="020B0603020202020204" pitchFamily="34" charset="0"/>
              <a:ea typeface="Open Sans Light"/>
              <a:cs typeface="Open Sans Light"/>
              <a:sym typeface="Open Sans Light"/>
            </a:endParaRPr>
          </a:p>
        </p:txBody>
      </p:sp>
      <p:pic>
        <p:nvPicPr>
          <p:cNvPr id="12" name="Google Shape;352;p21">
            <a:extLst>
              <a:ext uri="{FF2B5EF4-FFF2-40B4-BE49-F238E27FC236}">
                <a16:creationId xmlns:a16="http://schemas.microsoft.com/office/drawing/2014/main" id="{5C4DD7CD-6251-E44D-BDB5-156536419963}"/>
              </a:ext>
            </a:extLst>
          </p:cNvPr>
          <p:cNvPicPr preferRelativeResize="0"/>
          <p:nvPr/>
        </p:nvPicPr>
        <p:blipFill>
          <a:blip r:embed="rId4"/>
          <a:stretch>
            <a:fillRect/>
          </a:stretch>
        </p:blipFill>
        <p:spPr>
          <a:xfrm>
            <a:off x="614536" y="1320398"/>
            <a:ext cx="5890781" cy="3927187"/>
          </a:xfrm>
          <a:prstGeom prst="rect">
            <a:avLst/>
          </a:prstGeom>
          <a:noFill/>
          <a:ln>
            <a:noFill/>
          </a:ln>
        </p:spPr>
      </p:pic>
    </p:spTree>
    <p:extLst>
      <p:ext uri="{BB962C8B-B14F-4D97-AF65-F5344CB8AC3E}">
        <p14:creationId xmlns:p14="http://schemas.microsoft.com/office/powerpoint/2010/main" val="1886228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33406C7-C042-5646-94F6-FE6076F74C10}"/>
              </a:ext>
            </a:extLst>
          </p:cNvPr>
          <p:cNvCxnSpPr/>
          <p:nvPr/>
        </p:nvCxnSpPr>
        <p:spPr>
          <a:xfrm>
            <a:off x="353122" y="6274071"/>
            <a:ext cx="8456341" cy="1588"/>
          </a:xfrm>
          <a:prstGeom prst="line">
            <a:avLst/>
          </a:prstGeom>
          <a:ln w="6350" cap="flat" cmpd="sng" algn="ctr">
            <a:solidFill>
              <a:srgbClr val="9FA1A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BD041894-C005-4B4B-86AC-BDCA42BB3980}"/>
              </a:ext>
            </a:extLst>
          </p:cNvPr>
          <p:cNvSpPr txBox="1"/>
          <p:nvPr/>
        </p:nvSpPr>
        <p:spPr>
          <a:xfrm>
            <a:off x="991221" y="6274071"/>
            <a:ext cx="7818242" cy="286563"/>
          </a:xfrm>
          <a:prstGeom prst="rect">
            <a:avLst/>
          </a:prstGeom>
          <a:noFill/>
        </p:spPr>
        <p:txBody>
          <a:bodyPr wrap="square" lIns="0" tIns="0" rIns="0" bIns="0" rtlCol="0" anchor="b" anchorCtr="0">
            <a:noAutofit/>
          </a:bodyPr>
          <a:lstStyle/>
          <a:p>
            <a:pPr algn="r"/>
            <a:r>
              <a:rPr lang="en-US" sz="1000" dirty="0">
                <a:solidFill>
                  <a:srgbClr val="0076C0"/>
                </a:solidFill>
                <a:latin typeface="Univers LT Std 45 Light"/>
                <a:cs typeface="Univers LT Std 45 Light"/>
              </a:rPr>
              <a:t>Weather Basics</a:t>
            </a:r>
          </a:p>
        </p:txBody>
      </p:sp>
      <p:pic>
        <p:nvPicPr>
          <p:cNvPr id="9" name="Picture 8">
            <a:extLst>
              <a:ext uri="{FF2B5EF4-FFF2-40B4-BE49-F238E27FC236}">
                <a16:creationId xmlns:a16="http://schemas.microsoft.com/office/drawing/2014/main" id="{48ABE38F-4CE7-7D4D-9506-3702FBED724E}"/>
              </a:ext>
            </a:extLst>
          </p:cNvPr>
          <p:cNvPicPr>
            <a:picLocks noChangeAspect="1"/>
          </p:cNvPicPr>
          <p:nvPr/>
        </p:nvPicPr>
        <p:blipFill>
          <a:blip r:embed="rId3"/>
          <a:stretch>
            <a:fillRect/>
          </a:stretch>
        </p:blipFill>
        <p:spPr>
          <a:xfrm>
            <a:off x="7953367" y="5650786"/>
            <a:ext cx="856096" cy="419709"/>
          </a:xfrm>
          <a:prstGeom prst="rect">
            <a:avLst/>
          </a:prstGeom>
        </p:spPr>
      </p:pic>
      <p:sp>
        <p:nvSpPr>
          <p:cNvPr id="11" name="TextBox 10">
            <a:extLst>
              <a:ext uri="{FF2B5EF4-FFF2-40B4-BE49-F238E27FC236}">
                <a16:creationId xmlns:a16="http://schemas.microsoft.com/office/drawing/2014/main" id="{E95C432A-212B-0446-878F-8882595E3741}"/>
              </a:ext>
            </a:extLst>
          </p:cNvPr>
          <p:cNvSpPr txBox="1"/>
          <p:nvPr/>
        </p:nvSpPr>
        <p:spPr>
          <a:xfrm>
            <a:off x="614536" y="4880855"/>
            <a:ext cx="6700664" cy="692581"/>
          </a:xfrm>
          <a:prstGeom prst="rect">
            <a:avLst/>
          </a:prstGeom>
          <a:noFill/>
        </p:spPr>
        <p:txBody>
          <a:bodyPr wrap="square" lIns="0" tIns="0" rIns="0" bIns="0" rtlCol="0" anchor="t" anchorCtr="0">
            <a:noAutofit/>
          </a:bodyPr>
          <a:lstStyle/>
          <a:p>
            <a:pPr lvl="0"/>
            <a:r>
              <a:rPr lang="en-US" sz="2000" dirty="0">
                <a:solidFill>
                  <a:srgbClr val="5F6062"/>
                </a:solidFill>
                <a:latin typeface="Univers LT Std 45 Light" panose="020B0403020202020204" pitchFamily="34" charset="0"/>
                <a:ea typeface="Open Sans Light"/>
                <a:cs typeface="Open Sans Light"/>
                <a:sym typeface="Open Sans Light"/>
              </a:rPr>
              <a:t>How does visibility affect flying?</a:t>
            </a:r>
            <a:endParaRPr lang="en-US" sz="2000" dirty="0">
              <a:solidFill>
                <a:srgbClr val="5F6062"/>
              </a:solidFill>
              <a:latin typeface="Univers LT Std 45 Light" panose="020B0403020202020204" pitchFamily="34" charset="0"/>
            </a:endParaRPr>
          </a:p>
          <a:p>
            <a:pPr lvl="0"/>
            <a:endParaRPr lang="en-US" sz="2000" dirty="0">
              <a:solidFill>
                <a:srgbClr val="5F6062"/>
              </a:solidFill>
              <a:latin typeface="Univers LT Std 45 Light" panose="020B0403020202020204" pitchFamily="34" charset="0"/>
              <a:ea typeface="Open Sans Light"/>
              <a:cs typeface="Open Sans Light"/>
              <a:sym typeface="Open Sans Light"/>
            </a:endParaRPr>
          </a:p>
          <a:p>
            <a:pPr lvl="0"/>
            <a:r>
              <a:rPr lang="en-US" sz="2000" dirty="0">
                <a:solidFill>
                  <a:srgbClr val="5F6062"/>
                </a:solidFill>
                <a:latin typeface="Univers LT Std 45 Light" panose="020B0403020202020204" pitchFamily="34" charset="0"/>
                <a:ea typeface="Open Sans Light"/>
                <a:cs typeface="Open Sans Light"/>
                <a:sym typeface="Open Sans Light"/>
              </a:rPr>
              <a:t>What information does ATIS offer to you today regarding the visibility at your airport?</a:t>
            </a:r>
            <a:endParaRPr lang="en-US" sz="2000" dirty="0">
              <a:solidFill>
                <a:srgbClr val="5F6062"/>
              </a:solidFill>
              <a:latin typeface="Univers LT Std 45 Light" panose="020B0403020202020204" pitchFamily="34" charset="0"/>
            </a:endParaRPr>
          </a:p>
        </p:txBody>
      </p:sp>
      <p:sp>
        <p:nvSpPr>
          <p:cNvPr id="10" name="Google Shape;350;p21">
            <a:extLst>
              <a:ext uri="{FF2B5EF4-FFF2-40B4-BE49-F238E27FC236}">
                <a16:creationId xmlns:a16="http://schemas.microsoft.com/office/drawing/2014/main" id="{7AEC36BF-3115-D446-8423-CE8609207635}"/>
              </a:ext>
            </a:extLst>
          </p:cNvPr>
          <p:cNvSpPr txBox="1"/>
          <p:nvPr/>
        </p:nvSpPr>
        <p:spPr>
          <a:xfrm>
            <a:off x="614536" y="365523"/>
            <a:ext cx="7541300" cy="853087"/>
          </a:xfrm>
          <a:prstGeom prst="rect">
            <a:avLst/>
          </a:prstGeom>
          <a:noFill/>
          <a:ln>
            <a:noFill/>
          </a:ln>
        </p:spPr>
        <p:txBody>
          <a:bodyPr spcFirstLastPara="1" wrap="square" lIns="0" tIns="0" rIns="0" bIns="0" anchor="b" anchorCtr="0">
            <a:noAutofit/>
          </a:bodyPr>
          <a:lstStyle/>
          <a:p>
            <a:pPr lvl="0"/>
            <a:r>
              <a:rPr lang="en-US" sz="4800" b="1" dirty="0">
                <a:solidFill>
                  <a:srgbClr val="1B78BD"/>
                </a:solidFill>
                <a:latin typeface="Univers LT Std 65" panose="020B0603020202020204" pitchFamily="34" charset="0"/>
                <a:ea typeface="Open Sans Light"/>
                <a:cs typeface="Open Sans Light"/>
                <a:sym typeface="Open Sans Light"/>
              </a:rPr>
              <a:t>Aviation Visibility</a:t>
            </a:r>
            <a:endParaRPr sz="4800" b="1" dirty="0">
              <a:solidFill>
                <a:srgbClr val="1B78BD"/>
              </a:solidFill>
              <a:latin typeface="Univers LT Std 65" panose="020B0603020202020204" pitchFamily="34" charset="0"/>
              <a:ea typeface="Open Sans Light"/>
              <a:cs typeface="Open Sans Light"/>
              <a:sym typeface="Open Sans Light"/>
            </a:endParaRPr>
          </a:p>
        </p:txBody>
      </p:sp>
      <p:pic>
        <p:nvPicPr>
          <p:cNvPr id="13" name="Google Shape;377;p23" descr="Quiz: Do You Know Your Airspace? - Student Pilot News">
            <a:extLst>
              <a:ext uri="{FF2B5EF4-FFF2-40B4-BE49-F238E27FC236}">
                <a16:creationId xmlns:a16="http://schemas.microsoft.com/office/drawing/2014/main" id="{8F5C2ED1-DB9E-4E44-8ECE-BE84E990E421}"/>
              </a:ext>
            </a:extLst>
          </p:cNvPr>
          <p:cNvPicPr preferRelativeResize="0"/>
          <p:nvPr/>
        </p:nvPicPr>
        <p:blipFill rotWithShape="1">
          <a:blip r:embed="rId4">
            <a:alphaModFix/>
          </a:blip>
          <a:srcRect t="12537"/>
          <a:stretch/>
        </p:blipFill>
        <p:spPr>
          <a:xfrm>
            <a:off x="614536" y="1318262"/>
            <a:ext cx="6736732" cy="3315504"/>
          </a:xfrm>
          <a:prstGeom prst="rect">
            <a:avLst/>
          </a:prstGeom>
          <a:noFill/>
          <a:ln>
            <a:noFill/>
          </a:ln>
        </p:spPr>
      </p:pic>
    </p:spTree>
    <p:extLst>
      <p:ext uri="{BB962C8B-B14F-4D97-AF65-F5344CB8AC3E}">
        <p14:creationId xmlns:p14="http://schemas.microsoft.com/office/powerpoint/2010/main" val="2334960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33406C7-C042-5646-94F6-FE6076F74C10}"/>
              </a:ext>
            </a:extLst>
          </p:cNvPr>
          <p:cNvCxnSpPr/>
          <p:nvPr/>
        </p:nvCxnSpPr>
        <p:spPr>
          <a:xfrm>
            <a:off x="353122" y="6274071"/>
            <a:ext cx="8456341" cy="1588"/>
          </a:xfrm>
          <a:prstGeom prst="line">
            <a:avLst/>
          </a:prstGeom>
          <a:ln w="6350" cap="flat" cmpd="sng" algn="ctr">
            <a:solidFill>
              <a:srgbClr val="9FA1A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BD041894-C005-4B4B-86AC-BDCA42BB3980}"/>
              </a:ext>
            </a:extLst>
          </p:cNvPr>
          <p:cNvSpPr txBox="1"/>
          <p:nvPr/>
        </p:nvSpPr>
        <p:spPr>
          <a:xfrm>
            <a:off x="991221" y="6274071"/>
            <a:ext cx="7818242" cy="286563"/>
          </a:xfrm>
          <a:prstGeom prst="rect">
            <a:avLst/>
          </a:prstGeom>
          <a:noFill/>
        </p:spPr>
        <p:txBody>
          <a:bodyPr wrap="square" lIns="0" tIns="0" rIns="0" bIns="0" rtlCol="0" anchor="b" anchorCtr="0">
            <a:noAutofit/>
          </a:bodyPr>
          <a:lstStyle/>
          <a:p>
            <a:pPr algn="r"/>
            <a:r>
              <a:rPr lang="en-US" sz="1000" dirty="0">
                <a:solidFill>
                  <a:srgbClr val="0076C0"/>
                </a:solidFill>
                <a:latin typeface="Univers LT Std 45 Light"/>
                <a:cs typeface="Univers LT Std 45 Light"/>
              </a:rPr>
              <a:t>Weather Basics</a:t>
            </a:r>
          </a:p>
        </p:txBody>
      </p:sp>
      <p:pic>
        <p:nvPicPr>
          <p:cNvPr id="9" name="Picture 8">
            <a:extLst>
              <a:ext uri="{FF2B5EF4-FFF2-40B4-BE49-F238E27FC236}">
                <a16:creationId xmlns:a16="http://schemas.microsoft.com/office/drawing/2014/main" id="{48ABE38F-4CE7-7D4D-9506-3702FBED724E}"/>
              </a:ext>
            </a:extLst>
          </p:cNvPr>
          <p:cNvPicPr>
            <a:picLocks noChangeAspect="1"/>
          </p:cNvPicPr>
          <p:nvPr/>
        </p:nvPicPr>
        <p:blipFill>
          <a:blip r:embed="rId3"/>
          <a:stretch>
            <a:fillRect/>
          </a:stretch>
        </p:blipFill>
        <p:spPr>
          <a:xfrm>
            <a:off x="7953367" y="5650786"/>
            <a:ext cx="856096" cy="419709"/>
          </a:xfrm>
          <a:prstGeom prst="rect">
            <a:avLst/>
          </a:prstGeom>
        </p:spPr>
      </p:pic>
      <p:sp>
        <p:nvSpPr>
          <p:cNvPr id="11" name="TextBox 10">
            <a:extLst>
              <a:ext uri="{FF2B5EF4-FFF2-40B4-BE49-F238E27FC236}">
                <a16:creationId xmlns:a16="http://schemas.microsoft.com/office/drawing/2014/main" id="{E95C432A-212B-0446-878F-8882595E3741}"/>
              </a:ext>
            </a:extLst>
          </p:cNvPr>
          <p:cNvSpPr txBox="1"/>
          <p:nvPr/>
        </p:nvSpPr>
        <p:spPr>
          <a:xfrm>
            <a:off x="602579" y="5785732"/>
            <a:ext cx="6700664" cy="284764"/>
          </a:xfrm>
          <a:prstGeom prst="rect">
            <a:avLst/>
          </a:prstGeom>
          <a:noFill/>
        </p:spPr>
        <p:txBody>
          <a:bodyPr wrap="square" lIns="0" tIns="0" rIns="0" bIns="0" rtlCol="0" anchor="t" anchorCtr="0">
            <a:noAutofit/>
          </a:bodyPr>
          <a:lstStyle/>
          <a:p>
            <a:pPr lvl="0"/>
            <a:r>
              <a:rPr lang="en-US" sz="2000" dirty="0">
                <a:solidFill>
                  <a:srgbClr val="5F6062"/>
                </a:solidFill>
                <a:latin typeface="Univers LT Std 45 Light" panose="020B0403020202020204" pitchFamily="34" charset="0"/>
                <a:ea typeface="Open Sans Light"/>
                <a:cs typeface="Open Sans Light"/>
                <a:sym typeface="Open Sans Light"/>
              </a:rPr>
              <a:t>How does wind affect flying?</a:t>
            </a:r>
            <a:endParaRPr lang="en-US" sz="2000" dirty="0">
              <a:solidFill>
                <a:srgbClr val="5F6062"/>
              </a:solidFill>
              <a:latin typeface="Univers LT Std 45 Light" panose="020B0403020202020204" pitchFamily="34" charset="0"/>
            </a:endParaRPr>
          </a:p>
        </p:txBody>
      </p:sp>
      <p:sp>
        <p:nvSpPr>
          <p:cNvPr id="10" name="Google Shape;350;p21">
            <a:extLst>
              <a:ext uri="{FF2B5EF4-FFF2-40B4-BE49-F238E27FC236}">
                <a16:creationId xmlns:a16="http://schemas.microsoft.com/office/drawing/2014/main" id="{7AEC36BF-3115-D446-8423-CE8609207635}"/>
              </a:ext>
            </a:extLst>
          </p:cNvPr>
          <p:cNvSpPr txBox="1"/>
          <p:nvPr/>
        </p:nvSpPr>
        <p:spPr>
          <a:xfrm>
            <a:off x="602579" y="365523"/>
            <a:ext cx="7541300" cy="853087"/>
          </a:xfrm>
          <a:prstGeom prst="rect">
            <a:avLst/>
          </a:prstGeom>
          <a:noFill/>
          <a:ln>
            <a:noFill/>
          </a:ln>
        </p:spPr>
        <p:txBody>
          <a:bodyPr spcFirstLastPara="1" wrap="square" lIns="0" tIns="0" rIns="0" bIns="0" anchor="b" anchorCtr="0">
            <a:noAutofit/>
          </a:bodyPr>
          <a:lstStyle/>
          <a:p>
            <a:pPr lvl="0"/>
            <a:r>
              <a:rPr lang="en-US" sz="4800" b="1" dirty="0">
                <a:solidFill>
                  <a:srgbClr val="1B78BD"/>
                </a:solidFill>
                <a:latin typeface="Univers LT Std 65" panose="020B0603020202020204" pitchFamily="34" charset="0"/>
                <a:ea typeface="Open Sans Light"/>
                <a:cs typeface="Open Sans Light"/>
                <a:sym typeface="Open Sans Light"/>
              </a:rPr>
              <a:t>Wind</a:t>
            </a:r>
            <a:endParaRPr sz="4800" b="1" dirty="0">
              <a:solidFill>
                <a:srgbClr val="1B78BD"/>
              </a:solidFill>
              <a:latin typeface="Univers LT Std 65" panose="020B0603020202020204" pitchFamily="34" charset="0"/>
              <a:ea typeface="Open Sans Light"/>
              <a:cs typeface="Open Sans Light"/>
              <a:sym typeface="Open Sans Light"/>
            </a:endParaRPr>
          </a:p>
        </p:txBody>
      </p:sp>
      <p:pic>
        <p:nvPicPr>
          <p:cNvPr id="13" name="Google Shape;377;p23">
            <a:extLst>
              <a:ext uri="{FF2B5EF4-FFF2-40B4-BE49-F238E27FC236}">
                <a16:creationId xmlns:a16="http://schemas.microsoft.com/office/drawing/2014/main" id="{8F5C2ED1-DB9E-4E44-8ECE-BE84E990E421}"/>
              </a:ext>
            </a:extLst>
          </p:cNvPr>
          <p:cNvPicPr preferRelativeResize="0"/>
          <p:nvPr/>
        </p:nvPicPr>
        <p:blipFill>
          <a:blip r:embed="rId4"/>
          <a:stretch>
            <a:fillRect/>
          </a:stretch>
        </p:blipFill>
        <p:spPr>
          <a:xfrm>
            <a:off x="602579" y="1422185"/>
            <a:ext cx="7565214" cy="3995943"/>
          </a:xfrm>
          <a:prstGeom prst="rect">
            <a:avLst/>
          </a:prstGeom>
          <a:noFill/>
          <a:ln>
            <a:noFill/>
          </a:ln>
        </p:spPr>
      </p:pic>
    </p:spTree>
    <p:extLst>
      <p:ext uri="{BB962C8B-B14F-4D97-AF65-F5344CB8AC3E}">
        <p14:creationId xmlns:p14="http://schemas.microsoft.com/office/powerpoint/2010/main" val="34062131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33406C7-C042-5646-94F6-FE6076F74C10}"/>
              </a:ext>
            </a:extLst>
          </p:cNvPr>
          <p:cNvCxnSpPr/>
          <p:nvPr/>
        </p:nvCxnSpPr>
        <p:spPr>
          <a:xfrm>
            <a:off x="353122" y="6274071"/>
            <a:ext cx="8456341" cy="1588"/>
          </a:xfrm>
          <a:prstGeom prst="line">
            <a:avLst/>
          </a:prstGeom>
          <a:ln w="6350" cap="flat" cmpd="sng" algn="ctr">
            <a:solidFill>
              <a:srgbClr val="9FA1A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BD041894-C005-4B4B-86AC-BDCA42BB3980}"/>
              </a:ext>
            </a:extLst>
          </p:cNvPr>
          <p:cNvSpPr txBox="1"/>
          <p:nvPr/>
        </p:nvSpPr>
        <p:spPr>
          <a:xfrm>
            <a:off x="991221" y="6274071"/>
            <a:ext cx="7818242" cy="286563"/>
          </a:xfrm>
          <a:prstGeom prst="rect">
            <a:avLst/>
          </a:prstGeom>
          <a:noFill/>
        </p:spPr>
        <p:txBody>
          <a:bodyPr wrap="square" lIns="0" tIns="0" rIns="0" bIns="0" rtlCol="0" anchor="b" anchorCtr="0">
            <a:noAutofit/>
          </a:bodyPr>
          <a:lstStyle/>
          <a:p>
            <a:pPr algn="r"/>
            <a:r>
              <a:rPr lang="en-US" sz="1000" dirty="0">
                <a:solidFill>
                  <a:srgbClr val="0076C0"/>
                </a:solidFill>
                <a:latin typeface="Univers LT Std 45 Light"/>
                <a:cs typeface="Univers LT Std 45 Light"/>
              </a:rPr>
              <a:t>Weather Basics</a:t>
            </a:r>
          </a:p>
        </p:txBody>
      </p:sp>
      <p:pic>
        <p:nvPicPr>
          <p:cNvPr id="9" name="Picture 8">
            <a:extLst>
              <a:ext uri="{FF2B5EF4-FFF2-40B4-BE49-F238E27FC236}">
                <a16:creationId xmlns:a16="http://schemas.microsoft.com/office/drawing/2014/main" id="{48ABE38F-4CE7-7D4D-9506-3702FBED724E}"/>
              </a:ext>
            </a:extLst>
          </p:cNvPr>
          <p:cNvPicPr>
            <a:picLocks noChangeAspect="1"/>
          </p:cNvPicPr>
          <p:nvPr/>
        </p:nvPicPr>
        <p:blipFill>
          <a:blip r:embed="rId3"/>
          <a:stretch>
            <a:fillRect/>
          </a:stretch>
        </p:blipFill>
        <p:spPr>
          <a:xfrm>
            <a:off x="7953367" y="5650786"/>
            <a:ext cx="856096" cy="419709"/>
          </a:xfrm>
          <a:prstGeom prst="rect">
            <a:avLst/>
          </a:prstGeom>
        </p:spPr>
      </p:pic>
      <p:sp>
        <p:nvSpPr>
          <p:cNvPr id="11" name="TextBox 10">
            <a:extLst>
              <a:ext uri="{FF2B5EF4-FFF2-40B4-BE49-F238E27FC236}">
                <a16:creationId xmlns:a16="http://schemas.microsoft.com/office/drawing/2014/main" id="{E95C432A-212B-0446-878F-8882595E3741}"/>
              </a:ext>
            </a:extLst>
          </p:cNvPr>
          <p:cNvSpPr txBox="1"/>
          <p:nvPr/>
        </p:nvSpPr>
        <p:spPr>
          <a:xfrm>
            <a:off x="726579" y="5794386"/>
            <a:ext cx="6700664" cy="284764"/>
          </a:xfrm>
          <a:prstGeom prst="rect">
            <a:avLst/>
          </a:prstGeom>
          <a:noFill/>
        </p:spPr>
        <p:txBody>
          <a:bodyPr wrap="square" lIns="0" tIns="0" rIns="0" bIns="0" rtlCol="0" anchor="t" anchorCtr="0">
            <a:noAutofit/>
          </a:bodyPr>
          <a:lstStyle/>
          <a:p>
            <a:pPr lvl="0"/>
            <a:r>
              <a:rPr lang="en-US" sz="2000" dirty="0">
                <a:solidFill>
                  <a:srgbClr val="5F6062"/>
                </a:solidFill>
                <a:latin typeface="Univers LT Std 45 Light" panose="020B0403020202020204" pitchFamily="34" charset="0"/>
                <a:ea typeface="Open Sans Light"/>
                <a:cs typeface="Open Sans Light"/>
                <a:sym typeface="Open Sans Light"/>
              </a:rPr>
              <a:t>How does wind affect flying?</a:t>
            </a:r>
            <a:endParaRPr lang="en-US" sz="2000" dirty="0">
              <a:solidFill>
                <a:srgbClr val="5F6062"/>
              </a:solidFill>
              <a:latin typeface="Univers LT Std 45 Light" panose="020B0403020202020204" pitchFamily="34" charset="0"/>
            </a:endParaRPr>
          </a:p>
        </p:txBody>
      </p:sp>
      <p:sp>
        <p:nvSpPr>
          <p:cNvPr id="10" name="Google Shape;350;p21">
            <a:extLst>
              <a:ext uri="{FF2B5EF4-FFF2-40B4-BE49-F238E27FC236}">
                <a16:creationId xmlns:a16="http://schemas.microsoft.com/office/drawing/2014/main" id="{7AEC36BF-3115-D446-8423-CE8609207635}"/>
              </a:ext>
            </a:extLst>
          </p:cNvPr>
          <p:cNvSpPr txBox="1"/>
          <p:nvPr/>
        </p:nvSpPr>
        <p:spPr>
          <a:xfrm>
            <a:off x="726579" y="365311"/>
            <a:ext cx="7541300" cy="853087"/>
          </a:xfrm>
          <a:prstGeom prst="rect">
            <a:avLst/>
          </a:prstGeom>
          <a:noFill/>
          <a:ln>
            <a:noFill/>
          </a:ln>
        </p:spPr>
        <p:txBody>
          <a:bodyPr spcFirstLastPara="1" wrap="square" lIns="0" tIns="0" rIns="0" bIns="0" anchor="b" anchorCtr="0">
            <a:noAutofit/>
          </a:bodyPr>
          <a:lstStyle/>
          <a:p>
            <a:pPr lvl="0"/>
            <a:r>
              <a:rPr lang="en-US" sz="4800" b="1" dirty="0">
                <a:solidFill>
                  <a:srgbClr val="1B78BD"/>
                </a:solidFill>
                <a:latin typeface="Univers LT Std 65" panose="020B0603020202020204" pitchFamily="34" charset="0"/>
                <a:ea typeface="Open Sans Light"/>
                <a:cs typeface="Open Sans Light"/>
                <a:sym typeface="Open Sans Light"/>
              </a:rPr>
              <a:t>What Is Wind?</a:t>
            </a:r>
            <a:endParaRPr sz="4800" b="1" dirty="0">
              <a:solidFill>
                <a:srgbClr val="1B78BD"/>
              </a:solidFill>
              <a:latin typeface="Univers LT Std 65" panose="020B0603020202020204" pitchFamily="34" charset="0"/>
              <a:ea typeface="Open Sans Light"/>
              <a:cs typeface="Open Sans Light"/>
              <a:sym typeface="Open Sans Light"/>
            </a:endParaRPr>
          </a:p>
        </p:txBody>
      </p:sp>
      <p:pic>
        <p:nvPicPr>
          <p:cNvPr id="12" name="Picture 11">
            <a:extLst>
              <a:ext uri="{FF2B5EF4-FFF2-40B4-BE49-F238E27FC236}">
                <a16:creationId xmlns:a16="http://schemas.microsoft.com/office/drawing/2014/main" id="{7A12A5AE-7E9C-384E-A488-8F3851BE36DD}"/>
              </a:ext>
            </a:extLst>
          </p:cNvPr>
          <p:cNvPicPr>
            <a:picLocks noChangeAspect="1"/>
          </p:cNvPicPr>
          <p:nvPr/>
        </p:nvPicPr>
        <p:blipFill>
          <a:blip r:embed="rId4"/>
          <a:stretch>
            <a:fillRect/>
          </a:stretch>
        </p:blipFill>
        <p:spPr>
          <a:xfrm>
            <a:off x="735871" y="1425263"/>
            <a:ext cx="7690842" cy="3940548"/>
          </a:xfrm>
          <a:prstGeom prst="rect">
            <a:avLst/>
          </a:prstGeom>
        </p:spPr>
      </p:pic>
    </p:spTree>
    <p:extLst>
      <p:ext uri="{BB962C8B-B14F-4D97-AF65-F5344CB8AC3E}">
        <p14:creationId xmlns:p14="http://schemas.microsoft.com/office/powerpoint/2010/main" val="39619911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33406C7-C042-5646-94F6-FE6076F74C10}"/>
              </a:ext>
            </a:extLst>
          </p:cNvPr>
          <p:cNvCxnSpPr/>
          <p:nvPr/>
        </p:nvCxnSpPr>
        <p:spPr>
          <a:xfrm>
            <a:off x="353122" y="6274071"/>
            <a:ext cx="8456341" cy="1588"/>
          </a:xfrm>
          <a:prstGeom prst="line">
            <a:avLst/>
          </a:prstGeom>
          <a:ln w="6350" cap="flat" cmpd="sng" algn="ctr">
            <a:solidFill>
              <a:srgbClr val="9FA1A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BD041894-C005-4B4B-86AC-BDCA42BB3980}"/>
              </a:ext>
            </a:extLst>
          </p:cNvPr>
          <p:cNvSpPr txBox="1"/>
          <p:nvPr/>
        </p:nvSpPr>
        <p:spPr>
          <a:xfrm>
            <a:off x="991221" y="6274071"/>
            <a:ext cx="7818242" cy="286563"/>
          </a:xfrm>
          <a:prstGeom prst="rect">
            <a:avLst/>
          </a:prstGeom>
          <a:noFill/>
        </p:spPr>
        <p:txBody>
          <a:bodyPr wrap="square" lIns="0" tIns="0" rIns="0" bIns="0" rtlCol="0" anchor="b" anchorCtr="0">
            <a:noAutofit/>
          </a:bodyPr>
          <a:lstStyle/>
          <a:p>
            <a:pPr algn="r"/>
            <a:r>
              <a:rPr lang="en-US" sz="1000" dirty="0">
                <a:solidFill>
                  <a:srgbClr val="0076C0"/>
                </a:solidFill>
                <a:latin typeface="Univers LT Std 45 Light"/>
                <a:cs typeface="Univers LT Std 45 Light"/>
              </a:rPr>
              <a:t>Weather Basics</a:t>
            </a:r>
          </a:p>
        </p:txBody>
      </p:sp>
      <p:pic>
        <p:nvPicPr>
          <p:cNvPr id="9" name="Picture 8">
            <a:extLst>
              <a:ext uri="{FF2B5EF4-FFF2-40B4-BE49-F238E27FC236}">
                <a16:creationId xmlns:a16="http://schemas.microsoft.com/office/drawing/2014/main" id="{48ABE38F-4CE7-7D4D-9506-3702FBED724E}"/>
              </a:ext>
            </a:extLst>
          </p:cNvPr>
          <p:cNvPicPr>
            <a:picLocks noChangeAspect="1"/>
          </p:cNvPicPr>
          <p:nvPr/>
        </p:nvPicPr>
        <p:blipFill>
          <a:blip r:embed="rId3"/>
          <a:stretch>
            <a:fillRect/>
          </a:stretch>
        </p:blipFill>
        <p:spPr>
          <a:xfrm>
            <a:off x="7953367" y="5650786"/>
            <a:ext cx="856096" cy="419709"/>
          </a:xfrm>
          <a:prstGeom prst="rect">
            <a:avLst/>
          </a:prstGeom>
        </p:spPr>
      </p:pic>
      <p:sp>
        <p:nvSpPr>
          <p:cNvPr id="11" name="TextBox 10">
            <a:extLst>
              <a:ext uri="{FF2B5EF4-FFF2-40B4-BE49-F238E27FC236}">
                <a16:creationId xmlns:a16="http://schemas.microsoft.com/office/drawing/2014/main" id="{E95C432A-212B-0446-878F-8882595E3741}"/>
              </a:ext>
            </a:extLst>
          </p:cNvPr>
          <p:cNvSpPr txBox="1"/>
          <p:nvPr/>
        </p:nvSpPr>
        <p:spPr>
          <a:xfrm>
            <a:off x="726579" y="2943935"/>
            <a:ext cx="6700664" cy="2706851"/>
          </a:xfrm>
          <a:prstGeom prst="rect">
            <a:avLst/>
          </a:prstGeom>
          <a:noFill/>
        </p:spPr>
        <p:txBody>
          <a:bodyPr wrap="square" lIns="0" tIns="0" rIns="0" bIns="0" rtlCol="0" anchor="t" anchorCtr="0">
            <a:noAutofit/>
          </a:bodyPr>
          <a:lstStyle/>
          <a:p>
            <a:pPr lvl="0"/>
            <a:r>
              <a:rPr lang="en-US" sz="2000" dirty="0">
                <a:solidFill>
                  <a:srgbClr val="5F6062"/>
                </a:solidFill>
                <a:latin typeface="Univers LT Std 45 Light" panose="020B0403020202020204" pitchFamily="34" charset="0"/>
                <a:ea typeface="Open Sans Light"/>
                <a:cs typeface="Open Sans Light"/>
                <a:sym typeface="Open Sans Light"/>
              </a:rPr>
              <a:t>Read the </a:t>
            </a:r>
            <a:r>
              <a:rPr lang="en-US" sz="2000" b="1" dirty="0">
                <a:solidFill>
                  <a:srgbClr val="1B78BD"/>
                </a:solidFill>
                <a:latin typeface="Univers LT Std 65" panose="020B0603020202020204" pitchFamily="34" charset="0"/>
                <a:ea typeface="Open Sans Light"/>
                <a:cs typeface="Open Sans Light"/>
                <a:sym typeface="Open Sans Light"/>
              </a:rPr>
              <a:t>METARs</a:t>
            </a:r>
          </a:p>
          <a:p>
            <a:pPr lvl="0"/>
            <a:endParaRPr lang="en-US" sz="2000" b="1" dirty="0">
              <a:solidFill>
                <a:srgbClr val="1B78BD"/>
              </a:solidFill>
              <a:latin typeface="Univers LT Std 65" panose="020B0603020202020204" pitchFamily="34" charset="0"/>
              <a:ea typeface="Open Sans Light"/>
              <a:cs typeface="Open Sans Light"/>
              <a:sym typeface="Open Sans Light"/>
            </a:endParaRPr>
          </a:p>
          <a:p>
            <a:pPr lvl="0"/>
            <a:r>
              <a:rPr lang="en-US" sz="2000" dirty="0">
                <a:solidFill>
                  <a:srgbClr val="5F6062"/>
                </a:solidFill>
                <a:latin typeface="Univers LT Std 45 Light" panose="020B0403020202020204" pitchFamily="34" charset="0"/>
              </a:rPr>
              <a:t>Listen to </a:t>
            </a:r>
            <a:r>
              <a:rPr lang="en-US" sz="2000" b="1" dirty="0">
                <a:solidFill>
                  <a:srgbClr val="1B78BD"/>
                </a:solidFill>
                <a:latin typeface="Univers LT Std 65" panose="020B0603020202020204" pitchFamily="34" charset="0"/>
              </a:rPr>
              <a:t>ATIS</a:t>
            </a:r>
          </a:p>
          <a:p>
            <a:pPr lvl="0"/>
            <a:endParaRPr lang="en-US" sz="2000" b="1" dirty="0">
              <a:solidFill>
                <a:srgbClr val="1B78BD"/>
              </a:solidFill>
              <a:latin typeface="Univers LT Std 65" panose="020B0603020202020204" pitchFamily="34" charset="0"/>
            </a:endParaRPr>
          </a:p>
          <a:p>
            <a:pPr lvl="0"/>
            <a:r>
              <a:rPr lang="en-US" sz="2000" dirty="0">
                <a:solidFill>
                  <a:srgbClr val="5F6062"/>
                </a:solidFill>
                <a:latin typeface="Univers LT Std 45 Light" panose="020B0403020202020204" pitchFamily="34" charset="0"/>
              </a:rPr>
              <a:t>Look at the windsock</a:t>
            </a:r>
          </a:p>
        </p:txBody>
      </p:sp>
      <p:sp>
        <p:nvSpPr>
          <p:cNvPr id="10" name="Google Shape;350;p21">
            <a:extLst>
              <a:ext uri="{FF2B5EF4-FFF2-40B4-BE49-F238E27FC236}">
                <a16:creationId xmlns:a16="http://schemas.microsoft.com/office/drawing/2014/main" id="{7AEC36BF-3115-D446-8423-CE8609207635}"/>
              </a:ext>
            </a:extLst>
          </p:cNvPr>
          <p:cNvSpPr txBox="1"/>
          <p:nvPr/>
        </p:nvSpPr>
        <p:spPr>
          <a:xfrm>
            <a:off x="726579" y="365311"/>
            <a:ext cx="7541300" cy="1955339"/>
          </a:xfrm>
          <a:prstGeom prst="rect">
            <a:avLst/>
          </a:prstGeom>
          <a:noFill/>
          <a:ln>
            <a:noFill/>
          </a:ln>
        </p:spPr>
        <p:txBody>
          <a:bodyPr spcFirstLastPara="1" wrap="square" lIns="0" tIns="0" rIns="0" bIns="0" anchor="b" anchorCtr="0">
            <a:noAutofit/>
          </a:bodyPr>
          <a:lstStyle/>
          <a:p>
            <a:pPr lvl="0"/>
            <a:r>
              <a:rPr lang="en-US" sz="4200" b="1" dirty="0">
                <a:solidFill>
                  <a:srgbClr val="0070C0"/>
                </a:solidFill>
                <a:latin typeface="Univers LT Std 65" panose="020B0603020202020204" pitchFamily="34" charset="0"/>
                <a:ea typeface="Open Sans Light"/>
                <a:cs typeface="Open Sans Light"/>
                <a:sym typeface="Open Sans Light"/>
              </a:rPr>
              <a:t>How do we know what the wind speed and wind direction are at any airport?</a:t>
            </a:r>
          </a:p>
        </p:txBody>
      </p:sp>
    </p:spTree>
    <p:extLst>
      <p:ext uri="{BB962C8B-B14F-4D97-AF65-F5344CB8AC3E}">
        <p14:creationId xmlns:p14="http://schemas.microsoft.com/office/powerpoint/2010/main" val="1735942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33406C7-C042-5646-94F6-FE6076F74C10}"/>
              </a:ext>
            </a:extLst>
          </p:cNvPr>
          <p:cNvCxnSpPr/>
          <p:nvPr/>
        </p:nvCxnSpPr>
        <p:spPr>
          <a:xfrm>
            <a:off x="353122" y="6274071"/>
            <a:ext cx="8456341" cy="1588"/>
          </a:xfrm>
          <a:prstGeom prst="line">
            <a:avLst/>
          </a:prstGeom>
          <a:ln w="6350" cap="flat" cmpd="sng" algn="ctr">
            <a:solidFill>
              <a:srgbClr val="9FA1A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BD041894-C005-4B4B-86AC-BDCA42BB3980}"/>
              </a:ext>
            </a:extLst>
          </p:cNvPr>
          <p:cNvSpPr txBox="1"/>
          <p:nvPr/>
        </p:nvSpPr>
        <p:spPr>
          <a:xfrm>
            <a:off x="991221" y="6274071"/>
            <a:ext cx="7818242" cy="286563"/>
          </a:xfrm>
          <a:prstGeom prst="rect">
            <a:avLst/>
          </a:prstGeom>
          <a:noFill/>
        </p:spPr>
        <p:txBody>
          <a:bodyPr wrap="square" lIns="0" tIns="0" rIns="0" bIns="0" rtlCol="0" anchor="b" anchorCtr="0">
            <a:noAutofit/>
          </a:bodyPr>
          <a:lstStyle/>
          <a:p>
            <a:pPr algn="r"/>
            <a:r>
              <a:rPr lang="en-US" sz="1000" dirty="0">
                <a:solidFill>
                  <a:srgbClr val="0076C0"/>
                </a:solidFill>
                <a:latin typeface="Univers LT Std 45 Light"/>
                <a:cs typeface="Univers LT Std 45 Light"/>
              </a:rPr>
              <a:t>Weather Basics</a:t>
            </a:r>
          </a:p>
        </p:txBody>
      </p:sp>
      <p:pic>
        <p:nvPicPr>
          <p:cNvPr id="9" name="Picture 8">
            <a:extLst>
              <a:ext uri="{FF2B5EF4-FFF2-40B4-BE49-F238E27FC236}">
                <a16:creationId xmlns:a16="http://schemas.microsoft.com/office/drawing/2014/main" id="{48ABE38F-4CE7-7D4D-9506-3702FBED724E}"/>
              </a:ext>
            </a:extLst>
          </p:cNvPr>
          <p:cNvPicPr>
            <a:picLocks noChangeAspect="1"/>
          </p:cNvPicPr>
          <p:nvPr/>
        </p:nvPicPr>
        <p:blipFill>
          <a:blip r:embed="rId3"/>
          <a:stretch>
            <a:fillRect/>
          </a:stretch>
        </p:blipFill>
        <p:spPr>
          <a:xfrm>
            <a:off x="7953367" y="5650786"/>
            <a:ext cx="856096" cy="419709"/>
          </a:xfrm>
          <a:prstGeom prst="rect">
            <a:avLst/>
          </a:prstGeom>
        </p:spPr>
      </p:pic>
      <p:sp>
        <p:nvSpPr>
          <p:cNvPr id="11" name="TextBox 10">
            <a:extLst>
              <a:ext uri="{FF2B5EF4-FFF2-40B4-BE49-F238E27FC236}">
                <a16:creationId xmlns:a16="http://schemas.microsoft.com/office/drawing/2014/main" id="{E95C432A-212B-0446-878F-8882595E3741}"/>
              </a:ext>
            </a:extLst>
          </p:cNvPr>
          <p:cNvSpPr txBox="1"/>
          <p:nvPr/>
        </p:nvSpPr>
        <p:spPr>
          <a:xfrm>
            <a:off x="726579" y="5356355"/>
            <a:ext cx="6700664" cy="714140"/>
          </a:xfrm>
          <a:prstGeom prst="rect">
            <a:avLst/>
          </a:prstGeom>
          <a:noFill/>
        </p:spPr>
        <p:txBody>
          <a:bodyPr wrap="square" lIns="0" tIns="0" rIns="0" bIns="0" rtlCol="0" anchor="t" anchorCtr="0">
            <a:noAutofit/>
          </a:bodyPr>
          <a:lstStyle/>
          <a:p>
            <a:pPr lvl="0"/>
            <a:r>
              <a:rPr lang="en-US" sz="2000" dirty="0">
                <a:solidFill>
                  <a:srgbClr val="5F6062"/>
                </a:solidFill>
                <a:latin typeface="Univers LT Std 45 Light" panose="020B0403020202020204" pitchFamily="34" charset="0"/>
                <a:ea typeface="Open Sans Light"/>
                <a:cs typeface="Open Sans Light"/>
                <a:sym typeface="Open Sans Light"/>
              </a:rPr>
              <a:t>Wind is described by the direction it's coming from, </a:t>
            </a:r>
            <a:br>
              <a:rPr lang="en-US" sz="2000" dirty="0">
                <a:solidFill>
                  <a:srgbClr val="5F6062"/>
                </a:solidFill>
                <a:latin typeface="Univers LT Std 45 Light" panose="020B0403020202020204" pitchFamily="34" charset="0"/>
                <a:ea typeface="Open Sans Light"/>
                <a:cs typeface="Open Sans Light"/>
                <a:sym typeface="Open Sans Light"/>
              </a:rPr>
            </a:br>
            <a:r>
              <a:rPr lang="en-US" sz="2000" dirty="0">
                <a:solidFill>
                  <a:srgbClr val="5F6062"/>
                </a:solidFill>
                <a:latin typeface="Univers LT Std 45 Light" panose="020B0403020202020204" pitchFamily="34" charset="0"/>
                <a:ea typeface="Open Sans Light"/>
                <a:cs typeface="Open Sans Light"/>
                <a:sym typeface="Open Sans Light"/>
              </a:rPr>
              <a:t>not the direction it's going.</a:t>
            </a:r>
            <a:endParaRPr lang="en-US" sz="2000" dirty="0">
              <a:solidFill>
                <a:srgbClr val="5F6062"/>
              </a:solidFill>
              <a:latin typeface="Univers LT Std 45 Light" panose="020B0403020202020204" pitchFamily="34" charset="0"/>
            </a:endParaRPr>
          </a:p>
        </p:txBody>
      </p:sp>
      <p:sp>
        <p:nvSpPr>
          <p:cNvPr id="10" name="Google Shape;350;p21">
            <a:extLst>
              <a:ext uri="{FF2B5EF4-FFF2-40B4-BE49-F238E27FC236}">
                <a16:creationId xmlns:a16="http://schemas.microsoft.com/office/drawing/2014/main" id="{7AEC36BF-3115-D446-8423-CE8609207635}"/>
              </a:ext>
            </a:extLst>
          </p:cNvPr>
          <p:cNvSpPr txBox="1"/>
          <p:nvPr/>
        </p:nvSpPr>
        <p:spPr>
          <a:xfrm>
            <a:off x="726579" y="365312"/>
            <a:ext cx="7541300" cy="724042"/>
          </a:xfrm>
          <a:prstGeom prst="rect">
            <a:avLst/>
          </a:prstGeom>
          <a:noFill/>
          <a:ln>
            <a:noFill/>
          </a:ln>
        </p:spPr>
        <p:txBody>
          <a:bodyPr spcFirstLastPara="1" wrap="square" lIns="0" tIns="0" rIns="0" bIns="0" anchor="b" anchorCtr="0">
            <a:noAutofit/>
          </a:bodyPr>
          <a:lstStyle/>
          <a:p>
            <a:pPr lvl="0"/>
            <a:r>
              <a:rPr lang="en-US" sz="4400" b="1" dirty="0">
                <a:solidFill>
                  <a:srgbClr val="1B78BD"/>
                </a:solidFill>
                <a:latin typeface="Univers LT Std 65" panose="020B0603020202020204" pitchFamily="34" charset="0"/>
                <a:ea typeface="Open Sans Light"/>
                <a:cs typeface="Open Sans Light"/>
                <a:sym typeface="Open Sans Light"/>
              </a:rPr>
              <a:t>Wind Direction</a:t>
            </a:r>
            <a:endParaRPr sz="4400" b="1" dirty="0">
              <a:solidFill>
                <a:srgbClr val="1B78BD"/>
              </a:solidFill>
              <a:latin typeface="Univers LT Std 65" panose="020B0603020202020204" pitchFamily="34" charset="0"/>
              <a:ea typeface="Open Sans Light"/>
              <a:cs typeface="Open Sans Light"/>
              <a:sym typeface="Open Sans Light"/>
            </a:endParaRPr>
          </a:p>
        </p:txBody>
      </p:sp>
      <p:pic>
        <p:nvPicPr>
          <p:cNvPr id="12" name="Picture 11">
            <a:extLst>
              <a:ext uri="{FF2B5EF4-FFF2-40B4-BE49-F238E27FC236}">
                <a16:creationId xmlns:a16="http://schemas.microsoft.com/office/drawing/2014/main" id="{7A12A5AE-7E9C-384E-A488-8F3851BE36DD}"/>
              </a:ext>
            </a:extLst>
          </p:cNvPr>
          <p:cNvPicPr>
            <a:picLocks noChangeAspect="1"/>
          </p:cNvPicPr>
          <p:nvPr/>
        </p:nvPicPr>
        <p:blipFill>
          <a:blip r:embed="rId4"/>
          <a:stretch>
            <a:fillRect/>
          </a:stretch>
        </p:blipFill>
        <p:spPr>
          <a:xfrm>
            <a:off x="726579" y="1334576"/>
            <a:ext cx="5649791" cy="3676112"/>
          </a:xfrm>
          <a:prstGeom prst="rect">
            <a:avLst/>
          </a:prstGeom>
        </p:spPr>
      </p:pic>
    </p:spTree>
    <p:extLst>
      <p:ext uri="{BB962C8B-B14F-4D97-AF65-F5344CB8AC3E}">
        <p14:creationId xmlns:p14="http://schemas.microsoft.com/office/powerpoint/2010/main" val="25867594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1B5C9F-C418-274A-AE15-F8F71D6793D9}"/>
              </a:ext>
            </a:extLst>
          </p:cNvPr>
          <p:cNvPicPr>
            <a:picLocks noChangeAspect="1"/>
          </p:cNvPicPr>
          <p:nvPr/>
        </p:nvPicPr>
        <p:blipFill>
          <a:blip r:embed="rId3"/>
          <a:stretch>
            <a:fillRect/>
          </a:stretch>
        </p:blipFill>
        <p:spPr>
          <a:xfrm>
            <a:off x="5015857" y="1634753"/>
            <a:ext cx="3793606" cy="3887741"/>
          </a:xfrm>
          <a:prstGeom prst="rect">
            <a:avLst/>
          </a:prstGeom>
        </p:spPr>
      </p:pic>
      <p:cxnSp>
        <p:nvCxnSpPr>
          <p:cNvPr id="7" name="Straight Connector 6">
            <a:extLst>
              <a:ext uri="{FF2B5EF4-FFF2-40B4-BE49-F238E27FC236}">
                <a16:creationId xmlns:a16="http://schemas.microsoft.com/office/drawing/2014/main" id="{F33406C7-C042-5646-94F6-FE6076F74C10}"/>
              </a:ext>
            </a:extLst>
          </p:cNvPr>
          <p:cNvCxnSpPr/>
          <p:nvPr/>
        </p:nvCxnSpPr>
        <p:spPr>
          <a:xfrm>
            <a:off x="353122" y="6274071"/>
            <a:ext cx="8456341" cy="1588"/>
          </a:xfrm>
          <a:prstGeom prst="line">
            <a:avLst/>
          </a:prstGeom>
          <a:ln w="6350" cap="flat" cmpd="sng" algn="ctr">
            <a:solidFill>
              <a:srgbClr val="9FA1A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BD041894-C005-4B4B-86AC-BDCA42BB3980}"/>
              </a:ext>
            </a:extLst>
          </p:cNvPr>
          <p:cNvSpPr txBox="1"/>
          <p:nvPr/>
        </p:nvSpPr>
        <p:spPr>
          <a:xfrm>
            <a:off x="991221" y="6274071"/>
            <a:ext cx="7818242" cy="286563"/>
          </a:xfrm>
          <a:prstGeom prst="rect">
            <a:avLst/>
          </a:prstGeom>
          <a:noFill/>
        </p:spPr>
        <p:txBody>
          <a:bodyPr wrap="square" lIns="0" tIns="0" rIns="0" bIns="0" rtlCol="0" anchor="b" anchorCtr="0">
            <a:noAutofit/>
          </a:bodyPr>
          <a:lstStyle/>
          <a:p>
            <a:pPr algn="r"/>
            <a:r>
              <a:rPr lang="en-US" sz="1000" dirty="0">
                <a:solidFill>
                  <a:srgbClr val="0076C0"/>
                </a:solidFill>
                <a:latin typeface="Univers LT Std 45 Light"/>
                <a:cs typeface="Univers LT Std 45 Light"/>
              </a:rPr>
              <a:t>Weather Basics</a:t>
            </a:r>
          </a:p>
        </p:txBody>
      </p:sp>
      <p:pic>
        <p:nvPicPr>
          <p:cNvPr id="9" name="Picture 8">
            <a:extLst>
              <a:ext uri="{FF2B5EF4-FFF2-40B4-BE49-F238E27FC236}">
                <a16:creationId xmlns:a16="http://schemas.microsoft.com/office/drawing/2014/main" id="{48ABE38F-4CE7-7D4D-9506-3702FBED724E}"/>
              </a:ext>
            </a:extLst>
          </p:cNvPr>
          <p:cNvPicPr>
            <a:picLocks noChangeAspect="1"/>
          </p:cNvPicPr>
          <p:nvPr/>
        </p:nvPicPr>
        <p:blipFill>
          <a:blip r:embed="rId4"/>
          <a:stretch>
            <a:fillRect/>
          </a:stretch>
        </p:blipFill>
        <p:spPr>
          <a:xfrm>
            <a:off x="7953367" y="5650786"/>
            <a:ext cx="856096" cy="419709"/>
          </a:xfrm>
          <a:prstGeom prst="rect">
            <a:avLst/>
          </a:prstGeom>
        </p:spPr>
      </p:pic>
      <p:sp>
        <p:nvSpPr>
          <p:cNvPr id="11" name="TextBox 10">
            <a:extLst>
              <a:ext uri="{FF2B5EF4-FFF2-40B4-BE49-F238E27FC236}">
                <a16:creationId xmlns:a16="http://schemas.microsoft.com/office/drawing/2014/main" id="{E95C432A-212B-0446-878F-8882595E3741}"/>
              </a:ext>
            </a:extLst>
          </p:cNvPr>
          <p:cNvSpPr txBox="1"/>
          <p:nvPr/>
        </p:nvSpPr>
        <p:spPr>
          <a:xfrm>
            <a:off x="726579" y="1511808"/>
            <a:ext cx="4380250" cy="4558687"/>
          </a:xfrm>
          <a:prstGeom prst="rect">
            <a:avLst/>
          </a:prstGeom>
          <a:noFill/>
          <a:ln>
            <a:noFill/>
          </a:ln>
        </p:spPr>
        <p:txBody>
          <a:bodyPr wrap="square" lIns="0" tIns="0" rIns="0" bIns="0" rtlCol="0" anchor="t" anchorCtr="0">
            <a:noAutofit/>
          </a:bodyPr>
          <a:lstStyle/>
          <a:p>
            <a:pPr lvl="1" indent="-457200">
              <a:buClr>
                <a:srgbClr val="5F6062"/>
              </a:buClr>
              <a:buSzPct val="85000"/>
              <a:buFont typeface="Wingdings" pitchFamily="2" charset="2"/>
              <a:buChar char="ü"/>
            </a:pPr>
            <a:r>
              <a:rPr lang="en-US" sz="2000" dirty="0">
                <a:solidFill>
                  <a:srgbClr val="5F6062"/>
                </a:solidFill>
                <a:latin typeface="Univers LT Std 45 Light" panose="020B0403020202020204" pitchFamily="34" charset="0"/>
                <a:ea typeface="Calibri"/>
                <a:cs typeface="Calibri"/>
                <a:sym typeface="Calibri"/>
              </a:rPr>
              <a:t>Where is the wind coming from on the compass rose?</a:t>
            </a:r>
            <a:endParaRPr lang="en-US" sz="2000" dirty="0">
              <a:solidFill>
                <a:srgbClr val="5F6062"/>
              </a:solidFill>
              <a:latin typeface="Univers LT Std 45 Light" panose="020B0403020202020204" pitchFamily="34" charset="0"/>
            </a:endParaRPr>
          </a:p>
          <a:p>
            <a:pPr lvl="2" indent="-457200">
              <a:spcBef>
                <a:spcPts val="320"/>
              </a:spcBef>
              <a:buClr>
                <a:srgbClr val="5F6062"/>
              </a:buClr>
              <a:buSzPct val="85000"/>
              <a:buFont typeface="Arial" panose="020B0604020202020204" pitchFamily="34" charset="0"/>
              <a:buChar char="•"/>
            </a:pPr>
            <a:endParaRPr lang="en-US" sz="2000" dirty="0">
              <a:solidFill>
                <a:srgbClr val="5F6062"/>
              </a:solidFill>
              <a:latin typeface="Univers LT Std 45 Light" panose="020B0403020202020204" pitchFamily="34" charset="0"/>
              <a:ea typeface="Calibri"/>
              <a:cs typeface="Calibri"/>
              <a:sym typeface="Calibri"/>
            </a:endParaRPr>
          </a:p>
          <a:p>
            <a:pPr lvl="1" indent="-457200">
              <a:spcBef>
                <a:spcPts val="400"/>
              </a:spcBef>
              <a:buClr>
                <a:srgbClr val="5F6062"/>
              </a:buClr>
              <a:buSzPct val="85000"/>
              <a:buFont typeface="Wingdings" pitchFamily="2" charset="2"/>
              <a:buChar char="ü"/>
            </a:pPr>
            <a:r>
              <a:rPr lang="en-US" sz="2000" dirty="0">
                <a:solidFill>
                  <a:srgbClr val="5F6062"/>
                </a:solidFill>
                <a:latin typeface="Univers LT Std 45 Light" panose="020B0403020202020204" pitchFamily="34" charset="0"/>
                <a:ea typeface="Calibri"/>
                <a:cs typeface="Calibri"/>
                <a:sym typeface="Calibri"/>
              </a:rPr>
              <a:t>Compass Rose</a:t>
            </a:r>
          </a:p>
          <a:p>
            <a:pPr lvl="2" indent="-457200">
              <a:spcBef>
                <a:spcPts val="320"/>
              </a:spcBef>
              <a:buClr>
                <a:srgbClr val="5F6062"/>
              </a:buClr>
              <a:buSzPct val="85000"/>
              <a:buFont typeface="Arial" panose="020B0604020202020204" pitchFamily="34" charset="0"/>
              <a:buChar char="•"/>
            </a:pPr>
            <a:r>
              <a:rPr lang="en-US" sz="2000" dirty="0">
                <a:solidFill>
                  <a:srgbClr val="5F6062"/>
                </a:solidFill>
                <a:latin typeface="Univers LT Std 45 Light" panose="020B0403020202020204" pitchFamily="34" charset="0"/>
                <a:ea typeface="Calibri"/>
                <a:cs typeface="Calibri"/>
                <a:sym typeface="Calibri"/>
              </a:rPr>
              <a:t>Divided into 360º increments</a:t>
            </a:r>
          </a:p>
          <a:p>
            <a:pPr marL="342900" lvl="1" indent="-234950">
              <a:spcBef>
                <a:spcPts val="400"/>
              </a:spcBef>
            </a:pPr>
            <a:endParaRPr lang="en-US" sz="2000" dirty="0">
              <a:solidFill>
                <a:srgbClr val="5F6062"/>
              </a:solidFill>
              <a:latin typeface="Univers LT Std 45 Light" panose="020B0403020202020204" pitchFamily="34" charset="0"/>
              <a:ea typeface="Arial"/>
              <a:cs typeface="Arial"/>
              <a:sym typeface="Arial"/>
            </a:endParaRPr>
          </a:p>
          <a:p>
            <a:pPr marL="457200" lvl="2">
              <a:spcBef>
                <a:spcPts val="400"/>
              </a:spcBef>
            </a:pPr>
            <a:r>
              <a:rPr lang="en-US" sz="2000" dirty="0">
                <a:solidFill>
                  <a:srgbClr val="5F6062"/>
                </a:solidFill>
                <a:latin typeface="Univers LT Std 45 Light" panose="020B0403020202020204" pitchFamily="34" charset="0"/>
                <a:ea typeface="Calibri"/>
                <a:cs typeface="Calibri"/>
                <a:sym typeface="Calibri"/>
              </a:rPr>
              <a:t>Examples</a:t>
            </a:r>
          </a:p>
          <a:p>
            <a:pPr marL="914400" lvl="3">
              <a:spcBef>
                <a:spcPts val="400"/>
              </a:spcBef>
            </a:pPr>
            <a:r>
              <a:rPr lang="en-US" sz="2000" dirty="0">
                <a:solidFill>
                  <a:srgbClr val="5F6062"/>
                </a:solidFill>
                <a:latin typeface="Univers LT Std 45 Light" panose="020B0403020202020204" pitchFamily="34" charset="0"/>
                <a:ea typeface="Calibri"/>
                <a:cs typeface="Calibri"/>
                <a:sym typeface="Calibri"/>
              </a:rPr>
              <a:t>A.  Winds from 250º</a:t>
            </a:r>
          </a:p>
          <a:p>
            <a:pPr marL="914400" lvl="3">
              <a:spcBef>
                <a:spcPts val="400"/>
              </a:spcBef>
            </a:pPr>
            <a:r>
              <a:rPr lang="en-US" sz="2000" dirty="0">
                <a:solidFill>
                  <a:srgbClr val="5F6062"/>
                </a:solidFill>
                <a:latin typeface="Univers LT Std 45 Light" panose="020B0403020202020204" pitchFamily="34" charset="0"/>
                <a:ea typeface="Calibri"/>
                <a:cs typeface="Calibri"/>
                <a:sym typeface="Calibri"/>
              </a:rPr>
              <a:t>B.  Winds from 200º</a:t>
            </a:r>
          </a:p>
          <a:p>
            <a:pPr marL="914400" lvl="3">
              <a:spcBef>
                <a:spcPts val="400"/>
              </a:spcBef>
            </a:pPr>
            <a:r>
              <a:rPr lang="en-US" sz="2000" dirty="0">
                <a:solidFill>
                  <a:srgbClr val="5F6062"/>
                </a:solidFill>
                <a:latin typeface="Univers LT Std 45 Light" panose="020B0403020202020204" pitchFamily="34" charset="0"/>
                <a:ea typeface="Calibri"/>
                <a:cs typeface="Calibri"/>
                <a:sym typeface="Calibri"/>
              </a:rPr>
              <a:t>C.  Winds from 120º</a:t>
            </a:r>
          </a:p>
        </p:txBody>
      </p:sp>
      <p:sp>
        <p:nvSpPr>
          <p:cNvPr id="10" name="Google Shape;350;p21">
            <a:extLst>
              <a:ext uri="{FF2B5EF4-FFF2-40B4-BE49-F238E27FC236}">
                <a16:creationId xmlns:a16="http://schemas.microsoft.com/office/drawing/2014/main" id="{7AEC36BF-3115-D446-8423-CE8609207635}"/>
              </a:ext>
            </a:extLst>
          </p:cNvPr>
          <p:cNvSpPr txBox="1"/>
          <p:nvPr/>
        </p:nvSpPr>
        <p:spPr>
          <a:xfrm>
            <a:off x="726579" y="365311"/>
            <a:ext cx="7541300" cy="853087"/>
          </a:xfrm>
          <a:prstGeom prst="rect">
            <a:avLst/>
          </a:prstGeom>
          <a:noFill/>
          <a:ln>
            <a:noFill/>
          </a:ln>
        </p:spPr>
        <p:txBody>
          <a:bodyPr spcFirstLastPara="1" wrap="square" lIns="0" tIns="0" rIns="0" bIns="0" anchor="b" anchorCtr="0">
            <a:noAutofit/>
          </a:bodyPr>
          <a:lstStyle/>
          <a:p>
            <a:pPr lvl="0"/>
            <a:r>
              <a:rPr lang="en-US" sz="4800" b="1" dirty="0">
                <a:solidFill>
                  <a:srgbClr val="1B78BD"/>
                </a:solidFill>
                <a:latin typeface="Univers LT Std 65" panose="020B0603020202020204" pitchFamily="34" charset="0"/>
                <a:ea typeface="Open Sans Light"/>
                <a:cs typeface="Open Sans Light"/>
                <a:sym typeface="Open Sans Light"/>
              </a:rPr>
              <a:t>Wind Direction</a:t>
            </a:r>
            <a:endParaRPr sz="4800" b="1" dirty="0">
              <a:solidFill>
                <a:srgbClr val="1B78BD"/>
              </a:solidFill>
              <a:latin typeface="Univers LT Std 65" panose="020B0603020202020204" pitchFamily="34" charset="0"/>
              <a:ea typeface="Open Sans Light"/>
              <a:cs typeface="Open Sans Light"/>
              <a:sym typeface="Open Sans Light"/>
            </a:endParaRPr>
          </a:p>
        </p:txBody>
      </p:sp>
    </p:spTree>
    <p:extLst>
      <p:ext uri="{BB962C8B-B14F-4D97-AF65-F5344CB8AC3E}">
        <p14:creationId xmlns:p14="http://schemas.microsoft.com/office/powerpoint/2010/main" val="36995067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CD292EC-89D8-774E-960B-6FC61EF76680}"/>
              </a:ext>
            </a:extLst>
          </p:cNvPr>
          <p:cNvSpPr txBox="1"/>
          <p:nvPr/>
        </p:nvSpPr>
        <p:spPr>
          <a:xfrm>
            <a:off x="801350" y="663879"/>
            <a:ext cx="7541300" cy="2079419"/>
          </a:xfrm>
          <a:prstGeom prst="rect">
            <a:avLst/>
          </a:prstGeom>
          <a:noFill/>
        </p:spPr>
        <p:txBody>
          <a:bodyPr wrap="square" lIns="0" tIns="0" rIns="0" bIns="0" rtlCol="0" anchor="b" anchorCtr="0">
            <a:noAutofit/>
          </a:bodyPr>
          <a:lstStyle/>
          <a:p>
            <a:r>
              <a:rPr lang="en-US" sz="4200" b="1" dirty="0">
                <a:solidFill>
                  <a:srgbClr val="1B78BD"/>
                </a:solidFill>
                <a:latin typeface="Univers LT Std 65" panose="020B0603020202020204" pitchFamily="34" charset="0"/>
                <a:ea typeface="Open Sans Light"/>
                <a:cs typeface="Open Sans Light"/>
                <a:sym typeface="Open Sans Light"/>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37"/>
                  </a:ext>
                </a:extLst>
              </a:rPr>
              <a:t>How Does Wind Affect </a:t>
            </a:r>
            <a:r>
              <a:rPr lang="en-US" sz="4200" b="1" dirty="0">
                <a:solidFill>
                  <a:srgbClr val="1B78BD"/>
                </a:solidFill>
                <a:latin typeface="Univers LT Std 65" panose="020B0603020202020204" pitchFamily="34" charset="0"/>
                <a:ea typeface="Open Sans Light"/>
                <a:cs typeface="Open Sans Light"/>
                <a:sym typeface="Open Sans Light"/>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37"/>
                  </a:ext>
                </a:extLst>
              </a:rPr>
              <a:t/>
            </a:r>
            <a:br>
              <a:rPr lang="en-US" sz="4200" b="1" dirty="0">
                <a:solidFill>
                  <a:srgbClr val="1B78BD"/>
                </a:solidFill>
                <a:latin typeface="Univers LT Std 65" panose="020B0603020202020204" pitchFamily="34" charset="0"/>
                <a:ea typeface="Open Sans Light"/>
                <a:cs typeface="Open Sans Light"/>
                <a:sym typeface="Open Sans Light"/>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37"/>
                  </a:ext>
                </a:extLst>
              </a:rPr>
            </a:br>
            <a:r>
              <a:rPr lang="en-US" sz="4200" b="1" dirty="0">
                <a:solidFill>
                  <a:srgbClr val="1B78BD"/>
                </a:solidFill>
                <a:latin typeface="Univers LT Std 65" panose="020B0603020202020204" pitchFamily="34" charset="0"/>
                <a:ea typeface="Open Sans Light"/>
                <a:cs typeface="Open Sans Light"/>
                <a:sym typeface="Open Sans Light"/>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37"/>
                  </a:ext>
                </a:extLst>
              </a:rPr>
              <a:t>an Airplane on Takeoff </a:t>
            </a:r>
            <a:r>
              <a:rPr lang="en-US" sz="4200" b="1" dirty="0">
                <a:solidFill>
                  <a:srgbClr val="1B78BD"/>
                </a:solidFill>
                <a:latin typeface="Univers LT Std 65" panose="020B0603020202020204" pitchFamily="34" charset="0"/>
                <a:ea typeface="Open Sans Light"/>
                <a:cs typeface="Open Sans Light"/>
                <a:sym typeface="Open Sans Light"/>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37"/>
                  </a:ext>
                </a:extLst>
              </a:rPr>
              <a:t/>
            </a:r>
            <a:br>
              <a:rPr lang="en-US" sz="4200" b="1" dirty="0">
                <a:solidFill>
                  <a:srgbClr val="1B78BD"/>
                </a:solidFill>
                <a:latin typeface="Univers LT Std 65" panose="020B0603020202020204" pitchFamily="34" charset="0"/>
                <a:ea typeface="Open Sans Light"/>
                <a:cs typeface="Open Sans Light"/>
                <a:sym typeface="Open Sans Light"/>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37"/>
                  </a:ext>
                </a:extLst>
              </a:rPr>
            </a:br>
            <a:r>
              <a:rPr lang="en-US" sz="4200" b="1" dirty="0">
                <a:solidFill>
                  <a:srgbClr val="1B78BD"/>
                </a:solidFill>
                <a:latin typeface="Univers LT Std 65" panose="020B0603020202020204" pitchFamily="34" charset="0"/>
                <a:ea typeface="Open Sans Light"/>
                <a:cs typeface="Open Sans Light"/>
                <a:sym typeface="Open Sans Light"/>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37"/>
                  </a:ext>
                </a:extLst>
              </a:rPr>
              <a:t>and Landing?</a:t>
            </a:r>
            <a:endParaRPr lang="en-US" sz="4200" b="1" dirty="0">
              <a:solidFill>
                <a:srgbClr val="1B78BD"/>
              </a:solidFill>
              <a:latin typeface="Univers LT Std 65" panose="020B0603020202020204" pitchFamily="34" charset="0"/>
              <a:ea typeface="Open Sans Light"/>
              <a:cs typeface="Open Sans Light"/>
              <a:sym typeface="Open Sans Light"/>
            </a:endParaRPr>
          </a:p>
        </p:txBody>
      </p:sp>
      <p:cxnSp>
        <p:nvCxnSpPr>
          <p:cNvPr id="26" name="Straight Connector 25">
            <a:extLst>
              <a:ext uri="{FF2B5EF4-FFF2-40B4-BE49-F238E27FC236}">
                <a16:creationId xmlns:a16="http://schemas.microsoft.com/office/drawing/2014/main" id="{5ED48B7F-CABB-4D45-9600-3283E2EA8931}"/>
              </a:ext>
            </a:extLst>
          </p:cNvPr>
          <p:cNvCxnSpPr/>
          <p:nvPr/>
        </p:nvCxnSpPr>
        <p:spPr>
          <a:xfrm>
            <a:off x="353122" y="6274071"/>
            <a:ext cx="8456341" cy="1588"/>
          </a:xfrm>
          <a:prstGeom prst="line">
            <a:avLst/>
          </a:prstGeom>
          <a:ln w="6350" cap="flat" cmpd="sng" algn="ctr">
            <a:solidFill>
              <a:srgbClr val="9FA1A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BD519738-7D11-2A43-AD76-74BD9D1CE1DB}"/>
              </a:ext>
            </a:extLst>
          </p:cNvPr>
          <p:cNvSpPr txBox="1"/>
          <p:nvPr/>
        </p:nvSpPr>
        <p:spPr>
          <a:xfrm>
            <a:off x="991221" y="6274071"/>
            <a:ext cx="7818242" cy="286563"/>
          </a:xfrm>
          <a:prstGeom prst="rect">
            <a:avLst/>
          </a:prstGeom>
          <a:noFill/>
        </p:spPr>
        <p:txBody>
          <a:bodyPr wrap="square" lIns="0" tIns="0" rIns="0" bIns="0" rtlCol="0" anchor="b" anchorCtr="0">
            <a:noAutofit/>
          </a:bodyPr>
          <a:lstStyle/>
          <a:p>
            <a:pPr algn="r"/>
            <a:r>
              <a:rPr lang="en-US" sz="1000" dirty="0">
                <a:solidFill>
                  <a:srgbClr val="0076C0"/>
                </a:solidFill>
                <a:latin typeface="Univers LT Std 45 Light"/>
                <a:cs typeface="Univers LT Std 45 Light"/>
              </a:rPr>
              <a:t>Weather Basics</a:t>
            </a:r>
          </a:p>
        </p:txBody>
      </p:sp>
      <p:pic>
        <p:nvPicPr>
          <p:cNvPr id="28" name="Picture 27">
            <a:extLst>
              <a:ext uri="{FF2B5EF4-FFF2-40B4-BE49-F238E27FC236}">
                <a16:creationId xmlns:a16="http://schemas.microsoft.com/office/drawing/2014/main" id="{C3607174-8962-CC47-AC9E-AD5721AF4F9A}"/>
              </a:ext>
            </a:extLst>
          </p:cNvPr>
          <p:cNvPicPr>
            <a:picLocks noChangeAspect="1"/>
          </p:cNvPicPr>
          <p:nvPr/>
        </p:nvPicPr>
        <p:blipFill>
          <a:blip r:embed="rId3"/>
          <a:stretch>
            <a:fillRect/>
          </a:stretch>
        </p:blipFill>
        <p:spPr>
          <a:xfrm>
            <a:off x="7953367" y="5650786"/>
            <a:ext cx="856096" cy="419709"/>
          </a:xfrm>
          <a:prstGeom prst="rect">
            <a:avLst/>
          </a:prstGeom>
        </p:spPr>
      </p:pic>
      <p:sp>
        <p:nvSpPr>
          <p:cNvPr id="21" name="TextBox 20">
            <a:extLst>
              <a:ext uri="{FF2B5EF4-FFF2-40B4-BE49-F238E27FC236}">
                <a16:creationId xmlns:a16="http://schemas.microsoft.com/office/drawing/2014/main" id="{37128DF6-F1DF-6841-AD1F-874B60A98A0C}"/>
              </a:ext>
            </a:extLst>
          </p:cNvPr>
          <p:cNvSpPr txBox="1"/>
          <p:nvPr/>
        </p:nvSpPr>
        <p:spPr>
          <a:xfrm>
            <a:off x="801350" y="3141008"/>
            <a:ext cx="7281094" cy="1969612"/>
          </a:xfrm>
          <a:prstGeom prst="rect">
            <a:avLst/>
          </a:prstGeom>
          <a:noFill/>
        </p:spPr>
        <p:txBody>
          <a:bodyPr wrap="square" lIns="0" tIns="0" rIns="0" bIns="0" rtlCol="0" anchor="t" anchorCtr="0">
            <a:noAutofit/>
          </a:bodyPr>
          <a:lstStyle/>
          <a:p>
            <a:pPr marL="342900" lvl="0" indent="-342900">
              <a:buClr>
                <a:srgbClr val="5F6062"/>
              </a:buClr>
              <a:buSzPct val="85000"/>
              <a:buFont typeface="Wingdings" pitchFamily="2" charset="2"/>
              <a:buChar char="ü"/>
            </a:pPr>
            <a:r>
              <a:rPr lang="en-US" sz="2400" dirty="0">
                <a:solidFill>
                  <a:srgbClr val="5F6062"/>
                </a:solidFill>
                <a:latin typeface="Univers LT Std 45 Light" panose="020B0403020202020204" pitchFamily="34" charset="0"/>
                <a:ea typeface="Calibri"/>
                <a:cs typeface="Calibri"/>
                <a:sym typeface="Calibri"/>
              </a:rPr>
              <a:t>Take off and land into the wind</a:t>
            </a:r>
          </a:p>
          <a:p>
            <a:pPr marL="342900" lvl="0" indent="-342900">
              <a:buClr>
                <a:srgbClr val="5F6062"/>
              </a:buClr>
              <a:buSzPct val="85000"/>
              <a:buFont typeface="Arial" panose="020B0604020202020204" pitchFamily="34" charset="0"/>
              <a:buChar char="•"/>
            </a:pPr>
            <a:endParaRPr lang="en-US" sz="2400" dirty="0">
              <a:solidFill>
                <a:srgbClr val="5F6062"/>
              </a:solidFill>
              <a:ea typeface="Calibri"/>
              <a:cs typeface="Calibri"/>
              <a:sym typeface="Calibri"/>
            </a:endParaRPr>
          </a:p>
          <a:p>
            <a:pPr marL="342900" lvl="0" indent="-342900">
              <a:spcBef>
                <a:spcPts val="400"/>
              </a:spcBef>
              <a:buClr>
                <a:srgbClr val="5F6062"/>
              </a:buClr>
              <a:buSzPct val="85000"/>
              <a:buFont typeface="Wingdings" pitchFamily="2" charset="2"/>
              <a:buChar char="ü"/>
            </a:pPr>
            <a:r>
              <a:rPr lang="en-US" sz="2400" dirty="0">
                <a:solidFill>
                  <a:srgbClr val="5F6062"/>
                </a:solidFill>
                <a:latin typeface="Univers LT Std 45 Light" panose="020B0403020202020204" pitchFamily="34" charset="0"/>
                <a:ea typeface="Calibri"/>
                <a:cs typeface="Calibri"/>
                <a:sym typeface="Calibri"/>
              </a:rPr>
              <a:t>Use the most favorable runway</a:t>
            </a:r>
            <a:endParaRPr lang="en-US" sz="2400" dirty="0">
              <a:solidFill>
                <a:srgbClr val="5F6062"/>
              </a:solidFill>
              <a:latin typeface="Univers LT Std 45 Light" panose="020B0403020202020204" pitchFamily="34" charset="0"/>
            </a:endParaRPr>
          </a:p>
          <a:p>
            <a:pPr marL="742950" lvl="1" indent="-285750">
              <a:spcBef>
                <a:spcPts val="400"/>
              </a:spcBef>
              <a:buClr>
                <a:srgbClr val="5F6062"/>
              </a:buClr>
              <a:buSzPct val="85000"/>
              <a:buFont typeface="Arial"/>
              <a:buChar char="•"/>
            </a:pPr>
            <a:r>
              <a:rPr lang="en-US" sz="2400" dirty="0">
                <a:solidFill>
                  <a:srgbClr val="5F6062"/>
                </a:solidFill>
                <a:latin typeface="Univers LT Std 45 Light" panose="020B0403020202020204" pitchFamily="34" charset="0"/>
                <a:ea typeface="Calibri"/>
                <a:cs typeface="Calibri"/>
                <a:sym typeface="Calibri"/>
              </a:rPr>
              <a:t>Runway numbering</a:t>
            </a:r>
            <a:endParaRPr lang="en-US" sz="2400" dirty="0">
              <a:solidFill>
                <a:srgbClr val="5F6062"/>
              </a:solidFill>
              <a:latin typeface="Univers LT Std 45 Light" panose="020B0403020202020204" pitchFamily="34" charset="0"/>
            </a:endParaRPr>
          </a:p>
          <a:p>
            <a:endParaRPr lang="en-US" sz="3600" dirty="0">
              <a:solidFill>
                <a:srgbClr val="5F6062"/>
              </a:solidFill>
              <a:latin typeface="Univers LT Std 45 Light"/>
              <a:cs typeface="Univers LT Std 45 Light"/>
            </a:endParaRPr>
          </a:p>
          <a:p>
            <a:endParaRPr lang="en-US" sz="800" dirty="0">
              <a:solidFill>
                <a:schemeClr val="bg1">
                  <a:lumMod val="85000"/>
                </a:schemeClr>
              </a:solidFill>
              <a:latin typeface="Univers LT Std 45 Light"/>
              <a:cs typeface="Univers LT Std 45 Light"/>
            </a:endParaRPr>
          </a:p>
          <a:p>
            <a:endParaRPr lang="en-US" sz="800" dirty="0">
              <a:solidFill>
                <a:schemeClr val="bg1">
                  <a:lumMod val="85000"/>
                </a:schemeClr>
              </a:solidFill>
              <a:latin typeface="Univers LT Std 45 Light"/>
              <a:cs typeface="Univers LT Std 45 Light"/>
            </a:endParaRPr>
          </a:p>
        </p:txBody>
      </p:sp>
    </p:spTree>
    <p:extLst>
      <p:ext uri="{BB962C8B-B14F-4D97-AF65-F5344CB8AC3E}">
        <p14:creationId xmlns:p14="http://schemas.microsoft.com/office/powerpoint/2010/main" val="295998901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33406C7-C042-5646-94F6-FE6076F74C10}"/>
              </a:ext>
            </a:extLst>
          </p:cNvPr>
          <p:cNvCxnSpPr/>
          <p:nvPr/>
        </p:nvCxnSpPr>
        <p:spPr>
          <a:xfrm>
            <a:off x="353122" y="6274071"/>
            <a:ext cx="8456341" cy="1588"/>
          </a:xfrm>
          <a:prstGeom prst="line">
            <a:avLst/>
          </a:prstGeom>
          <a:ln w="6350" cap="flat" cmpd="sng" algn="ctr">
            <a:solidFill>
              <a:srgbClr val="9FA1A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BD041894-C005-4B4B-86AC-BDCA42BB3980}"/>
              </a:ext>
            </a:extLst>
          </p:cNvPr>
          <p:cNvSpPr txBox="1"/>
          <p:nvPr/>
        </p:nvSpPr>
        <p:spPr>
          <a:xfrm>
            <a:off x="991221" y="6274071"/>
            <a:ext cx="7818242" cy="286563"/>
          </a:xfrm>
          <a:prstGeom prst="rect">
            <a:avLst/>
          </a:prstGeom>
          <a:noFill/>
        </p:spPr>
        <p:txBody>
          <a:bodyPr wrap="square" lIns="0" tIns="0" rIns="0" bIns="0" rtlCol="0" anchor="b" anchorCtr="0">
            <a:noAutofit/>
          </a:bodyPr>
          <a:lstStyle/>
          <a:p>
            <a:pPr algn="r"/>
            <a:r>
              <a:rPr lang="en-US" sz="1000" dirty="0">
                <a:solidFill>
                  <a:srgbClr val="0076C0"/>
                </a:solidFill>
                <a:latin typeface="Univers LT Std 45 Light"/>
                <a:cs typeface="Univers LT Std 45 Light"/>
              </a:rPr>
              <a:t>Weather Basics</a:t>
            </a:r>
          </a:p>
        </p:txBody>
      </p:sp>
      <p:pic>
        <p:nvPicPr>
          <p:cNvPr id="9" name="Picture 8">
            <a:extLst>
              <a:ext uri="{FF2B5EF4-FFF2-40B4-BE49-F238E27FC236}">
                <a16:creationId xmlns:a16="http://schemas.microsoft.com/office/drawing/2014/main" id="{48ABE38F-4CE7-7D4D-9506-3702FBED724E}"/>
              </a:ext>
            </a:extLst>
          </p:cNvPr>
          <p:cNvPicPr>
            <a:picLocks noChangeAspect="1"/>
          </p:cNvPicPr>
          <p:nvPr/>
        </p:nvPicPr>
        <p:blipFill>
          <a:blip r:embed="rId3"/>
          <a:stretch>
            <a:fillRect/>
          </a:stretch>
        </p:blipFill>
        <p:spPr>
          <a:xfrm>
            <a:off x="7953367" y="5650786"/>
            <a:ext cx="856096" cy="419709"/>
          </a:xfrm>
          <a:prstGeom prst="rect">
            <a:avLst/>
          </a:prstGeom>
        </p:spPr>
      </p:pic>
      <p:sp>
        <p:nvSpPr>
          <p:cNvPr id="10" name="Google Shape;350;p21">
            <a:extLst>
              <a:ext uri="{FF2B5EF4-FFF2-40B4-BE49-F238E27FC236}">
                <a16:creationId xmlns:a16="http://schemas.microsoft.com/office/drawing/2014/main" id="{7AEC36BF-3115-D446-8423-CE8609207635}"/>
              </a:ext>
            </a:extLst>
          </p:cNvPr>
          <p:cNvSpPr txBox="1"/>
          <p:nvPr/>
        </p:nvSpPr>
        <p:spPr>
          <a:xfrm>
            <a:off x="726579" y="365311"/>
            <a:ext cx="7541300" cy="853087"/>
          </a:xfrm>
          <a:prstGeom prst="rect">
            <a:avLst/>
          </a:prstGeom>
          <a:noFill/>
          <a:ln>
            <a:noFill/>
          </a:ln>
        </p:spPr>
        <p:txBody>
          <a:bodyPr spcFirstLastPara="1" wrap="square" lIns="0" tIns="0" rIns="0" bIns="0" anchor="b" anchorCtr="0">
            <a:noAutofit/>
          </a:bodyPr>
          <a:lstStyle/>
          <a:p>
            <a:pPr lvl="0"/>
            <a:r>
              <a:rPr lang="en-US" sz="4400" b="1" dirty="0">
                <a:solidFill>
                  <a:srgbClr val="1B78BD"/>
                </a:solidFill>
                <a:latin typeface="Univers LT Std 65" panose="020B0603020202020204" pitchFamily="34" charset="0"/>
                <a:ea typeface="Open Sans Light"/>
                <a:cs typeface="Open Sans Light"/>
                <a:sym typeface="Open Sans Light"/>
              </a:rPr>
              <a:t>Wind and Runway Selection</a:t>
            </a:r>
            <a:endParaRPr sz="4400" b="1" dirty="0">
              <a:solidFill>
                <a:srgbClr val="1B78BD"/>
              </a:solidFill>
              <a:latin typeface="Univers LT Std 65" panose="020B0603020202020204" pitchFamily="34" charset="0"/>
              <a:ea typeface="Open Sans Light"/>
              <a:cs typeface="Open Sans Light"/>
              <a:sym typeface="Open Sans Light"/>
            </a:endParaRPr>
          </a:p>
        </p:txBody>
      </p:sp>
      <p:pic>
        <p:nvPicPr>
          <p:cNvPr id="5" name="Picture 4">
            <a:extLst>
              <a:ext uri="{FF2B5EF4-FFF2-40B4-BE49-F238E27FC236}">
                <a16:creationId xmlns:a16="http://schemas.microsoft.com/office/drawing/2014/main" id="{7C01A52E-218A-544C-9AC5-4580DC2A6A4A}"/>
              </a:ext>
            </a:extLst>
          </p:cNvPr>
          <p:cNvPicPr>
            <a:picLocks noChangeAspect="1"/>
          </p:cNvPicPr>
          <p:nvPr/>
        </p:nvPicPr>
        <p:blipFill>
          <a:blip r:embed="rId4"/>
          <a:stretch>
            <a:fillRect/>
          </a:stretch>
        </p:blipFill>
        <p:spPr>
          <a:xfrm>
            <a:off x="726580" y="1529582"/>
            <a:ext cx="7541300" cy="3798836"/>
          </a:xfrm>
          <a:prstGeom prst="rect">
            <a:avLst/>
          </a:prstGeom>
        </p:spPr>
      </p:pic>
    </p:spTree>
    <p:extLst>
      <p:ext uri="{BB962C8B-B14F-4D97-AF65-F5344CB8AC3E}">
        <p14:creationId xmlns:p14="http://schemas.microsoft.com/office/powerpoint/2010/main" val="38009961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33406C7-C042-5646-94F6-FE6076F74C10}"/>
              </a:ext>
            </a:extLst>
          </p:cNvPr>
          <p:cNvCxnSpPr/>
          <p:nvPr/>
        </p:nvCxnSpPr>
        <p:spPr>
          <a:xfrm>
            <a:off x="353122" y="6274071"/>
            <a:ext cx="8456341" cy="1588"/>
          </a:xfrm>
          <a:prstGeom prst="line">
            <a:avLst/>
          </a:prstGeom>
          <a:ln w="6350" cap="flat" cmpd="sng" algn="ctr">
            <a:solidFill>
              <a:srgbClr val="9FA1A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BD041894-C005-4B4B-86AC-BDCA42BB3980}"/>
              </a:ext>
            </a:extLst>
          </p:cNvPr>
          <p:cNvSpPr txBox="1"/>
          <p:nvPr/>
        </p:nvSpPr>
        <p:spPr>
          <a:xfrm>
            <a:off x="991221" y="6274071"/>
            <a:ext cx="7818242" cy="286563"/>
          </a:xfrm>
          <a:prstGeom prst="rect">
            <a:avLst/>
          </a:prstGeom>
          <a:noFill/>
        </p:spPr>
        <p:txBody>
          <a:bodyPr wrap="square" lIns="0" tIns="0" rIns="0" bIns="0" rtlCol="0" anchor="b" anchorCtr="0">
            <a:noAutofit/>
          </a:bodyPr>
          <a:lstStyle/>
          <a:p>
            <a:pPr algn="r"/>
            <a:r>
              <a:rPr lang="en-US" sz="1000" dirty="0">
                <a:solidFill>
                  <a:srgbClr val="0076C0"/>
                </a:solidFill>
                <a:latin typeface="Univers LT Std 45 Light"/>
                <a:cs typeface="Univers LT Std 45 Light"/>
              </a:rPr>
              <a:t>Weather Basics</a:t>
            </a:r>
          </a:p>
        </p:txBody>
      </p:sp>
      <p:pic>
        <p:nvPicPr>
          <p:cNvPr id="9" name="Picture 8">
            <a:extLst>
              <a:ext uri="{FF2B5EF4-FFF2-40B4-BE49-F238E27FC236}">
                <a16:creationId xmlns:a16="http://schemas.microsoft.com/office/drawing/2014/main" id="{48ABE38F-4CE7-7D4D-9506-3702FBED724E}"/>
              </a:ext>
            </a:extLst>
          </p:cNvPr>
          <p:cNvPicPr>
            <a:picLocks noChangeAspect="1"/>
          </p:cNvPicPr>
          <p:nvPr/>
        </p:nvPicPr>
        <p:blipFill>
          <a:blip r:embed="rId3"/>
          <a:stretch>
            <a:fillRect/>
          </a:stretch>
        </p:blipFill>
        <p:spPr>
          <a:xfrm>
            <a:off x="7953367" y="5650786"/>
            <a:ext cx="856096" cy="419709"/>
          </a:xfrm>
          <a:prstGeom prst="rect">
            <a:avLst/>
          </a:prstGeom>
        </p:spPr>
      </p:pic>
      <p:sp>
        <p:nvSpPr>
          <p:cNvPr id="11" name="TextBox 10">
            <a:extLst>
              <a:ext uri="{FF2B5EF4-FFF2-40B4-BE49-F238E27FC236}">
                <a16:creationId xmlns:a16="http://schemas.microsoft.com/office/drawing/2014/main" id="{E95C432A-212B-0446-878F-8882595E3741}"/>
              </a:ext>
            </a:extLst>
          </p:cNvPr>
          <p:cNvSpPr txBox="1"/>
          <p:nvPr/>
        </p:nvSpPr>
        <p:spPr>
          <a:xfrm>
            <a:off x="726579" y="2045564"/>
            <a:ext cx="4380250" cy="3463848"/>
          </a:xfrm>
          <a:prstGeom prst="rect">
            <a:avLst/>
          </a:prstGeom>
          <a:noFill/>
          <a:ln>
            <a:noFill/>
          </a:ln>
        </p:spPr>
        <p:txBody>
          <a:bodyPr wrap="square" lIns="0" tIns="0" rIns="0" bIns="0" rtlCol="0" anchor="t" anchorCtr="0">
            <a:noAutofit/>
          </a:bodyPr>
          <a:lstStyle/>
          <a:p>
            <a:pPr marL="342900" lvl="1" indent="-342900">
              <a:buClr>
                <a:srgbClr val="5F6062"/>
              </a:buClr>
              <a:buSzPct val="85000"/>
              <a:buFont typeface="Wingdings" pitchFamily="2" charset="2"/>
              <a:buChar char="ü"/>
            </a:pPr>
            <a:r>
              <a:rPr lang="en-US" sz="2000" b="1" dirty="0">
                <a:solidFill>
                  <a:srgbClr val="5F6062"/>
                </a:solidFill>
                <a:latin typeface="Univers LT Std 65" panose="020B0603020202020204" pitchFamily="34" charset="0"/>
                <a:ea typeface="Calibri"/>
                <a:cs typeface="Calibri"/>
                <a:sym typeface="Calibri"/>
              </a:rPr>
              <a:t>Which runway is best?</a:t>
            </a:r>
          </a:p>
          <a:p>
            <a:pPr lvl="1" indent="-457200">
              <a:buClr>
                <a:srgbClr val="5F6062"/>
              </a:buClr>
              <a:buSzPct val="85000"/>
              <a:buFont typeface="Arial" panose="020B0604020202020204" pitchFamily="34" charset="0"/>
              <a:buChar char="•"/>
            </a:pPr>
            <a:endParaRPr lang="en-US" sz="2000" dirty="0">
              <a:solidFill>
                <a:srgbClr val="5F6062"/>
              </a:solidFill>
              <a:latin typeface="Univers LT Std 45 Light" panose="020B0403020202020204" pitchFamily="34" charset="0"/>
              <a:ea typeface="Calibri"/>
              <a:cs typeface="Calibri"/>
              <a:sym typeface="Calibri"/>
            </a:endParaRPr>
          </a:p>
          <a:p>
            <a:pPr marL="342900" lvl="1" indent="-342900">
              <a:spcBef>
                <a:spcPts val="400"/>
              </a:spcBef>
              <a:buClr>
                <a:srgbClr val="5F6062"/>
              </a:buClr>
              <a:buSzPct val="85000"/>
              <a:buFont typeface="Wingdings" pitchFamily="2" charset="2"/>
              <a:buChar char="ü"/>
            </a:pPr>
            <a:r>
              <a:rPr lang="en-US" sz="2000" dirty="0">
                <a:solidFill>
                  <a:srgbClr val="5F6062"/>
                </a:solidFill>
                <a:latin typeface="Univers LT Std 45 Light" panose="020B0403020202020204" pitchFamily="34" charset="0"/>
                <a:ea typeface="Arial"/>
                <a:cs typeface="Arial"/>
                <a:sym typeface="Arial"/>
              </a:rPr>
              <a:t>Choose the runway for takeoff or landing that aligns best into </a:t>
            </a:r>
            <a:br>
              <a:rPr lang="en-US" sz="2000" dirty="0">
                <a:solidFill>
                  <a:srgbClr val="5F6062"/>
                </a:solidFill>
                <a:latin typeface="Univers LT Std 45 Light" panose="020B0403020202020204" pitchFamily="34" charset="0"/>
                <a:ea typeface="Arial"/>
                <a:cs typeface="Arial"/>
                <a:sym typeface="Arial"/>
              </a:rPr>
            </a:br>
            <a:r>
              <a:rPr lang="en-US" sz="2000" dirty="0">
                <a:solidFill>
                  <a:srgbClr val="5F6062"/>
                </a:solidFill>
                <a:latin typeface="Univers LT Std 45 Light" panose="020B0403020202020204" pitchFamily="34" charset="0"/>
                <a:ea typeface="Arial"/>
                <a:cs typeface="Arial"/>
                <a:sym typeface="Arial"/>
              </a:rPr>
              <a:t>the wind</a:t>
            </a:r>
          </a:p>
          <a:p>
            <a:pPr marL="107950" lvl="1">
              <a:spcBef>
                <a:spcPts val="400"/>
              </a:spcBef>
              <a:buClr>
                <a:srgbClr val="5F6062"/>
              </a:buClr>
              <a:buSzPct val="85000"/>
            </a:pPr>
            <a:endParaRPr lang="en-US" sz="2000" dirty="0">
              <a:solidFill>
                <a:srgbClr val="5F6062"/>
              </a:solidFill>
              <a:latin typeface="Univers LT Std 45 Light" panose="020B0403020202020204" pitchFamily="34" charset="0"/>
              <a:ea typeface="Arial"/>
              <a:cs typeface="Arial"/>
              <a:sym typeface="Arial"/>
            </a:endParaRPr>
          </a:p>
          <a:p>
            <a:pPr marL="342900" lvl="1" indent="-342900">
              <a:spcBef>
                <a:spcPts val="400"/>
              </a:spcBef>
              <a:buClr>
                <a:srgbClr val="5F6062"/>
              </a:buClr>
              <a:buSzPct val="85000"/>
              <a:buFont typeface="Wingdings" pitchFamily="2" charset="2"/>
              <a:buChar char="ü"/>
            </a:pPr>
            <a:r>
              <a:rPr lang="en-US" sz="2000" dirty="0">
                <a:solidFill>
                  <a:srgbClr val="5F6062"/>
                </a:solidFill>
                <a:latin typeface="Univers LT Std 45 Light" panose="020B0403020202020204" pitchFamily="34" charset="0"/>
                <a:ea typeface="Arial"/>
                <a:cs typeface="Arial"/>
                <a:sym typeface="Arial"/>
              </a:rPr>
              <a:t>Which runway is </a:t>
            </a:r>
            <a:r>
              <a:rPr lang="en-US" sz="2000" dirty="0">
                <a:solidFill>
                  <a:srgbClr val="5F6062"/>
                </a:solidFill>
                <a:latin typeface="Univers LT Std 45 Light" panose="020B0403020202020204" pitchFamily="34" charset="0"/>
                <a:ea typeface="Arial"/>
                <a:cs typeface="Arial"/>
                <a:sym typeface="Arial"/>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39"/>
                  </a:ext>
                </a:extLst>
              </a:rPr>
              <a:t>best</a:t>
            </a:r>
            <a:r>
              <a:rPr lang="en-US" sz="2000" dirty="0">
                <a:solidFill>
                  <a:srgbClr val="5F6062"/>
                </a:solidFill>
                <a:latin typeface="Univers LT Std 45 Light" panose="020B0403020202020204" pitchFamily="34" charset="0"/>
                <a:ea typeface="Arial"/>
                <a:cs typeface="Arial"/>
                <a:sym typeface="Arial"/>
              </a:rPr>
              <a:t> (4 or 22)?</a:t>
            </a:r>
            <a:endParaRPr lang="en-US" sz="1600" dirty="0">
              <a:solidFill>
                <a:srgbClr val="5F6062"/>
              </a:solidFill>
              <a:latin typeface="Univers LT Std 45 Light" panose="020B0403020202020204" pitchFamily="34" charset="0"/>
              <a:ea typeface="Arial"/>
              <a:cs typeface="Arial"/>
              <a:sym typeface="Arial"/>
            </a:endParaRPr>
          </a:p>
          <a:p>
            <a:pPr marL="457200" lvl="2">
              <a:spcBef>
                <a:spcPts val="400"/>
              </a:spcBef>
              <a:buClr>
                <a:srgbClr val="5F6062"/>
              </a:buClr>
              <a:buSzPct val="85000"/>
            </a:pPr>
            <a:r>
              <a:rPr lang="en-US" sz="2000" dirty="0">
                <a:solidFill>
                  <a:srgbClr val="5F6062"/>
                </a:solidFill>
                <a:latin typeface="Univers LT Std 45 Light" panose="020B0403020202020204" pitchFamily="34" charset="0"/>
                <a:ea typeface="Arial"/>
                <a:cs typeface="Arial"/>
                <a:sym typeface="Arial"/>
              </a:rPr>
              <a:t>A.</a:t>
            </a:r>
            <a:r>
              <a:rPr lang="en-US" dirty="0">
                <a:solidFill>
                  <a:srgbClr val="5F6062"/>
                </a:solidFill>
                <a:latin typeface="Univers LT Std 45 Light" panose="020B0403020202020204" pitchFamily="34" charset="0"/>
                <a:ea typeface="Arial"/>
                <a:cs typeface="Arial"/>
                <a:sym typeface="Arial"/>
              </a:rPr>
              <a:t>   Winds from 250 @ 14kt</a:t>
            </a:r>
            <a:endParaRPr lang="en-US" dirty="0">
              <a:solidFill>
                <a:srgbClr val="5F6062"/>
              </a:solidFill>
              <a:latin typeface="Univers LT Std 45 Light" panose="020B0403020202020204" pitchFamily="34" charset="0"/>
              <a:ea typeface="Calibri"/>
              <a:cs typeface="Calibri"/>
              <a:sym typeface="Calibri"/>
            </a:endParaRPr>
          </a:p>
          <a:p>
            <a:pPr marL="457200" lvl="2">
              <a:spcBef>
                <a:spcPts val="400"/>
              </a:spcBef>
              <a:buClr>
                <a:srgbClr val="5F6062"/>
              </a:buClr>
              <a:buSzPct val="85000"/>
            </a:pPr>
            <a:r>
              <a:rPr lang="en-US" sz="2000" dirty="0">
                <a:solidFill>
                  <a:srgbClr val="5F6062"/>
                </a:solidFill>
                <a:latin typeface="Univers LT Std 45 Light" panose="020B0403020202020204" pitchFamily="34" charset="0"/>
                <a:ea typeface="Arial"/>
                <a:cs typeface="Arial"/>
                <a:sym typeface="Arial"/>
              </a:rPr>
              <a:t>B.</a:t>
            </a:r>
            <a:r>
              <a:rPr lang="en-US" dirty="0">
                <a:solidFill>
                  <a:srgbClr val="5F6062"/>
                </a:solidFill>
                <a:latin typeface="Univers LT Std 45 Light" panose="020B0403020202020204" pitchFamily="34" charset="0"/>
                <a:ea typeface="Arial"/>
                <a:cs typeface="Arial"/>
                <a:sym typeface="Arial"/>
              </a:rPr>
              <a:t>   Winds from 200 @ 8kt</a:t>
            </a:r>
            <a:endParaRPr lang="en-US" dirty="0">
              <a:solidFill>
                <a:srgbClr val="5F6062"/>
              </a:solidFill>
              <a:latin typeface="Univers LT Std 45 Light" panose="020B0403020202020204" pitchFamily="34" charset="0"/>
              <a:ea typeface="Calibri"/>
              <a:cs typeface="Calibri"/>
              <a:sym typeface="Calibri"/>
            </a:endParaRPr>
          </a:p>
          <a:p>
            <a:pPr marL="457200" lvl="2">
              <a:spcBef>
                <a:spcPts val="400"/>
              </a:spcBef>
              <a:buClr>
                <a:srgbClr val="5F6062"/>
              </a:buClr>
              <a:buSzPct val="85000"/>
            </a:pPr>
            <a:r>
              <a:rPr lang="en-US" sz="2000" dirty="0">
                <a:solidFill>
                  <a:srgbClr val="5F6062"/>
                </a:solidFill>
                <a:latin typeface="Univers LT Std 45 Light" panose="020B0403020202020204" pitchFamily="34" charset="0"/>
                <a:ea typeface="Arial"/>
                <a:cs typeface="Arial"/>
                <a:sym typeface="Arial"/>
              </a:rPr>
              <a:t>C.   </a:t>
            </a:r>
            <a:r>
              <a:rPr lang="en-US" dirty="0">
                <a:solidFill>
                  <a:srgbClr val="5F6062"/>
                </a:solidFill>
                <a:latin typeface="Univers LT Std 45 Light" panose="020B0403020202020204" pitchFamily="34" charset="0"/>
                <a:ea typeface="Arial"/>
                <a:cs typeface="Arial"/>
                <a:sym typeface="Arial"/>
              </a:rPr>
              <a:t>Winds from 120 @ 4kt</a:t>
            </a:r>
            <a:endParaRPr lang="en-US" dirty="0">
              <a:solidFill>
                <a:srgbClr val="5F6062"/>
              </a:solidFill>
              <a:latin typeface="Univers LT Std 45 Light" panose="020B0403020202020204" pitchFamily="34" charset="0"/>
              <a:ea typeface="Calibri"/>
              <a:cs typeface="Calibri"/>
              <a:sym typeface="Calibri"/>
            </a:endParaRPr>
          </a:p>
          <a:p>
            <a:pPr lvl="1" indent="-457200">
              <a:buClr>
                <a:srgbClr val="5F6062"/>
              </a:buClr>
              <a:buSzPct val="100000"/>
              <a:buFont typeface="Arial" panose="020B0604020202020204" pitchFamily="34" charset="0"/>
              <a:buChar char="•"/>
            </a:pPr>
            <a:endParaRPr lang="en-US" sz="2000" dirty="0">
              <a:solidFill>
                <a:srgbClr val="5F6062"/>
              </a:solidFill>
              <a:latin typeface="Univers LT Std 45 Light" panose="020B0403020202020204" pitchFamily="34" charset="0"/>
              <a:ea typeface="Calibri"/>
              <a:cs typeface="Calibri"/>
              <a:sym typeface="Calibri"/>
            </a:endParaRPr>
          </a:p>
        </p:txBody>
      </p:sp>
      <p:sp>
        <p:nvSpPr>
          <p:cNvPr id="10" name="Google Shape;350;p21">
            <a:extLst>
              <a:ext uri="{FF2B5EF4-FFF2-40B4-BE49-F238E27FC236}">
                <a16:creationId xmlns:a16="http://schemas.microsoft.com/office/drawing/2014/main" id="{7AEC36BF-3115-D446-8423-CE8609207635}"/>
              </a:ext>
            </a:extLst>
          </p:cNvPr>
          <p:cNvSpPr txBox="1"/>
          <p:nvPr/>
        </p:nvSpPr>
        <p:spPr>
          <a:xfrm>
            <a:off x="726579" y="365311"/>
            <a:ext cx="7541300" cy="1399095"/>
          </a:xfrm>
          <a:prstGeom prst="rect">
            <a:avLst/>
          </a:prstGeom>
          <a:noFill/>
          <a:ln>
            <a:noFill/>
          </a:ln>
        </p:spPr>
        <p:txBody>
          <a:bodyPr spcFirstLastPara="1" wrap="square" lIns="0" tIns="0" rIns="0" bIns="0" anchor="b" anchorCtr="0">
            <a:noAutofit/>
          </a:bodyPr>
          <a:lstStyle/>
          <a:p>
            <a:pPr lvl="0"/>
            <a:r>
              <a:rPr lang="en-US" sz="4800" b="1" dirty="0">
                <a:solidFill>
                  <a:srgbClr val="1B78BD"/>
                </a:solidFill>
                <a:latin typeface="Univers LT Std 65" panose="020B0603020202020204" pitchFamily="34" charset="0"/>
                <a:ea typeface="Open Sans Light"/>
                <a:cs typeface="Open Sans Light"/>
                <a:sym typeface="Open Sans Light"/>
              </a:rPr>
              <a:t>Selecting a Runway Based on Wind</a:t>
            </a:r>
            <a:endParaRPr sz="4800" b="1" dirty="0">
              <a:solidFill>
                <a:srgbClr val="1B78BD"/>
              </a:solidFill>
              <a:latin typeface="Univers LT Std 65" panose="020B0603020202020204" pitchFamily="34" charset="0"/>
              <a:ea typeface="Open Sans Light"/>
              <a:cs typeface="Open Sans Light"/>
              <a:sym typeface="Open Sans Light"/>
            </a:endParaRPr>
          </a:p>
        </p:txBody>
      </p:sp>
      <p:pic>
        <p:nvPicPr>
          <p:cNvPr id="3" name="Picture 2">
            <a:extLst>
              <a:ext uri="{FF2B5EF4-FFF2-40B4-BE49-F238E27FC236}">
                <a16:creationId xmlns:a16="http://schemas.microsoft.com/office/drawing/2014/main" id="{301B5C9F-C418-274A-AE15-F8F71D6793D9}"/>
              </a:ext>
            </a:extLst>
          </p:cNvPr>
          <p:cNvPicPr>
            <a:picLocks noChangeAspect="1"/>
          </p:cNvPicPr>
          <p:nvPr/>
        </p:nvPicPr>
        <p:blipFill>
          <a:blip r:embed="rId4"/>
          <a:stretch>
            <a:fillRect/>
          </a:stretch>
        </p:blipFill>
        <p:spPr>
          <a:xfrm>
            <a:off x="5099724" y="2056266"/>
            <a:ext cx="3283515" cy="3364992"/>
          </a:xfrm>
          <a:prstGeom prst="rect">
            <a:avLst/>
          </a:prstGeom>
        </p:spPr>
      </p:pic>
      <p:sp>
        <p:nvSpPr>
          <p:cNvPr id="12" name="TextBox 11">
            <a:extLst>
              <a:ext uri="{FF2B5EF4-FFF2-40B4-BE49-F238E27FC236}">
                <a16:creationId xmlns:a16="http://schemas.microsoft.com/office/drawing/2014/main" id="{19980D9C-4DA3-B54F-9C48-81EB23770252}"/>
              </a:ext>
            </a:extLst>
          </p:cNvPr>
          <p:cNvSpPr txBox="1"/>
          <p:nvPr/>
        </p:nvSpPr>
        <p:spPr>
          <a:xfrm>
            <a:off x="726579" y="5794386"/>
            <a:ext cx="6700664" cy="284764"/>
          </a:xfrm>
          <a:prstGeom prst="rect">
            <a:avLst/>
          </a:prstGeom>
          <a:noFill/>
        </p:spPr>
        <p:txBody>
          <a:bodyPr wrap="square" lIns="0" tIns="0" rIns="0" bIns="0" rtlCol="0" anchor="t" anchorCtr="0">
            <a:noAutofit/>
          </a:bodyPr>
          <a:lstStyle/>
          <a:p>
            <a:pPr lvl="0"/>
            <a:r>
              <a:rPr lang="en-US" sz="1600" dirty="0">
                <a:solidFill>
                  <a:srgbClr val="5F6062"/>
                </a:solidFill>
                <a:latin typeface="Univers LT Std 55 Roman" panose="020B0603020202020204" pitchFamily="34" charset="0"/>
                <a:ea typeface="Arial"/>
                <a:cs typeface="Arial"/>
                <a:sym typeface="Arial"/>
              </a:rPr>
              <a:t>Note: </a:t>
            </a:r>
            <a:r>
              <a:rPr lang="en-US" sz="1600" dirty="0">
                <a:solidFill>
                  <a:srgbClr val="5F6062"/>
                </a:solidFill>
                <a:latin typeface="Univers LT Std 45 Light" panose="020B0403020202020204" pitchFamily="34" charset="0"/>
                <a:ea typeface="Arial"/>
                <a:cs typeface="Arial"/>
                <a:sym typeface="Arial"/>
              </a:rPr>
              <a:t>Runway number is the direction you’re heading, drop last zero.</a:t>
            </a:r>
            <a:endParaRPr lang="en-US" sz="1600" dirty="0">
              <a:solidFill>
                <a:srgbClr val="5F6062"/>
              </a:solidFill>
              <a:latin typeface="Univers LT Std 45 Light" panose="020B0403020202020204" pitchFamily="34" charset="0"/>
              <a:ea typeface="Calibri"/>
              <a:cs typeface="Calibri"/>
              <a:sym typeface="Calibri"/>
            </a:endParaRPr>
          </a:p>
        </p:txBody>
      </p:sp>
    </p:spTree>
    <p:extLst>
      <p:ext uri="{BB962C8B-B14F-4D97-AF65-F5344CB8AC3E}">
        <p14:creationId xmlns:p14="http://schemas.microsoft.com/office/powerpoint/2010/main" val="4266449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5047B29-910C-4947-BE43-D8AC96A457C8}"/>
              </a:ext>
            </a:extLst>
          </p:cNvPr>
          <p:cNvSpPr txBox="1"/>
          <p:nvPr/>
        </p:nvSpPr>
        <p:spPr>
          <a:xfrm>
            <a:off x="801350" y="583443"/>
            <a:ext cx="7541300" cy="881019"/>
          </a:xfrm>
          <a:prstGeom prst="rect">
            <a:avLst/>
          </a:prstGeom>
          <a:noFill/>
        </p:spPr>
        <p:txBody>
          <a:bodyPr wrap="square" lIns="0" tIns="0" rIns="0" bIns="0" rtlCol="0" anchor="b" anchorCtr="0">
            <a:noAutofit/>
          </a:bodyPr>
          <a:lstStyle/>
          <a:p>
            <a:r>
              <a:rPr lang="en-US" sz="5400" b="1" spc="-100" dirty="0">
                <a:solidFill>
                  <a:srgbClr val="1B78BD"/>
                </a:solidFill>
                <a:latin typeface="Univers LT Std 65" panose="020B0603020202020204" pitchFamily="34" charset="0"/>
                <a:cs typeface="Univers LT Std 45 Light"/>
              </a:rPr>
              <a:t>What Is Weather?</a:t>
            </a:r>
          </a:p>
        </p:txBody>
      </p:sp>
      <p:cxnSp>
        <p:nvCxnSpPr>
          <p:cNvPr id="19" name="Straight Connector 18">
            <a:extLst>
              <a:ext uri="{FF2B5EF4-FFF2-40B4-BE49-F238E27FC236}">
                <a16:creationId xmlns:a16="http://schemas.microsoft.com/office/drawing/2014/main" id="{D1E7B823-5472-6942-8408-C4C11C10DF86}"/>
              </a:ext>
            </a:extLst>
          </p:cNvPr>
          <p:cNvCxnSpPr/>
          <p:nvPr/>
        </p:nvCxnSpPr>
        <p:spPr>
          <a:xfrm>
            <a:off x="353122" y="6274071"/>
            <a:ext cx="8456341" cy="1588"/>
          </a:xfrm>
          <a:prstGeom prst="line">
            <a:avLst/>
          </a:prstGeom>
          <a:ln w="6350" cap="flat" cmpd="sng" algn="ctr">
            <a:solidFill>
              <a:srgbClr val="9FA1A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1" name="Picture 20">
            <a:extLst>
              <a:ext uri="{FF2B5EF4-FFF2-40B4-BE49-F238E27FC236}">
                <a16:creationId xmlns:a16="http://schemas.microsoft.com/office/drawing/2014/main" id="{01A82273-5BD4-7041-B80F-1019EB7A362B}"/>
              </a:ext>
            </a:extLst>
          </p:cNvPr>
          <p:cNvPicPr>
            <a:picLocks noChangeAspect="1"/>
          </p:cNvPicPr>
          <p:nvPr/>
        </p:nvPicPr>
        <p:blipFill>
          <a:blip r:embed="rId3"/>
          <a:stretch>
            <a:fillRect/>
          </a:stretch>
        </p:blipFill>
        <p:spPr>
          <a:xfrm>
            <a:off x="7953367" y="5650786"/>
            <a:ext cx="856096" cy="419709"/>
          </a:xfrm>
          <a:prstGeom prst="rect">
            <a:avLst/>
          </a:prstGeom>
        </p:spPr>
      </p:pic>
      <p:sp>
        <p:nvSpPr>
          <p:cNvPr id="23" name="TextBox 22">
            <a:extLst>
              <a:ext uri="{FF2B5EF4-FFF2-40B4-BE49-F238E27FC236}">
                <a16:creationId xmlns:a16="http://schemas.microsoft.com/office/drawing/2014/main" id="{DD24C64A-954E-6E4B-9AAC-EEBE08CD5209}"/>
              </a:ext>
            </a:extLst>
          </p:cNvPr>
          <p:cNvSpPr txBox="1"/>
          <p:nvPr/>
        </p:nvSpPr>
        <p:spPr>
          <a:xfrm>
            <a:off x="991221" y="6274071"/>
            <a:ext cx="7818242" cy="286563"/>
          </a:xfrm>
          <a:prstGeom prst="rect">
            <a:avLst/>
          </a:prstGeom>
          <a:noFill/>
        </p:spPr>
        <p:txBody>
          <a:bodyPr wrap="square" lIns="0" tIns="0" rIns="0" bIns="0" rtlCol="0" anchor="b" anchorCtr="0">
            <a:noAutofit/>
          </a:bodyPr>
          <a:lstStyle/>
          <a:p>
            <a:pPr algn="r"/>
            <a:r>
              <a:rPr lang="en-US" sz="1000" dirty="0">
                <a:solidFill>
                  <a:srgbClr val="0076C0"/>
                </a:solidFill>
                <a:latin typeface="Univers LT Std 45 Light"/>
                <a:cs typeface="Univers LT Std 45 Light"/>
              </a:rPr>
              <a:t>Weather Basics</a:t>
            </a:r>
          </a:p>
        </p:txBody>
      </p:sp>
      <p:sp>
        <p:nvSpPr>
          <p:cNvPr id="6" name="TextBox 5">
            <a:extLst>
              <a:ext uri="{FF2B5EF4-FFF2-40B4-BE49-F238E27FC236}">
                <a16:creationId xmlns:a16="http://schemas.microsoft.com/office/drawing/2014/main" id="{3DCBEAAA-939F-2A4D-B4BE-7B64D96E291E}"/>
              </a:ext>
            </a:extLst>
          </p:cNvPr>
          <p:cNvSpPr txBox="1"/>
          <p:nvPr/>
        </p:nvSpPr>
        <p:spPr>
          <a:xfrm>
            <a:off x="801350" y="1562668"/>
            <a:ext cx="2951396" cy="337544"/>
          </a:xfrm>
          <a:prstGeom prst="rect">
            <a:avLst/>
          </a:prstGeom>
          <a:noFill/>
        </p:spPr>
        <p:txBody>
          <a:bodyPr wrap="square" lIns="0" tIns="0" rIns="0" bIns="0" rtlCol="0" anchor="t" anchorCtr="0">
            <a:noAutofit/>
          </a:bodyPr>
          <a:lstStyle/>
          <a:p>
            <a:r>
              <a:rPr lang="en-US" sz="2000" dirty="0">
                <a:solidFill>
                  <a:srgbClr val="5F6062"/>
                </a:solidFill>
                <a:latin typeface="Univers LT Std 45 Light"/>
                <a:cs typeface="Univers LT Std 45 Light"/>
              </a:rPr>
              <a:t>Is lightning weather?</a:t>
            </a:r>
            <a:endParaRPr lang="en-US" sz="800" dirty="0">
              <a:solidFill>
                <a:schemeClr val="bg1">
                  <a:lumMod val="85000"/>
                </a:schemeClr>
              </a:solidFill>
              <a:latin typeface="Univers LT Std 45 Light"/>
              <a:cs typeface="Univers LT Std 45 Light"/>
            </a:endParaRPr>
          </a:p>
        </p:txBody>
      </p:sp>
      <p:sp>
        <p:nvSpPr>
          <p:cNvPr id="7" name="TextBox 6">
            <a:extLst>
              <a:ext uri="{FF2B5EF4-FFF2-40B4-BE49-F238E27FC236}">
                <a16:creationId xmlns:a16="http://schemas.microsoft.com/office/drawing/2014/main" id="{08FE8EA9-2352-8947-BC9C-6C54438F8342}"/>
              </a:ext>
            </a:extLst>
          </p:cNvPr>
          <p:cNvSpPr txBox="1"/>
          <p:nvPr/>
        </p:nvSpPr>
        <p:spPr>
          <a:xfrm>
            <a:off x="4064299" y="1562668"/>
            <a:ext cx="2956549" cy="277095"/>
          </a:xfrm>
          <a:prstGeom prst="rect">
            <a:avLst/>
          </a:prstGeom>
          <a:noFill/>
        </p:spPr>
        <p:txBody>
          <a:bodyPr wrap="square" lIns="0" tIns="0" rIns="0" bIns="0" rtlCol="0" anchor="t" anchorCtr="0">
            <a:noAutofit/>
          </a:bodyPr>
          <a:lstStyle/>
          <a:p>
            <a:r>
              <a:rPr lang="en-US" sz="2000" dirty="0">
                <a:solidFill>
                  <a:srgbClr val="5F6062"/>
                </a:solidFill>
                <a:latin typeface="Univers LT Std 45 Light"/>
                <a:cs typeface="Univers LT Std 45 Light"/>
              </a:rPr>
              <a:t>Is snow weather?</a:t>
            </a:r>
          </a:p>
        </p:txBody>
      </p:sp>
      <p:sp>
        <p:nvSpPr>
          <p:cNvPr id="8" name="TextBox 7">
            <a:extLst>
              <a:ext uri="{FF2B5EF4-FFF2-40B4-BE49-F238E27FC236}">
                <a16:creationId xmlns:a16="http://schemas.microsoft.com/office/drawing/2014/main" id="{C2D87177-63C6-1D49-AD2C-158EB2E3FD73}"/>
              </a:ext>
            </a:extLst>
          </p:cNvPr>
          <p:cNvSpPr txBox="1"/>
          <p:nvPr/>
        </p:nvSpPr>
        <p:spPr>
          <a:xfrm>
            <a:off x="801350" y="3967973"/>
            <a:ext cx="2101348" cy="277095"/>
          </a:xfrm>
          <a:prstGeom prst="rect">
            <a:avLst/>
          </a:prstGeom>
          <a:noFill/>
        </p:spPr>
        <p:txBody>
          <a:bodyPr wrap="square" lIns="0" tIns="0" rIns="0" bIns="0" rtlCol="0" anchor="t" anchorCtr="0">
            <a:noAutofit/>
          </a:bodyPr>
          <a:lstStyle/>
          <a:p>
            <a:r>
              <a:rPr lang="en-US" sz="2000" dirty="0">
                <a:solidFill>
                  <a:srgbClr val="5F6062"/>
                </a:solidFill>
                <a:latin typeface="Univers LT Std 45 Light"/>
                <a:cs typeface="Univers LT Std 45 Light"/>
              </a:rPr>
              <a:t>Is fog weather?</a:t>
            </a:r>
            <a:endParaRPr lang="en-US" sz="800" dirty="0">
              <a:solidFill>
                <a:schemeClr val="bg1">
                  <a:lumMod val="85000"/>
                </a:schemeClr>
              </a:solidFill>
              <a:latin typeface="Univers LT Std 45 Light"/>
              <a:cs typeface="Univers LT Std 45 Light"/>
            </a:endParaRPr>
          </a:p>
        </p:txBody>
      </p:sp>
      <p:sp>
        <p:nvSpPr>
          <p:cNvPr id="9" name="TextBox 8">
            <a:extLst>
              <a:ext uri="{FF2B5EF4-FFF2-40B4-BE49-F238E27FC236}">
                <a16:creationId xmlns:a16="http://schemas.microsoft.com/office/drawing/2014/main" id="{269FE3CA-01C5-6C4B-926F-92F24B9CA17F}"/>
              </a:ext>
            </a:extLst>
          </p:cNvPr>
          <p:cNvSpPr txBox="1"/>
          <p:nvPr/>
        </p:nvSpPr>
        <p:spPr>
          <a:xfrm>
            <a:off x="4068500" y="3967973"/>
            <a:ext cx="2956549" cy="277095"/>
          </a:xfrm>
          <a:prstGeom prst="rect">
            <a:avLst/>
          </a:prstGeom>
          <a:noFill/>
        </p:spPr>
        <p:txBody>
          <a:bodyPr wrap="square" lIns="0" tIns="0" rIns="0" bIns="0" rtlCol="0" anchor="t" anchorCtr="0">
            <a:noAutofit/>
          </a:bodyPr>
          <a:lstStyle/>
          <a:p>
            <a:r>
              <a:rPr lang="en-US" sz="2000" dirty="0">
                <a:solidFill>
                  <a:srgbClr val="5F6062"/>
                </a:solidFill>
                <a:latin typeface="Univers LT Std 45 Light"/>
                <a:cs typeface="Univers LT Std 45 Light"/>
              </a:rPr>
              <a:t>Is rain weather?</a:t>
            </a:r>
          </a:p>
        </p:txBody>
      </p:sp>
      <p:pic>
        <p:nvPicPr>
          <p:cNvPr id="11" name="Picture 10">
            <a:extLst>
              <a:ext uri="{FF2B5EF4-FFF2-40B4-BE49-F238E27FC236}">
                <a16:creationId xmlns:a16="http://schemas.microsoft.com/office/drawing/2014/main" id="{229C9EBF-3AA0-6E4E-B0CA-03E51F6BC525}"/>
              </a:ext>
            </a:extLst>
          </p:cNvPr>
          <p:cNvPicPr>
            <a:picLocks noChangeAspect="1"/>
          </p:cNvPicPr>
          <p:nvPr/>
        </p:nvPicPr>
        <p:blipFill>
          <a:blip r:embed="rId4"/>
          <a:stretch>
            <a:fillRect/>
          </a:stretch>
        </p:blipFill>
        <p:spPr>
          <a:xfrm>
            <a:off x="4059150" y="1976933"/>
            <a:ext cx="2554424" cy="1737769"/>
          </a:xfrm>
          <a:prstGeom prst="rect">
            <a:avLst/>
          </a:prstGeom>
        </p:spPr>
      </p:pic>
      <p:pic>
        <p:nvPicPr>
          <p:cNvPr id="12" name="Picture 11">
            <a:extLst>
              <a:ext uri="{FF2B5EF4-FFF2-40B4-BE49-F238E27FC236}">
                <a16:creationId xmlns:a16="http://schemas.microsoft.com/office/drawing/2014/main" id="{12A516A7-FF2B-D54B-82BB-A4F539226AD9}"/>
              </a:ext>
            </a:extLst>
          </p:cNvPr>
          <p:cNvPicPr>
            <a:picLocks noChangeAspect="1"/>
          </p:cNvPicPr>
          <p:nvPr/>
        </p:nvPicPr>
        <p:blipFill>
          <a:blip r:embed="rId5"/>
          <a:stretch>
            <a:fillRect/>
          </a:stretch>
        </p:blipFill>
        <p:spPr>
          <a:xfrm>
            <a:off x="4052063" y="4326460"/>
            <a:ext cx="2568598" cy="1712399"/>
          </a:xfrm>
          <a:prstGeom prst="rect">
            <a:avLst/>
          </a:prstGeom>
        </p:spPr>
      </p:pic>
      <p:pic>
        <p:nvPicPr>
          <p:cNvPr id="13" name="Picture 12">
            <a:extLst>
              <a:ext uri="{FF2B5EF4-FFF2-40B4-BE49-F238E27FC236}">
                <a16:creationId xmlns:a16="http://schemas.microsoft.com/office/drawing/2014/main" id="{472B749D-E973-0143-B00E-22DCE8AE0489}"/>
              </a:ext>
            </a:extLst>
          </p:cNvPr>
          <p:cNvPicPr>
            <a:picLocks noChangeAspect="1"/>
          </p:cNvPicPr>
          <p:nvPr/>
        </p:nvPicPr>
        <p:blipFill>
          <a:blip r:embed="rId6"/>
          <a:stretch>
            <a:fillRect/>
          </a:stretch>
        </p:blipFill>
        <p:spPr>
          <a:xfrm>
            <a:off x="801350" y="4325721"/>
            <a:ext cx="2541513" cy="1694342"/>
          </a:xfrm>
          <a:prstGeom prst="rect">
            <a:avLst/>
          </a:prstGeom>
        </p:spPr>
      </p:pic>
      <p:pic>
        <p:nvPicPr>
          <p:cNvPr id="14" name="Picture 13">
            <a:extLst>
              <a:ext uri="{FF2B5EF4-FFF2-40B4-BE49-F238E27FC236}">
                <a16:creationId xmlns:a16="http://schemas.microsoft.com/office/drawing/2014/main" id="{A21867A2-5644-ED4D-894B-B0D67A4B93A3}"/>
              </a:ext>
            </a:extLst>
          </p:cNvPr>
          <p:cNvPicPr>
            <a:picLocks noChangeAspect="1"/>
          </p:cNvPicPr>
          <p:nvPr/>
        </p:nvPicPr>
        <p:blipFill>
          <a:blip r:embed="rId7"/>
          <a:stretch>
            <a:fillRect/>
          </a:stretch>
        </p:blipFill>
        <p:spPr>
          <a:xfrm>
            <a:off x="801350" y="1983712"/>
            <a:ext cx="2638482" cy="1711150"/>
          </a:xfrm>
          <a:prstGeom prst="rect">
            <a:avLst/>
          </a:prstGeom>
        </p:spPr>
      </p:pic>
    </p:spTree>
    <p:extLst>
      <p:ext uri="{BB962C8B-B14F-4D97-AF65-F5344CB8AC3E}">
        <p14:creationId xmlns:p14="http://schemas.microsoft.com/office/powerpoint/2010/main" val="1099168091"/>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33406C7-C042-5646-94F6-FE6076F74C10}"/>
              </a:ext>
            </a:extLst>
          </p:cNvPr>
          <p:cNvCxnSpPr/>
          <p:nvPr/>
        </p:nvCxnSpPr>
        <p:spPr>
          <a:xfrm>
            <a:off x="353122" y="6274071"/>
            <a:ext cx="8456341" cy="1588"/>
          </a:xfrm>
          <a:prstGeom prst="line">
            <a:avLst/>
          </a:prstGeom>
          <a:ln w="6350" cap="flat" cmpd="sng" algn="ctr">
            <a:solidFill>
              <a:srgbClr val="9FA1A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BD041894-C005-4B4B-86AC-BDCA42BB3980}"/>
              </a:ext>
            </a:extLst>
          </p:cNvPr>
          <p:cNvSpPr txBox="1"/>
          <p:nvPr/>
        </p:nvSpPr>
        <p:spPr>
          <a:xfrm>
            <a:off x="991221" y="6274071"/>
            <a:ext cx="7818242" cy="286563"/>
          </a:xfrm>
          <a:prstGeom prst="rect">
            <a:avLst/>
          </a:prstGeom>
          <a:noFill/>
        </p:spPr>
        <p:txBody>
          <a:bodyPr wrap="square" lIns="0" tIns="0" rIns="0" bIns="0" rtlCol="0" anchor="b" anchorCtr="0">
            <a:noAutofit/>
          </a:bodyPr>
          <a:lstStyle/>
          <a:p>
            <a:pPr algn="r"/>
            <a:r>
              <a:rPr lang="en-US" sz="1000" dirty="0">
                <a:solidFill>
                  <a:srgbClr val="0076C0"/>
                </a:solidFill>
                <a:latin typeface="Univers LT Std 45 Light"/>
                <a:cs typeface="Univers LT Std 45 Light"/>
              </a:rPr>
              <a:t>Weather Basics</a:t>
            </a:r>
          </a:p>
        </p:txBody>
      </p:sp>
      <p:pic>
        <p:nvPicPr>
          <p:cNvPr id="9" name="Picture 8">
            <a:extLst>
              <a:ext uri="{FF2B5EF4-FFF2-40B4-BE49-F238E27FC236}">
                <a16:creationId xmlns:a16="http://schemas.microsoft.com/office/drawing/2014/main" id="{48ABE38F-4CE7-7D4D-9506-3702FBED724E}"/>
              </a:ext>
            </a:extLst>
          </p:cNvPr>
          <p:cNvPicPr>
            <a:picLocks noChangeAspect="1"/>
          </p:cNvPicPr>
          <p:nvPr/>
        </p:nvPicPr>
        <p:blipFill>
          <a:blip r:embed="rId3"/>
          <a:stretch>
            <a:fillRect/>
          </a:stretch>
        </p:blipFill>
        <p:spPr>
          <a:xfrm>
            <a:off x="7953367" y="5650786"/>
            <a:ext cx="856096" cy="419709"/>
          </a:xfrm>
          <a:prstGeom prst="rect">
            <a:avLst/>
          </a:prstGeom>
        </p:spPr>
      </p:pic>
      <p:pic>
        <p:nvPicPr>
          <p:cNvPr id="5" name="Picture 4">
            <a:extLst>
              <a:ext uri="{FF2B5EF4-FFF2-40B4-BE49-F238E27FC236}">
                <a16:creationId xmlns:a16="http://schemas.microsoft.com/office/drawing/2014/main" id="{E3297B18-F901-E647-9322-E871848E06CC}"/>
              </a:ext>
            </a:extLst>
          </p:cNvPr>
          <p:cNvPicPr>
            <a:picLocks noChangeAspect="1"/>
          </p:cNvPicPr>
          <p:nvPr/>
        </p:nvPicPr>
        <p:blipFill>
          <a:blip r:embed="rId4"/>
          <a:stretch>
            <a:fillRect/>
          </a:stretch>
        </p:blipFill>
        <p:spPr>
          <a:xfrm>
            <a:off x="713701" y="112059"/>
            <a:ext cx="4256145" cy="5498386"/>
          </a:xfrm>
          <a:prstGeom prst="rect">
            <a:avLst/>
          </a:prstGeom>
        </p:spPr>
      </p:pic>
      <p:sp>
        <p:nvSpPr>
          <p:cNvPr id="10" name="Google Shape;350;p21">
            <a:extLst>
              <a:ext uri="{FF2B5EF4-FFF2-40B4-BE49-F238E27FC236}">
                <a16:creationId xmlns:a16="http://schemas.microsoft.com/office/drawing/2014/main" id="{7AEC36BF-3115-D446-8423-CE8609207635}"/>
              </a:ext>
            </a:extLst>
          </p:cNvPr>
          <p:cNvSpPr txBox="1"/>
          <p:nvPr/>
        </p:nvSpPr>
        <p:spPr>
          <a:xfrm>
            <a:off x="713700" y="365311"/>
            <a:ext cx="7541300" cy="853087"/>
          </a:xfrm>
          <a:prstGeom prst="rect">
            <a:avLst/>
          </a:prstGeom>
          <a:noFill/>
          <a:ln>
            <a:noFill/>
          </a:ln>
        </p:spPr>
        <p:txBody>
          <a:bodyPr spcFirstLastPara="1" wrap="square" lIns="0" tIns="0" rIns="0" bIns="0" anchor="b" anchorCtr="0">
            <a:noAutofit/>
          </a:bodyPr>
          <a:lstStyle/>
          <a:p>
            <a:pPr lvl="0"/>
            <a:r>
              <a:rPr lang="en-US" sz="4400" b="1" dirty="0">
                <a:solidFill>
                  <a:srgbClr val="1B78BD"/>
                </a:solidFill>
                <a:latin typeface="Univers LT Std 65" panose="020B0603020202020204" pitchFamily="34" charset="0"/>
                <a:ea typeface="Open Sans Light"/>
                <a:cs typeface="Open Sans Light"/>
                <a:sym typeface="Open Sans Light"/>
              </a:rPr>
              <a:t>What Is a Crosswind?</a:t>
            </a:r>
            <a:endParaRPr sz="4400" b="1" dirty="0">
              <a:solidFill>
                <a:srgbClr val="1B78BD"/>
              </a:solidFill>
              <a:latin typeface="Univers LT Std 65" panose="020B0603020202020204" pitchFamily="34" charset="0"/>
              <a:ea typeface="Open Sans Light"/>
              <a:cs typeface="Open Sans Light"/>
              <a:sym typeface="Open Sans Light"/>
            </a:endParaRPr>
          </a:p>
        </p:txBody>
      </p:sp>
      <p:sp>
        <p:nvSpPr>
          <p:cNvPr id="11" name="TextBox 10">
            <a:extLst>
              <a:ext uri="{FF2B5EF4-FFF2-40B4-BE49-F238E27FC236}">
                <a16:creationId xmlns:a16="http://schemas.microsoft.com/office/drawing/2014/main" id="{425698B5-579F-B34A-96B3-3C2CA4B37C1C}"/>
              </a:ext>
            </a:extLst>
          </p:cNvPr>
          <p:cNvSpPr txBox="1"/>
          <p:nvPr/>
        </p:nvSpPr>
        <p:spPr>
          <a:xfrm>
            <a:off x="713700" y="5794386"/>
            <a:ext cx="6700664" cy="284764"/>
          </a:xfrm>
          <a:prstGeom prst="rect">
            <a:avLst/>
          </a:prstGeom>
          <a:noFill/>
        </p:spPr>
        <p:txBody>
          <a:bodyPr wrap="square" lIns="0" tIns="0" rIns="0" bIns="0" rtlCol="0" anchor="t" anchorCtr="0">
            <a:noAutofit/>
          </a:bodyPr>
          <a:lstStyle/>
          <a:p>
            <a:pPr lvl="0"/>
            <a:r>
              <a:rPr lang="en-US" sz="2000" dirty="0">
                <a:solidFill>
                  <a:srgbClr val="5F6062"/>
                </a:solidFill>
                <a:latin typeface="Univers LT Std 45 Light" panose="020B0403020202020204" pitchFamily="34" charset="0"/>
                <a:ea typeface="Open Sans Light"/>
                <a:cs typeface="Open Sans Light"/>
                <a:sym typeface="Open Sans Light"/>
              </a:rPr>
              <a:t>How does a </a:t>
            </a:r>
            <a:r>
              <a:rPr lang="en-US" sz="2000" dirty="0">
                <a:solidFill>
                  <a:srgbClr val="5F6062"/>
                </a:solidFill>
                <a:latin typeface="Univers LT Std 45 Light" panose="020B0403020202020204" pitchFamily="34" charset="0"/>
                <a:ea typeface="Open Sans Light"/>
                <a:cs typeface="Open Sans Light"/>
                <a:sym typeface="Open Sans Light"/>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42"/>
                  </a:ext>
                </a:extLst>
              </a:rPr>
              <a:t>crosswind</a:t>
            </a:r>
            <a:r>
              <a:rPr lang="en-US" sz="2000" dirty="0">
                <a:solidFill>
                  <a:srgbClr val="5F6062"/>
                </a:solidFill>
                <a:latin typeface="Univers LT Std 45 Light" panose="020B0403020202020204" pitchFamily="34" charset="0"/>
                <a:ea typeface="Open Sans Light"/>
                <a:cs typeface="Open Sans Light"/>
                <a:sym typeface="Open Sans Light"/>
              </a:rPr>
              <a:t> affect flying?</a:t>
            </a:r>
            <a:endParaRPr lang="en-US" sz="2000" dirty="0">
              <a:solidFill>
                <a:srgbClr val="5F6062"/>
              </a:solidFill>
              <a:latin typeface="Univers LT Std 45 Light" panose="020B0403020202020204" pitchFamily="34" charset="0"/>
            </a:endParaRPr>
          </a:p>
        </p:txBody>
      </p:sp>
    </p:spTree>
    <p:extLst>
      <p:ext uri="{BB962C8B-B14F-4D97-AF65-F5344CB8AC3E}">
        <p14:creationId xmlns:p14="http://schemas.microsoft.com/office/powerpoint/2010/main" val="6745799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ADC7543-DCE5-DA43-BBC1-C24B7CC5E42D}"/>
              </a:ext>
            </a:extLst>
          </p:cNvPr>
          <p:cNvPicPr>
            <a:picLocks noChangeAspect="1"/>
          </p:cNvPicPr>
          <p:nvPr/>
        </p:nvPicPr>
        <p:blipFill>
          <a:blip r:embed="rId3"/>
          <a:stretch>
            <a:fillRect/>
          </a:stretch>
        </p:blipFill>
        <p:spPr>
          <a:xfrm>
            <a:off x="2571410" y="1608471"/>
            <a:ext cx="4274557" cy="4380625"/>
          </a:xfrm>
          <a:prstGeom prst="rect">
            <a:avLst/>
          </a:prstGeom>
        </p:spPr>
      </p:pic>
      <p:cxnSp>
        <p:nvCxnSpPr>
          <p:cNvPr id="7" name="Straight Connector 6">
            <a:extLst>
              <a:ext uri="{FF2B5EF4-FFF2-40B4-BE49-F238E27FC236}">
                <a16:creationId xmlns:a16="http://schemas.microsoft.com/office/drawing/2014/main" id="{F33406C7-C042-5646-94F6-FE6076F74C10}"/>
              </a:ext>
            </a:extLst>
          </p:cNvPr>
          <p:cNvCxnSpPr/>
          <p:nvPr/>
        </p:nvCxnSpPr>
        <p:spPr>
          <a:xfrm>
            <a:off x="353122" y="6274071"/>
            <a:ext cx="8456341" cy="1588"/>
          </a:xfrm>
          <a:prstGeom prst="line">
            <a:avLst/>
          </a:prstGeom>
          <a:ln w="6350" cap="flat" cmpd="sng" algn="ctr">
            <a:solidFill>
              <a:srgbClr val="9FA1A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BD041894-C005-4B4B-86AC-BDCA42BB3980}"/>
              </a:ext>
            </a:extLst>
          </p:cNvPr>
          <p:cNvSpPr txBox="1"/>
          <p:nvPr/>
        </p:nvSpPr>
        <p:spPr>
          <a:xfrm>
            <a:off x="991221" y="6274071"/>
            <a:ext cx="7818242" cy="286563"/>
          </a:xfrm>
          <a:prstGeom prst="rect">
            <a:avLst/>
          </a:prstGeom>
          <a:noFill/>
        </p:spPr>
        <p:txBody>
          <a:bodyPr wrap="square" lIns="0" tIns="0" rIns="0" bIns="0" rtlCol="0" anchor="b" anchorCtr="0">
            <a:noAutofit/>
          </a:bodyPr>
          <a:lstStyle/>
          <a:p>
            <a:pPr algn="r"/>
            <a:r>
              <a:rPr lang="en-US" sz="1000" dirty="0">
                <a:solidFill>
                  <a:srgbClr val="0076C0"/>
                </a:solidFill>
                <a:latin typeface="Univers LT Std 45 Light"/>
                <a:cs typeface="Univers LT Std 45 Light"/>
              </a:rPr>
              <a:t>Weather Basics</a:t>
            </a:r>
          </a:p>
        </p:txBody>
      </p:sp>
      <p:pic>
        <p:nvPicPr>
          <p:cNvPr id="9" name="Picture 8">
            <a:extLst>
              <a:ext uri="{FF2B5EF4-FFF2-40B4-BE49-F238E27FC236}">
                <a16:creationId xmlns:a16="http://schemas.microsoft.com/office/drawing/2014/main" id="{48ABE38F-4CE7-7D4D-9506-3702FBED724E}"/>
              </a:ext>
            </a:extLst>
          </p:cNvPr>
          <p:cNvPicPr>
            <a:picLocks noChangeAspect="1"/>
          </p:cNvPicPr>
          <p:nvPr/>
        </p:nvPicPr>
        <p:blipFill>
          <a:blip r:embed="rId4"/>
          <a:stretch>
            <a:fillRect/>
          </a:stretch>
        </p:blipFill>
        <p:spPr>
          <a:xfrm>
            <a:off x="7953367" y="5650786"/>
            <a:ext cx="856096" cy="419709"/>
          </a:xfrm>
          <a:prstGeom prst="rect">
            <a:avLst/>
          </a:prstGeom>
        </p:spPr>
      </p:pic>
      <p:sp>
        <p:nvSpPr>
          <p:cNvPr id="10" name="Google Shape;350;p21">
            <a:extLst>
              <a:ext uri="{FF2B5EF4-FFF2-40B4-BE49-F238E27FC236}">
                <a16:creationId xmlns:a16="http://schemas.microsoft.com/office/drawing/2014/main" id="{7AEC36BF-3115-D446-8423-CE8609207635}"/>
              </a:ext>
            </a:extLst>
          </p:cNvPr>
          <p:cNvSpPr txBox="1"/>
          <p:nvPr/>
        </p:nvSpPr>
        <p:spPr>
          <a:xfrm>
            <a:off x="713699" y="367196"/>
            <a:ext cx="7541300" cy="853087"/>
          </a:xfrm>
          <a:prstGeom prst="rect">
            <a:avLst/>
          </a:prstGeom>
          <a:noFill/>
          <a:ln>
            <a:noFill/>
          </a:ln>
        </p:spPr>
        <p:txBody>
          <a:bodyPr spcFirstLastPara="1" wrap="square" lIns="0" tIns="0" rIns="0" bIns="0" anchor="b" anchorCtr="0">
            <a:noAutofit/>
          </a:bodyPr>
          <a:lstStyle/>
          <a:p>
            <a:pPr lvl="0"/>
            <a:r>
              <a:rPr lang="en-US" sz="6000" b="1" dirty="0">
                <a:solidFill>
                  <a:srgbClr val="1B78BD"/>
                </a:solidFill>
                <a:latin typeface="Univers LT Std 65" panose="020B0603020202020204" pitchFamily="34" charset="0"/>
                <a:ea typeface="Open Sans Light"/>
                <a:cs typeface="Open Sans Light"/>
                <a:sym typeface="Open Sans Light"/>
              </a:rPr>
              <a:t>Activity</a:t>
            </a:r>
            <a:endParaRPr sz="6000" b="1" dirty="0">
              <a:solidFill>
                <a:srgbClr val="1B78BD"/>
              </a:solidFill>
              <a:latin typeface="Univers LT Std 65" panose="020B0603020202020204" pitchFamily="34" charset="0"/>
              <a:ea typeface="Open Sans Light"/>
              <a:cs typeface="Open Sans Light"/>
              <a:sym typeface="Open Sans Light"/>
            </a:endParaRPr>
          </a:p>
        </p:txBody>
      </p:sp>
      <p:sp>
        <p:nvSpPr>
          <p:cNvPr id="12" name="TextBox 11">
            <a:extLst>
              <a:ext uri="{FF2B5EF4-FFF2-40B4-BE49-F238E27FC236}">
                <a16:creationId xmlns:a16="http://schemas.microsoft.com/office/drawing/2014/main" id="{F7EB3463-B424-934F-90BA-676D98C2F9F4}"/>
              </a:ext>
            </a:extLst>
          </p:cNvPr>
          <p:cNvSpPr txBox="1"/>
          <p:nvPr/>
        </p:nvSpPr>
        <p:spPr>
          <a:xfrm>
            <a:off x="713699" y="1331115"/>
            <a:ext cx="7541299" cy="479015"/>
          </a:xfrm>
          <a:prstGeom prst="rect">
            <a:avLst/>
          </a:prstGeom>
          <a:noFill/>
        </p:spPr>
        <p:txBody>
          <a:bodyPr wrap="square" lIns="0" tIns="0" rIns="0" bIns="0" rtlCol="0" anchor="t" anchorCtr="0">
            <a:noAutofit/>
          </a:bodyPr>
          <a:lstStyle/>
          <a:p>
            <a:pPr marL="285750" lvl="0" indent="-285750">
              <a:spcBef>
                <a:spcPts val="400"/>
              </a:spcBef>
              <a:buClr>
                <a:srgbClr val="5F6062"/>
              </a:buClr>
              <a:buSzPts val="1700"/>
              <a:buFont typeface="Wingdings" pitchFamily="2" charset="2"/>
              <a:buChar char="ü"/>
            </a:pPr>
            <a:r>
              <a:rPr lang="en-US" sz="2000" dirty="0">
                <a:solidFill>
                  <a:srgbClr val="5F6062"/>
                </a:solidFill>
                <a:latin typeface="Univers LT Std 45 Light" panose="020B0403020202020204" pitchFamily="34" charset="0"/>
              </a:rPr>
              <a:t>Weather Basics Worksheet</a:t>
            </a:r>
            <a:endParaRPr lang="en-US" sz="2000" dirty="0">
              <a:solidFill>
                <a:srgbClr val="5F6062"/>
              </a:solidFill>
              <a:latin typeface="Univers LT Std 45 Light" panose="020B0403020202020204" pitchFamily="34" charset="0"/>
              <a:ea typeface="Calibri"/>
              <a:cs typeface="Calibri"/>
              <a:sym typeface="Calibri"/>
            </a:endParaRPr>
          </a:p>
        </p:txBody>
      </p:sp>
    </p:spTree>
    <p:extLst>
      <p:ext uri="{BB962C8B-B14F-4D97-AF65-F5344CB8AC3E}">
        <p14:creationId xmlns:p14="http://schemas.microsoft.com/office/powerpoint/2010/main" val="11326018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CD292EC-89D8-774E-960B-6FC61EF76680}"/>
              </a:ext>
            </a:extLst>
          </p:cNvPr>
          <p:cNvSpPr txBox="1"/>
          <p:nvPr/>
        </p:nvSpPr>
        <p:spPr>
          <a:xfrm>
            <a:off x="802732" y="557157"/>
            <a:ext cx="7541300" cy="853087"/>
          </a:xfrm>
          <a:prstGeom prst="rect">
            <a:avLst/>
          </a:prstGeom>
          <a:noFill/>
        </p:spPr>
        <p:txBody>
          <a:bodyPr wrap="square" lIns="0" tIns="0" rIns="0" bIns="0" rtlCol="0" anchor="b" anchorCtr="0">
            <a:noAutofit/>
          </a:bodyPr>
          <a:lstStyle/>
          <a:p>
            <a:r>
              <a:rPr lang="en-US" sz="6000" b="1" spc="-100" dirty="0">
                <a:solidFill>
                  <a:srgbClr val="0076C0"/>
                </a:solidFill>
                <a:latin typeface="Univers LT Std 45 Light"/>
                <a:cs typeface="Univers LT Std 45 Light"/>
              </a:rPr>
              <a:t>Objectives</a:t>
            </a:r>
          </a:p>
        </p:txBody>
      </p:sp>
      <p:cxnSp>
        <p:nvCxnSpPr>
          <p:cNvPr id="26" name="Straight Connector 25">
            <a:extLst>
              <a:ext uri="{FF2B5EF4-FFF2-40B4-BE49-F238E27FC236}">
                <a16:creationId xmlns:a16="http://schemas.microsoft.com/office/drawing/2014/main" id="{5ED48B7F-CABB-4D45-9600-3283E2EA8931}"/>
              </a:ext>
            </a:extLst>
          </p:cNvPr>
          <p:cNvCxnSpPr/>
          <p:nvPr/>
        </p:nvCxnSpPr>
        <p:spPr>
          <a:xfrm>
            <a:off x="353122" y="6274071"/>
            <a:ext cx="8456341" cy="1588"/>
          </a:xfrm>
          <a:prstGeom prst="line">
            <a:avLst/>
          </a:prstGeom>
          <a:ln w="6350" cap="flat" cmpd="sng" algn="ctr">
            <a:solidFill>
              <a:srgbClr val="9FA1A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BD519738-7D11-2A43-AD76-74BD9D1CE1DB}"/>
              </a:ext>
            </a:extLst>
          </p:cNvPr>
          <p:cNvSpPr txBox="1"/>
          <p:nvPr/>
        </p:nvSpPr>
        <p:spPr>
          <a:xfrm>
            <a:off x="991221" y="6274071"/>
            <a:ext cx="7818242" cy="286563"/>
          </a:xfrm>
          <a:prstGeom prst="rect">
            <a:avLst/>
          </a:prstGeom>
          <a:noFill/>
        </p:spPr>
        <p:txBody>
          <a:bodyPr wrap="square" lIns="0" tIns="0" rIns="0" bIns="0" rtlCol="0" anchor="b" anchorCtr="0">
            <a:noAutofit/>
          </a:bodyPr>
          <a:lstStyle/>
          <a:p>
            <a:pPr algn="r"/>
            <a:r>
              <a:rPr lang="en-US" sz="1000" dirty="0">
                <a:solidFill>
                  <a:srgbClr val="0076C0"/>
                </a:solidFill>
                <a:latin typeface="Univers LT Std 45 Light"/>
                <a:cs typeface="Univers LT Std 45 Light"/>
              </a:rPr>
              <a:t>Weather Basics</a:t>
            </a:r>
          </a:p>
        </p:txBody>
      </p:sp>
      <p:pic>
        <p:nvPicPr>
          <p:cNvPr id="28" name="Picture 27">
            <a:extLst>
              <a:ext uri="{FF2B5EF4-FFF2-40B4-BE49-F238E27FC236}">
                <a16:creationId xmlns:a16="http://schemas.microsoft.com/office/drawing/2014/main" id="{C3607174-8962-CC47-AC9E-AD5721AF4F9A}"/>
              </a:ext>
            </a:extLst>
          </p:cNvPr>
          <p:cNvPicPr>
            <a:picLocks noChangeAspect="1"/>
          </p:cNvPicPr>
          <p:nvPr/>
        </p:nvPicPr>
        <p:blipFill>
          <a:blip r:embed="rId3"/>
          <a:stretch>
            <a:fillRect/>
          </a:stretch>
        </p:blipFill>
        <p:spPr>
          <a:xfrm>
            <a:off x="7953367" y="5650786"/>
            <a:ext cx="856096" cy="419709"/>
          </a:xfrm>
          <a:prstGeom prst="rect">
            <a:avLst/>
          </a:prstGeom>
        </p:spPr>
      </p:pic>
      <p:sp>
        <p:nvSpPr>
          <p:cNvPr id="21" name="TextBox 20">
            <a:extLst>
              <a:ext uri="{FF2B5EF4-FFF2-40B4-BE49-F238E27FC236}">
                <a16:creationId xmlns:a16="http://schemas.microsoft.com/office/drawing/2014/main" id="{37128DF6-F1DF-6841-AD1F-874B60A98A0C}"/>
              </a:ext>
            </a:extLst>
          </p:cNvPr>
          <p:cNvSpPr txBox="1"/>
          <p:nvPr/>
        </p:nvSpPr>
        <p:spPr>
          <a:xfrm>
            <a:off x="802732" y="1850468"/>
            <a:ext cx="7281094" cy="3800318"/>
          </a:xfrm>
          <a:prstGeom prst="rect">
            <a:avLst/>
          </a:prstGeom>
          <a:noFill/>
        </p:spPr>
        <p:txBody>
          <a:bodyPr wrap="square" lIns="0" tIns="0" rIns="0" bIns="0" rtlCol="0" anchor="t" anchorCtr="0">
            <a:noAutofit/>
          </a:bodyPr>
          <a:lstStyle/>
          <a:p>
            <a:r>
              <a:rPr lang="en-US" sz="2400" b="1" dirty="0">
                <a:solidFill>
                  <a:srgbClr val="5F6062"/>
                </a:solidFill>
                <a:latin typeface="Univers LT Std 45 Light"/>
                <a:cs typeface="Univers LT Std 45 Light"/>
              </a:rPr>
              <a:t>Now you’ve learned about</a:t>
            </a:r>
          </a:p>
          <a:p>
            <a:pPr marL="342900" indent="-342900">
              <a:buFont typeface="Wingdings" pitchFamily="2" charset="2"/>
              <a:buChar char="ü"/>
            </a:pPr>
            <a:endParaRPr lang="en-US" sz="2400" b="1" dirty="0">
              <a:solidFill>
                <a:srgbClr val="5F6062"/>
              </a:solidFill>
              <a:latin typeface="Univers LT Std 45 Light"/>
              <a:cs typeface="Univers LT Std 45 Light"/>
            </a:endParaRPr>
          </a:p>
          <a:p>
            <a:pPr marL="342900" lvl="0" indent="-342900">
              <a:buClr>
                <a:srgbClr val="5F6062"/>
              </a:buClr>
              <a:buSzPts val="2800"/>
              <a:buFont typeface="Wingdings" pitchFamily="2" charset="2"/>
              <a:buChar char="ü"/>
            </a:pPr>
            <a:r>
              <a:rPr lang="en-US" sz="2400" dirty="0">
                <a:solidFill>
                  <a:srgbClr val="5F6062"/>
                </a:solidFill>
                <a:latin typeface="Univers LT Std 45 Light" panose="020B0403020202020204" pitchFamily="34" charset="0"/>
                <a:ea typeface="Calibri"/>
                <a:cs typeface="Calibri"/>
                <a:sym typeface="Calibri"/>
              </a:rPr>
              <a:t>What is </a:t>
            </a:r>
            <a:r>
              <a:rPr lang="en-US" sz="2400" dirty="0">
                <a:solidFill>
                  <a:srgbClr val="5F6062"/>
                </a:solidFill>
                <a:latin typeface="Univers LT Std 45 Light" panose="020B0403020202020204" pitchFamily="34" charset="0"/>
                <a:ea typeface="Calibri"/>
                <a:cs typeface="Calibri"/>
                <a:sym typeface="Calibri"/>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43"/>
                  </a:ext>
                </a:extLst>
              </a:rPr>
              <a:t>w</a:t>
            </a:r>
            <a:r>
              <a:rPr lang="en-US" sz="2400" dirty="0">
                <a:solidFill>
                  <a:srgbClr val="5F6062"/>
                </a:solidFill>
                <a:latin typeface="Univers LT Std 45 Light" panose="020B0403020202020204" pitchFamily="34" charset="0"/>
                <a:ea typeface="Calibri"/>
                <a:cs typeface="Calibri"/>
                <a:sym typeface="Calibri"/>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43"/>
                  </a:ext>
                </a:extLst>
              </a:rPr>
              <a:t>eather</a:t>
            </a:r>
            <a:r>
              <a:rPr lang="en-US" sz="2400" dirty="0">
                <a:solidFill>
                  <a:srgbClr val="5F6062"/>
                </a:solidFill>
                <a:latin typeface="Univers LT Std 45 Light" panose="020B0403020202020204" pitchFamily="34" charset="0"/>
                <a:ea typeface="Calibri"/>
                <a:cs typeface="Calibri"/>
                <a:sym typeface="Calibri"/>
              </a:rPr>
              <a:t>?</a:t>
            </a:r>
            <a:endParaRPr lang="en-US" sz="2400" dirty="0">
              <a:latin typeface="Univers LT Std 45 Light" panose="020B0403020202020204" pitchFamily="34" charset="0"/>
            </a:endParaRPr>
          </a:p>
          <a:p>
            <a:pPr marL="342900" lvl="0" indent="-342900">
              <a:buClr>
                <a:srgbClr val="5F6062"/>
              </a:buClr>
              <a:buSzPts val="2800"/>
              <a:buFont typeface="Wingdings" pitchFamily="2" charset="2"/>
              <a:buChar char="ü"/>
            </a:pPr>
            <a:r>
              <a:rPr lang="en-US" sz="2400" dirty="0">
                <a:solidFill>
                  <a:srgbClr val="5F6062"/>
                </a:solidFill>
                <a:latin typeface="Univers LT Std 45 Light" panose="020B0403020202020204" pitchFamily="34" charset="0"/>
                <a:ea typeface="Calibri"/>
                <a:cs typeface="Calibri"/>
                <a:sym typeface="Calibri"/>
              </a:rPr>
              <a:t>How does </a:t>
            </a:r>
            <a:r>
              <a:rPr lang="en-US" sz="2400" dirty="0">
                <a:solidFill>
                  <a:srgbClr val="5F6062"/>
                </a:solidFill>
                <a:latin typeface="Univers LT Std 45 Light" panose="020B0403020202020204" pitchFamily="34" charset="0"/>
                <a:ea typeface="Calibri"/>
                <a:cs typeface="Calibri"/>
                <a:sym typeface="Calibri"/>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44"/>
                  </a:ext>
                </a:extLst>
              </a:rPr>
              <a:t>w</a:t>
            </a:r>
            <a:r>
              <a:rPr lang="en-US" sz="2400" dirty="0">
                <a:solidFill>
                  <a:srgbClr val="5F6062"/>
                </a:solidFill>
                <a:latin typeface="Univers LT Std 45 Light" panose="020B0403020202020204" pitchFamily="34" charset="0"/>
                <a:ea typeface="Calibri"/>
                <a:cs typeface="Calibri"/>
                <a:sym typeface="Calibri"/>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44"/>
                  </a:ext>
                </a:extLst>
              </a:rPr>
              <a:t>eather affect flying</a:t>
            </a:r>
            <a:r>
              <a:rPr lang="en-US" sz="2400" dirty="0">
                <a:solidFill>
                  <a:srgbClr val="5F6062"/>
                </a:solidFill>
                <a:latin typeface="Univers LT Std 45 Light" panose="020B0403020202020204" pitchFamily="34" charset="0"/>
                <a:ea typeface="Calibri"/>
                <a:cs typeface="Calibri"/>
                <a:sym typeface="Calibri"/>
              </a:rPr>
              <a:t>?</a:t>
            </a:r>
            <a:endParaRPr lang="en-US" sz="2400" dirty="0">
              <a:latin typeface="Univers LT Std 45 Light" panose="020B0403020202020204" pitchFamily="34" charset="0"/>
            </a:endParaRPr>
          </a:p>
          <a:p>
            <a:pPr marL="342900" lvl="0" indent="-342900">
              <a:buClr>
                <a:srgbClr val="5F6062"/>
              </a:buClr>
              <a:buSzPts val="2800"/>
              <a:buFont typeface="Wingdings" pitchFamily="2" charset="2"/>
              <a:buChar char="ü"/>
            </a:pPr>
            <a:r>
              <a:rPr lang="en-US" sz="2400" dirty="0">
                <a:solidFill>
                  <a:srgbClr val="5F6062"/>
                </a:solidFill>
                <a:latin typeface="Univers LT Std 45 Light" panose="020B0403020202020204" pitchFamily="34" charset="0"/>
                <a:ea typeface="Calibri"/>
                <a:cs typeface="Calibri"/>
                <a:sym typeface="Calibri"/>
              </a:rPr>
              <a:t>How do we know the </a:t>
            </a:r>
            <a:r>
              <a:rPr lang="en-US" sz="2400" dirty="0">
                <a:solidFill>
                  <a:srgbClr val="5F6062"/>
                </a:solidFill>
                <a:latin typeface="Univers LT Std 45 Light" panose="020B0403020202020204" pitchFamily="34" charset="0"/>
                <a:ea typeface="Calibri"/>
                <a:cs typeface="Calibri"/>
                <a:sym typeface="Calibri"/>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45"/>
                  </a:ext>
                </a:extLst>
              </a:rPr>
              <a:t>weather</a:t>
            </a:r>
            <a:r>
              <a:rPr lang="en-US" sz="2400" dirty="0">
                <a:solidFill>
                  <a:srgbClr val="5F6062"/>
                </a:solidFill>
                <a:latin typeface="Univers LT Std 45 Light" panose="020B0403020202020204" pitchFamily="34" charset="0"/>
                <a:ea typeface="Calibri"/>
                <a:cs typeface="Calibri"/>
                <a:sym typeface="Calibri"/>
              </a:rPr>
              <a:t>?</a:t>
            </a:r>
            <a:endParaRPr lang="en-US" sz="2400" dirty="0">
              <a:latin typeface="Univers LT Std 45 Light" panose="020B0403020202020204" pitchFamily="34" charset="0"/>
            </a:endParaRPr>
          </a:p>
          <a:p>
            <a:pPr marL="342900" lvl="0" indent="-342900">
              <a:buClr>
                <a:srgbClr val="5F6062"/>
              </a:buClr>
              <a:buSzPts val="2800"/>
              <a:buFont typeface="Wingdings" pitchFamily="2" charset="2"/>
              <a:buChar char="ü"/>
            </a:pPr>
            <a:r>
              <a:rPr lang="en-US" sz="2400" dirty="0">
                <a:solidFill>
                  <a:srgbClr val="5F6062"/>
                </a:solidFill>
                <a:latin typeface="Univers LT Std 45 Light" panose="020B0403020202020204" pitchFamily="34" charset="0"/>
                <a:ea typeface="Calibri"/>
                <a:cs typeface="Calibri"/>
                <a:sym typeface="Calibri"/>
              </a:rPr>
              <a:t>What </a:t>
            </a:r>
            <a:r>
              <a:rPr lang="en-US" sz="2400" dirty="0">
                <a:solidFill>
                  <a:srgbClr val="5F6062"/>
                </a:solidFill>
                <a:latin typeface="Univers LT Std 45 Light" panose="020B0403020202020204" pitchFamily="34" charset="0"/>
                <a:ea typeface="Calibri"/>
                <a:cs typeface="Calibri"/>
                <a:sym typeface="Calibri"/>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46"/>
                  </a:ext>
                </a:extLst>
              </a:rPr>
              <a:t>makes weather</a:t>
            </a:r>
            <a:r>
              <a:rPr lang="en-US" sz="2400" dirty="0">
                <a:solidFill>
                  <a:srgbClr val="5F6062"/>
                </a:solidFill>
                <a:latin typeface="Univers LT Std 45 Light" panose="020B0403020202020204" pitchFamily="34" charset="0"/>
                <a:ea typeface="Calibri"/>
                <a:cs typeface="Calibri"/>
                <a:sym typeface="Calibri"/>
              </a:rPr>
              <a:t>?</a:t>
            </a:r>
            <a:endParaRPr lang="en-US" sz="2400" dirty="0">
              <a:latin typeface="Univers LT Std 45 Light" panose="020B0403020202020204" pitchFamily="34" charset="0"/>
            </a:endParaRPr>
          </a:p>
          <a:p>
            <a:pPr marL="342900" lvl="0" indent="-342900">
              <a:buClr>
                <a:srgbClr val="5F6062"/>
              </a:buClr>
              <a:buSzPts val="2800"/>
              <a:buFont typeface="Wingdings" pitchFamily="2" charset="2"/>
              <a:buChar char="ü"/>
            </a:pPr>
            <a:r>
              <a:rPr lang="en-US" sz="2400" dirty="0">
                <a:solidFill>
                  <a:srgbClr val="5F6062"/>
                </a:solidFill>
                <a:latin typeface="Univers LT Std 45 Light" panose="020B0403020202020204" pitchFamily="34" charset="0"/>
                <a:ea typeface="Calibri"/>
                <a:cs typeface="Calibri"/>
                <a:sym typeface="Calibri"/>
              </a:rPr>
              <a:t>Clouds</a:t>
            </a:r>
          </a:p>
          <a:p>
            <a:pPr marL="342900" lvl="0" indent="-342900">
              <a:buClr>
                <a:srgbClr val="5F6062"/>
              </a:buClr>
              <a:buSzPts val="2800"/>
              <a:buFont typeface="Wingdings" pitchFamily="2" charset="2"/>
              <a:buChar char="ü"/>
            </a:pPr>
            <a:r>
              <a:rPr lang="en-US" sz="2400" dirty="0">
                <a:solidFill>
                  <a:srgbClr val="5F6062"/>
                </a:solidFill>
                <a:latin typeface="Univers LT Std 45 Light" panose="020B0403020202020204" pitchFamily="34" charset="0"/>
                <a:ea typeface="Calibri"/>
                <a:cs typeface="Calibri"/>
                <a:sym typeface="Calibri"/>
              </a:rPr>
              <a:t>Visibility</a:t>
            </a:r>
            <a:endParaRPr lang="en-US" sz="2400" dirty="0">
              <a:latin typeface="Univers LT Std 45 Light" panose="020B0403020202020204" pitchFamily="34" charset="0"/>
            </a:endParaRPr>
          </a:p>
          <a:p>
            <a:pPr marL="342900" lvl="0" indent="-342900">
              <a:buClr>
                <a:srgbClr val="5F6062"/>
              </a:buClr>
              <a:buSzPts val="2800"/>
              <a:buFont typeface="Wingdings" pitchFamily="2" charset="2"/>
              <a:buChar char="ü"/>
            </a:pPr>
            <a:r>
              <a:rPr lang="en-US" sz="2400" dirty="0">
                <a:solidFill>
                  <a:srgbClr val="5F6062"/>
                </a:solidFill>
                <a:latin typeface="Univers LT Std 45 Light" panose="020B0403020202020204" pitchFamily="34" charset="0"/>
                <a:ea typeface="Calibri"/>
                <a:cs typeface="Calibri"/>
                <a:sym typeface="Calibri"/>
              </a:rPr>
              <a:t>Wind</a:t>
            </a:r>
            <a:endParaRPr lang="en-US" sz="2400" dirty="0">
              <a:latin typeface="Univers LT Std 45 Light" panose="020B0403020202020204" pitchFamily="34" charset="0"/>
            </a:endParaRPr>
          </a:p>
          <a:p>
            <a:endParaRPr lang="en-US" sz="3600" dirty="0">
              <a:solidFill>
                <a:srgbClr val="5F6062"/>
              </a:solidFill>
              <a:latin typeface="Univers LT Std 45 Light"/>
              <a:cs typeface="Univers LT Std 45 Light"/>
            </a:endParaRPr>
          </a:p>
          <a:p>
            <a:endParaRPr lang="en-US" sz="800" dirty="0">
              <a:solidFill>
                <a:schemeClr val="bg1">
                  <a:lumMod val="85000"/>
                </a:schemeClr>
              </a:solidFill>
              <a:latin typeface="Univers LT Std 45 Light"/>
              <a:cs typeface="Univers LT Std 45 Light"/>
            </a:endParaRPr>
          </a:p>
          <a:p>
            <a:endParaRPr lang="en-US" sz="800" dirty="0">
              <a:solidFill>
                <a:schemeClr val="bg1">
                  <a:lumMod val="85000"/>
                </a:schemeClr>
              </a:solidFill>
              <a:latin typeface="Univers LT Std 45 Light"/>
              <a:cs typeface="Univers LT Std 45 Light"/>
            </a:endParaRPr>
          </a:p>
        </p:txBody>
      </p:sp>
    </p:spTree>
    <p:extLst>
      <p:ext uri="{BB962C8B-B14F-4D97-AF65-F5344CB8AC3E}">
        <p14:creationId xmlns:p14="http://schemas.microsoft.com/office/powerpoint/2010/main" val="219695496"/>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EC63A60-5F8D-224F-B8AE-A6E83249B31C}"/>
              </a:ext>
            </a:extLst>
          </p:cNvPr>
          <p:cNvSpPr txBox="1"/>
          <p:nvPr/>
        </p:nvSpPr>
        <p:spPr>
          <a:xfrm>
            <a:off x="2555488" y="4884667"/>
            <a:ext cx="4051608" cy="531542"/>
          </a:xfrm>
          <a:prstGeom prst="rect">
            <a:avLst/>
          </a:prstGeom>
          <a:noFill/>
        </p:spPr>
        <p:txBody>
          <a:bodyPr wrap="square" lIns="0" tIns="0" rIns="0" bIns="0" rtlCol="0" anchor="t" anchorCtr="0">
            <a:noAutofit/>
          </a:bodyPr>
          <a:lstStyle/>
          <a:p>
            <a:pPr algn="ctr"/>
            <a:r>
              <a:rPr lang="en-US" sz="3000" dirty="0">
                <a:solidFill>
                  <a:srgbClr val="5F6062"/>
                </a:solidFill>
                <a:latin typeface="Univers LT Std 45 Light"/>
                <a:cs typeface="Univers LT Std 45 Light"/>
              </a:rPr>
              <a:t>Questions?</a:t>
            </a:r>
            <a:endParaRPr lang="en-US" sz="3000" b="1" dirty="0">
              <a:solidFill>
                <a:srgbClr val="5F6062"/>
              </a:solidFill>
              <a:latin typeface="Univers LT Std 45 Light"/>
              <a:cs typeface="Univers LT Std 45 Light"/>
            </a:endParaRPr>
          </a:p>
        </p:txBody>
      </p:sp>
      <p:sp>
        <p:nvSpPr>
          <p:cNvPr id="8" name="TextBox 7">
            <a:extLst>
              <a:ext uri="{FF2B5EF4-FFF2-40B4-BE49-F238E27FC236}">
                <a16:creationId xmlns:a16="http://schemas.microsoft.com/office/drawing/2014/main" id="{3CF35C63-0B49-3D48-83C1-C159786839F0}"/>
              </a:ext>
            </a:extLst>
          </p:cNvPr>
          <p:cNvSpPr txBox="1"/>
          <p:nvPr/>
        </p:nvSpPr>
        <p:spPr>
          <a:xfrm>
            <a:off x="802734" y="3429000"/>
            <a:ext cx="7541300" cy="853087"/>
          </a:xfrm>
          <a:prstGeom prst="rect">
            <a:avLst/>
          </a:prstGeom>
          <a:noFill/>
        </p:spPr>
        <p:txBody>
          <a:bodyPr wrap="square" lIns="0" tIns="0" rIns="0" bIns="0" rtlCol="0" anchor="b" anchorCtr="0">
            <a:noAutofit/>
          </a:bodyPr>
          <a:lstStyle/>
          <a:p>
            <a:pPr algn="ctr"/>
            <a:r>
              <a:rPr lang="en-US" sz="8000" b="1" spc="-100" dirty="0">
                <a:solidFill>
                  <a:srgbClr val="0076C0"/>
                </a:solidFill>
                <a:latin typeface="Univers LT Std 45 Light"/>
                <a:cs typeface="Univers LT Std 45 Light"/>
              </a:rPr>
              <a:t>Weather</a:t>
            </a:r>
          </a:p>
          <a:p>
            <a:pPr algn="ctr"/>
            <a:r>
              <a:rPr lang="en-US" sz="8000" b="1" spc="-100" dirty="0">
                <a:solidFill>
                  <a:srgbClr val="0076C0"/>
                </a:solidFill>
                <a:latin typeface="Univers LT Std 45 Light"/>
                <a:cs typeface="Univers LT Std 45 Light"/>
              </a:rPr>
              <a:t>Basics</a:t>
            </a:r>
          </a:p>
        </p:txBody>
      </p:sp>
      <p:pic>
        <p:nvPicPr>
          <p:cNvPr id="10" name="Picture 9">
            <a:extLst>
              <a:ext uri="{FF2B5EF4-FFF2-40B4-BE49-F238E27FC236}">
                <a16:creationId xmlns:a16="http://schemas.microsoft.com/office/drawing/2014/main" id="{7A546185-36A3-2A41-B341-6566A3F76F58}"/>
              </a:ext>
            </a:extLst>
          </p:cNvPr>
          <p:cNvPicPr>
            <a:picLocks noChangeAspect="1"/>
          </p:cNvPicPr>
          <p:nvPr/>
        </p:nvPicPr>
        <p:blipFill>
          <a:blip r:embed="rId3"/>
          <a:stretch>
            <a:fillRect/>
          </a:stretch>
        </p:blipFill>
        <p:spPr>
          <a:xfrm>
            <a:off x="4056836" y="5711383"/>
            <a:ext cx="1030328" cy="390602"/>
          </a:xfrm>
          <a:prstGeom prst="rect">
            <a:avLst/>
          </a:prstGeom>
        </p:spPr>
      </p:pic>
      <p:sp>
        <p:nvSpPr>
          <p:cNvPr id="13" name="TextBox 12">
            <a:extLst>
              <a:ext uri="{FF2B5EF4-FFF2-40B4-BE49-F238E27FC236}">
                <a16:creationId xmlns:a16="http://schemas.microsoft.com/office/drawing/2014/main" id="{05FECAE2-95C7-DD49-B752-B5703D90E129}"/>
              </a:ext>
            </a:extLst>
          </p:cNvPr>
          <p:cNvSpPr txBox="1"/>
          <p:nvPr/>
        </p:nvSpPr>
        <p:spPr>
          <a:xfrm>
            <a:off x="1474085" y="6203156"/>
            <a:ext cx="6214413" cy="410136"/>
          </a:xfrm>
          <a:prstGeom prst="rect">
            <a:avLst/>
          </a:prstGeom>
          <a:noFill/>
        </p:spPr>
        <p:txBody>
          <a:bodyPr wrap="square" lIns="0" tIns="0" rIns="0" bIns="0" rtlCol="0" anchor="t" anchorCtr="0">
            <a:noAutofit/>
          </a:bodyPr>
          <a:lstStyle/>
          <a:p>
            <a:pPr algn="ctr"/>
            <a:r>
              <a:rPr lang="en-US" sz="1000" dirty="0">
                <a:solidFill>
                  <a:srgbClr val="5F6062"/>
                </a:solidFill>
                <a:latin typeface="Univers LT Std 45 Light" panose="020B0403020202020204" pitchFamily="34" charset="0"/>
              </a:rPr>
              <a:t>The development of this program was made possible in part by </a:t>
            </a:r>
            <a:br>
              <a:rPr lang="en-US" sz="1000" dirty="0">
                <a:solidFill>
                  <a:srgbClr val="5F6062"/>
                </a:solidFill>
                <a:latin typeface="Univers LT Std 45 Light" panose="020B0403020202020204" pitchFamily="34" charset="0"/>
              </a:rPr>
            </a:br>
            <a:r>
              <a:rPr lang="en-US" sz="1000" dirty="0">
                <a:solidFill>
                  <a:srgbClr val="5F6062"/>
                </a:solidFill>
                <a:latin typeface="Univers LT Std 45 Light" panose="020B0403020202020204" pitchFamily="34" charset="0"/>
              </a:rPr>
              <a:t>a generous donation from the </a:t>
            </a:r>
            <a:r>
              <a:rPr lang="en-US" sz="1000" dirty="0" err="1">
                <a:solidFill>
                  <a:srgbClr val="5F6062"/>
                </a:solidFill>
                <a:latin typeface="Univers LT Std 45 Light" panose="020B0403020202020204" pitchFamily="34" charset="0"/>
              </a:rPr>
              <a:t>Sporty’s</a:t>
            </a:r>
            <a:r>
              <a:rPr lang="en-US" sz="1000">
                <a:solidFill>
                  <a:srgbClr val="5F6062"/>
                </a:solidFill>
                <a:latin typeface="Univers LT Std 45 Light" panose="020B0403020202020204" pitchFamily="34" charset="0"/>
              </a:rPr>
              <a:t> </a:t>
            </a:r>
            <a:r>
              <a:rPr lang="en-US" sz="1000" smtClean="0">
                <a:solidFill>
                  <a:srgbClr val="5F6062"/>
                </a:solidFill>
                <a:latin typeface="Univers LT Std 45 Light" panose="020B0403020202020204" pitchFamily="34" charset="0"/>
              </a:rPr>
              <a:t>Foundation.</a:t>
            </a:r>
            <a:endParaRPr lang="en-US" sz="1000" dirty="0">
              <a:solidFill>
                <a:srgbClr val="5F6062"/>
              </a:solidFill>
              <a:latin typeface="Univers LT Std 45 Light" panose="020B0403020202020204" pitchFamily="34" charset="0"/>
              <a:cs typeface="Univers LT Std 45 Light"/>
            </a:endParaRPr>
          </a:p>
        </p:txBody>
      </p:sp>
      <p:pic>
        <p:nvPicPr>
          <p:cNvPr id="11" name="Picture 10">
            <a:extLst>
              <a:ext uri="{FF2B5EF4-FFF2-40B4-BE49-F238E27FC236}">
                <a16:creationId xmlns:a16="http://schemas.microsoft.com/office/drawing/2014/main" id="{1F4C757A-4187-B04B-ABC7-81471C43F20E}"/>
              </a:ext>
            </a:extLst>
          </p:cNvPr>
          <p:cNvPicPr>
            <a:picLocks noChangeAspect="1"/>
          </p:cNvPicPr>
          <p:nvPr/>
        </p:nvPicPr>
        <p:blipFill>
          <a:blip r:embed="rId4"/>
          <a:stretch>
            <a:fillRect/>
          </a:stretch>
        </p:blipFill>
        <p:spPr>
          <a:xfrm>
            <a:off x="2922397" y="535272"/>
            <a:ext cx="3484142" cy="814052"/>
          </a:xfrm>
          <a:prstGeom prst="rect">
            <a:avLst/>
          </a:prstGeom>
        </p:spPr>
      </p:pic>
    </p:spTree>
    <p:extLst>
      <p:ext uri="{BB962C8B-B14F-4D97-AF65-F5344CB8AC3E}">
        <p14:creationId xmlns:p14="http://schemas.microsoft.com/office/powerpoint/2010/main" val="342313296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5047B29-910C-4947-BE43-D8AC96A457C8}"/>
              </a:ext>
            </a:extLst>
          </p:cNvPr>
          <p:cNvSpPr txBox="1"/>
          <p:nvPr/>
        </p:nvSpPr>
        <p:spPr>
          <a:xfrm>
            <a:off x="801350" y="439712"/>
            <a:ext cx="7541300" cy="712324"/>
          </a:xfrm>
          <a:prstGeom prst="rect">
            <a:avLst/>
          </a:prstGeom>
          <a:noFill/>
        </p:spPr>
        <p:txBody>
          <a:bodyPr wrap="square" lIns="0" tIns="0" rIns="0" bIns="0" rtlCol="0" anchor="b" anchorCtr="0">
            <a:noAutofit/>
          </a:bodyPr>
          <a:lstStyle/>
          <a:p>
            <a:r>
              <a:rPr lang="en-US" sz="4800" b="1" spc="-100" dirty="0">
                <a:solidFill>
                  <a:srgbClr val="1B78BD"/>
                </a:solidFill>
                <a:latin typeface="Univers LT Std 65" panose="020B0603020202020204" pitchFamily="34" charset="0"/>
                <a:cs typeface="Univers LT Std 45 Light"/>
              </a:rPr>
              <a:t>What Is Weather?</a:t>
            </a:r>
          </a:p>
        </p:txBody>
      </p:sp>
      <p:cxnSp>
        <p:nvCxnSpPr>
          <p:cNvPr id="19" name="Straight Connector 18">
            <a:extLst>
              <a:ext uri="{FF2B5EF4-FFF2-40B4-BE49-F238E27FC236}">
                <a16:creationId xmlns:a16="http://schemas.microsoft.com/office/drawing/2014/main" id="{D1E7B823-5472-6942-8408-C4C11C10DF86}"/>
              </a:ext>
            </a:extLst>
          </p:cNvPr>
          <p:cNvCxnSpPr/>
          <p:nvPr/>
        </p:nvCxnSpPr>
        <p:spPr>
          <a:xfrm>
            <a:off x="353122" y="6274071"/>
            <a:ext cx="8456341" cy="1588"/>
          </a:xfrm>
          <a:prstGeom prst="line">
            <a:avLst/>
          </a:prstGeom>
          <a:ln w="6350" cap="flat" cmpd="sng" algn="ctr">
            <a:solidFill>
              <a:srgbClr val="9FA1A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1" name="Picture 20">
            <a:extLst>
              <a:ext uri="{FF2B5EF4-FFF2-40B4-BE49-F238E27FC236}">
                <a16:creationId xmlns:a16="http://schemas.microsoft.com/office/drawing/2014/main" id="{01A82273-5BD4-7041-B80F-1019EB7A362B}"/>
              </a:ext>
            </a:extLst>
          </p:cNvPr>
          <p:cNvPicPr>
            <a:picLocks noChangeAspect="1"/>
          </p:cNvPicPr>
          <p:nvPr/>
        </p:nvPicPr>
        <p:blipFill>
          <a:blip r:embed="rId3"/>
          <a:stretch>
            <a:fillRect/>
          </a:stretch>
        </p:blipFill>
        <p:spPr>
          <a:xfrm>
            <a:off x="7953367" y="5650786"/>
            <a:ext cx="856096" cy="419709"/>
          </a:xfrm>
          <a:prstGeom prst="rect">
            <a:avLst/>
          </a:prstGeom>
        </p:spPr>
      </p:pic>
      <p:sp>
        <p:nvSpPr>
          <p:cNvPr id="23" name="TextBox 22">
            <a:extLst>
              <a:ext uri="{FF2B5EF4-FFF2-40B4-BE49-F238E27FC236}">
                <a16:creationId xmlns:a16="http://schemas.microsoft.com/office/drawing/2014/main" id="{DD24C64A-954E-6E4B-9AAC-EEBE08CD5209}"/>
              </a:ext>
            </a:extLst>
          </p:cNvPr>
          <p:cNvSpPr txBox="1"/>
          <p:nvPr/>
        </p:nvSpPr>
        <p:spPr>
          <a:xfrm>
            <a:off x="991221" y="6274071"/>
            <a:ext cx="7818242" cy="286563"/>
          </a:xfrm>
          <a:prstGeom prst="rect">
            <a:avLst/>
          </a:prstGeom>
          <a:noFill/>
        </p:spPr>
        <p:txBody>
          <a:bodyPr wrap="square" lIns="0" tIns="0" rIns="0" bIns="0" rtlCol="0" anchor="b" anchorCtr="0">
            <a:noAutofit/>
          </a:bodyPr>
          <a:lstStyle/>
          <a:p>
            <a:pPr algn="r"/>
            <a:r>
              <a:rPr lang="en-US" sz="1000" dirty="0">
                <a:solidFill>
                  <a:srgbClr val="0076C0"/>
                </a:solidFill>
                <a:latin typeface="Univers LT Std 45 Light"/>
                <a:cs typeface="Univers LT Std 45 Light"/>
              </a:rPr>
              <a:t>Weather Basics</a:t>
            </a:r>
          </a:p>
        </p:txBody>
      </p:sp>
      <p:sp>
        <p:nvSpPr>
          <p:cNvPr id="13" name="TextBox 12">
            <a:extLst>
              <a:ext uri="{FF2B5EF4-FFF2-40B4-BE49-F238E27FC236}">
                <a16:creationId xmlns:a16="http://schemas.microsoft.com/office/drawing/2014/main" id="{3BD6AB9C-2EC8-3440-8401-1D453E214DDA}"/>
              </a:ext>
            </a:extLst>
          </p:cNvPr>
          <p:cNvSpPr txBox="1"/>
          <p:nvPr/>
        </p:nvSpPr>
        <p:spPr>
          <a:xfrm>
            <a:off x="801350" y="1174519"/>
            <a:ext cx="1899916" cy="596805"/>
          </a:xfrm>
          <a:prstGeom prst="rect">
            <a:avLst/>
          </a:prstGeom>
          <a:noFill/>
        </p:spPr>
        <p:txBody>
          <a:bodyPr wrap="square" lIns="0" tIns="0" rIns="0" bIns="0" rtlCol="0" anchor="t" anchorCtr="0">
            <a:noAutofit/>
          </a:bodyPr>
          <a:lstStyle/>
          <a:p>
            <a:r>
              <a:rPr lang="en-US" dirty="0">
                <a:solidFill>
                  <a:srgbClr val="5F6062"/>
                </a:solidFill>
                <a:latin typeface="Univers LT Std 45 Light"/>
                <a:cs typeface="Univers LT Std 45 Light"/>
              </a:rPr>
              <a:t>Are clouds and wind weather?</a:t>
            </a:r>
            <a:endParaRPr lang="en-US" dirty="0">
              <a:solidFill>
                <a:schemeClr val="bg1">
                  <a:lumMod val="85000"/>
                </a:schemeClr>
              </a:solidFill>
              <a:latin typeface="Univers LT Std 45 Light"/>
              <a:cs typeface="Univers LT Std 45 Light"/>
            </a:endParaRPr>
          </a:p>
        </p:txBody>
      </p:sp>
      <p:sp>
        <p:nvSpPr>
          <p:cNvPr id="14" name="TextBox 13">
            <a:extLst>
              <a:ext uri="{FF2B5EF4-FFF2-40B4-BE49-F238E27FC236}">
                <a16:creationId xmlns:a16="http://schemas.microsoft.com/office/drawing/2014/main" id="{BC7398F4-D116-3144-88AD-EC41033CDEB0}"/>
              </a:ext>
            </a:extLst>
          </p:cNvPr>
          <p:cNvSpPr txBox="1"/>
          <p:nvPr/>
        </p:nvSpPr>
        <p:spPr>
          <a:xfrm>
            <a:off x="4031230" y="1349584"/>
            <a:ext cx="2956549" cy="277095"/>
          </a:xfrm>
          <a:prstGeom prst="rect">
            <a:avLst/>
          </a:prstGeom>
          <a:noFill/>
        </p:spPr>
        <p:txBody>
          <a:bodyPr wrap="square" lIns="0" tIns="0" rIns="0" bIns="0" rtlCol="0" anchor="t" anchorCtr="0">
            <a:noAutofit/>
          </a:bodyPr>
          <a:lstStyle/>
          <a:p>
            <a:r>
              <a:rPr lang="en-US" dirty="0">
                <a:solidFill>
                  <a:srgbClr val="5F6062"/>
                </a:solidFill>
                <a:latin typeface="Univers LT Std 45 Light"/>
                <a:cs typeface="Univers LT Std 45 Light"/>
              </a:rPr>
              <a:t>Are ice and sleet weather?</a:t>
            </a:r>
          </a:p>
        </p:txBody>
      </p:sp>
      <p:sp>
        <p:nvSpPr>
          <p:cNvPr id="15" name="TextBox 14">
            <a:extLst>
              <a:ext uri="{FF2B5EF4-FFF2-40B4-BE49-F238E27FC236}">
                <a16:creationId xmlns:a16="http://schemas.microsoft.com/office/drawing/2014/main" id="{771D308B-0501-A445-B4AA-39813AB04F8A}"/>
              </a:ext>
            </a:extLst>
          </p:cNvPr>
          <p:cNvSpPr txBox="1"/>
          <p:nvPr/>
        </p:nvSpPr>
        <p:spPr>
          <a:xfrm>
            <a:off x="801350" y="3720094"/>
            <a:ext cx="4632183" cy="270160"/>
          </a:xfrm>
          <a:prstGeom prst="rect">
            <a:avLst/>
          </a:prstGeom>
          <a:noFill/>
        </p:spPr>
        <p:txBody>
          <a:bodyPr wrap="square" lIns="0" tIns="0" rIns="0" bIns="0" rtlCol="0" anchor="t" anchorCtr="0">
            <a:noAutofit/>
          </a:bodyPr>
          <a:lstStyle/>
          <a:p>
            <a:r>
              <a:rPr lang="en-US" dirty="0">
                <a:solidFill>
                  <a:srgbClr val="5F6062"/>
                </a:solidFill>
                <a:latin typeface="Univers LT Std 45 Light"/>
                <a:cs typeface="Univers LT Std 45 Light"/>
              </a:rPr>
              <a:t>Are clear skies an example of weather?</a:t>
            </a:r>
            <a:endParaRPr lang="en-US" dirty="0">
              <a:solidFill>
                <a:schemeClr val="bg1">
                  <a:lumMod val="85000"/>
                </a:schemeClr>
              </a:solidFill>
              <a:latin typeface="Univers LT Std 45 Light"/>
              <a:cs typeface="Univers LT Std 45 Light"/>
            </a:endParaRPr>
          </a:p>
        </p:txBody>
      </p:sp>
      <p:pic>
        <p:nvPicPr>
          <p:cNvPr id="17" name="Picture 16">
            <a:extLst>
              <a:ext uri="{FF2B5EF4-FFF2-40B4-BE49-F238E27FC236}">
                <a16:creationId xmlns:a16="http://schemas.microsoft.com/office/drawing/2014/main" id="{66B06D2E-010F-BE49-887F-EED9B25E95D8}"/>
              </a:ext>
            </a:extLst>
          </p:cNvPr>
          <p:cNvPicPr>
            <a:picLocks noChangeAspect="1"/>
          </p:cNvPicPr>
          <p:nvPr/>
        </p:nvPicPr>
        <p:blipFill>
          <a:blip r:embed="rId4"/>
          <a:stretch>
            <a:fillRect/>
          </a:stretch>
        </p:blipFill>
        <p:spPr>
          <a:xfrm>
            <a:off x="4026081" y="1782992"/>
            <a:ext cx="2554424" cy="1699482"/>
          </a:xfrm>
          <a:prstGeom prst="rect">
            <a:avLst/>
          </a:prstGeom>
        </p:spPr>
      </p:pic>
      <p:pic>
        <p:nvPicPr>
          <p:cNvPr id="20" name="Picture 19">
            <a:extLst>
              <a:ext uri="{FF2B5EF4-FFF2-40B4-BE49-F238E27FC236}">
                <a16:creationId xmlns:a16="http://schemas.microsoft.com/office/drawing/2014/main" id="{03B29B55-1DB6-9947-AF13-7A880A3D1438}"/>
              </a:ext>
            </a:extLst>
          </p:cNvPr>
          <p:cNvPicPr>
            <a:picLocks noChangeAspect="1"/>
          </p:cNvPicPr>
          <p:nvPr/>
        </p:nvPicPr>
        <p:blipFill>
          <a:blip r:embed="rId5"/>
          <a:stretch>
            <a:fillRect/>
          </a:stretch>
        </p:blipFill>
        <p:spPr>
          <a:xfrm>
            <a:off x="801350" y="4083964"/>
            <a:ext cx="5779155" cy="2085310"/>
          </a:xfrm>
          <a:prstGeom prst="rect">
            <a:avLst/>
          </a:prstGeom>
        </p:spPr>
      </p:pic>
      <p:pic>
        <p:nvPicPr>
          <p:cNvPr id="22" name="Picture 21">
            <a:extLst>
              <a:ext uri="{FF2B5EF4-FFF2-40B4-BE49-F238E27FC236}">
                <a16:creationId xmlns:a16="http://schemas.microsoft.com/office/drawing/2014/main" id="{B7EFA024-A2A6-C54B-8D7F-2794421F33DB}"/>
              </a:ext>
            </a:extLst>
          </p:cNvPr>
          <p:cNvPicPr>
            <a:picLocks noChangeAspect="1"/>
          </p:cNvPicPr>
          <p:nvPr/>
        </p:nvPicPr>
        <p:blipFill>
          <a:blip r:embed="rId6"/>
          <a:stretch>
            <a:fillRect/>
          </a:stretch>
        </p:blipFill>
        <p:spPr>
          <a:xfrm>
            <a:off x="801350" y="1771324"/>
            <a:ext cx="2567757" cy="1711150"/>
          </a:xfrm>
          <a:prstGeom prst="rect">
            <a:avLst/>
          </a:prstGeom>
        </p:spPr>
      </p:pic>
    </p:spTree>
    <p:extLst>
      <p:ext uri="{BB962C8B-B14F-4D97-AF65-F5344CB8AC3E}">
        <p14:creationId xmlns:p14="http://schemas.microsoft.com/office/powerpoint/2010/main" val="307606469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B3AB37-8666-1F4C-9112-12E00A57486F}"/>
              </a:ext>
            </a:extLst>
          </p:cNvPr>
          <p:cNvSpPr txBox="1"/>
          <p:nvPr/>
        </p:nvSpPr>
        <p:spPr>
          <a:xfrm>
            <a:off x="801350" y="1319713"/>
            <a:ext cx="7541300" cy="881019"/>
          </a:xfrm>
          <a:prstGeom prst="rect">
            <a:avLst/>
          </a:prstGeom>
          <a:noFill/>
        </p:spPr>
        <p:txBody>
          <a:bodyPr wrap="square" lIns="0" tIns="0" rIns="0" bIns="0" rtlCol="0" anchor="b" anchorCtr="0">
            <a:noAutofit/>
          </a:bodyPr>
          <a:lstStyle/>
          <a:p>
            <a:pPr lvl="0"/>
            <a:r>
              <a:rPr lang="en-US" sz="5400" b="1" dirty="0">
                <a:solidFill>
                  <a:srgbClr val="0076C0"/>
                </a:solidFill>
                <a:latin typeface="Univers LT Std 65" panose="020B0603020202020204" pitchFamily="34" charset="0"/>
                <a:ea typeface="Open Sans Light"/>
                <a:cs typeface="Open Sans Light"/>
                <a:sym typeface="Open Sans Light"/>
              </a:rPr>
              <a:t>How Does Weather Affect Flying?</a:t>
            </a:r>
          </a:p>
        </p:txBody>
      </p:sp>
      <p:pic>
        <p:nvPicPr>
          <p:cNvPr id="7" name="Picture 6">
            <a:extLst>
              <a:ext uri="{FF2B5EF4-FFF2-40B4-BE49-F238E27FC236}">
                <a16:creationId xmlns:a16="http://schemas.microsoft.com/office/drawing/2014/main" id="{68A8B214-AAE0-3E48-AF70-06ADB0BA7054}"/>
              </a:ext>
            </a:extLst>
          </p:cNvPr>
          <p:cNvPicPr>
            <a:picLocks noChangeAspect="1"/>
          </p:cNvPicPr>
          <p:nvPr/>
        </p:nvPicPr>
        <p:blipFill>
          <a:blip r:embed="rId3"/>
          <a:stretch>
            <a:fillRect/>
          </a:stretch>
        </p:blipFill>
        <p:spPr>
          <a:xfrm>
            <a:off x="801350" y="2579064"/>
            <a:ext cx="7541300" cy="2510302"/>
          </a:xfrm>
          <a:prstGeom prst="rect">
            <a:avLst/>
          </a:prstGeom>
        </p:spPr>
      </p:pic>
      <p:cxnSp>
        <p:nvCxnSpPr>
          <p:cNvPr id="8" name="Straight Connector 7">
            <a:extLst>
              <a:ext uri="{FF2B5EF4-FFF2-40B4-BE49-F238E27FC236}">
                <a16:creationId xmlns:a16="http://schemas.microsoft.com/office/drawing/2014/main" id="{CAB9AC8B-5F19-2C4E-9064-943185E0375B}"/>
              </a:ext>
            </a:extLst>
          </p:cNvPr>
          <p:cNvCxnSpPr/>
          <p:nvPr/>
        </p:nvCxnSpPr>
        <p:spPr>
          <a:xfrm>
            <a:off x="353122" y="6274071"/>
            <a:ext cx="8456341" cy="1588"/>
          </a:xfrm>
          <a:prstGeom prst="line">
            <a:avLst/>
          </a:prstGeom>
          <a:ln w="6350" cap="flat" cmpd="sng" algn="ctr">
            <a:solidFill>
              <a:srgbClr val="9FA1A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C43EC51B-1D89-664B-9000-B31929193129}"/>
              </a:ext>
            </a:extLst>
          </p:cNvPr>
          <p:cNvSpPr txBox="1"/>
          <p:nvPr/>
        </p:nvSpPr>
        <p:spPr>
          <a:xfrm>
            <a:off x="991221" y="6274071"/>
            <a:ext cx="7818242" cy="286563"/>
          </a:xfrm>
          <a:prstGeom prst="rect">
            <a:avLst/>
          </a:prstGeom>
          <a:noFill/>
        </p:spPr>
        <p:txBody>
          <a:bodyPr wrap="square" lIns="0" tIns="0" rIns="0" bIns="0" rtlCol="0" anchor="b" anchorCtr="0">
            <a:noAutofit/>
          </a:bodyPr>
          <a:lstStyle/>
          <a:p>
            <a:pPr algn="r"/>
            <a:r>
              <a:rPr lang="en-US" sz="1000" dirty="0">
                <a:solidFill>
                  <a:srgbClr val="0076C0"/>
                </a:solidFill>
                <a:latin typeface="Univers LT Std 45 Light"/>
                <a:cs typeface="Univers LT Std 45 Light"/>
              </a:rPr>
              <a:t>Weather Basics</a:t>
            </a:r>
          </a:p>
        </p:txBody>
      </p:sp>
      <p:pic>
        <p:nvPicPr>
          <p:cNvPr id="10" name="Picture 9">
            <a:extLst>
              <a:ext uri="{FF2B5EF4-FFF2-40B4-BE49-F238E27FC236}">
                <a16:creationId xmlns:a16="http://schemas.microsoft.com/office/drawing/2014/main" id="{27ED4467-9974-1E49-B796-43995543584E}"/>
              </a:ext>
            </a:extLst>
          </p:cNvPr>
          <p:cNvPicPr>
            <a:picLocks noChangeAspect="1"/>
          </p:cNvPicPr>
          <p:nvPr/>
        </p:nvPicPr>
        <p:blipFill>
          <a:blip r:embed="rId4"/>
          <a:stretch>
            <a:fillRect/>
          </a:stretch>
        </p:blipFill>
        <p:spPr>
          <a:xfrm>
            <a:off x="7953367" y="5650786"/>
            <a:ext cx="856096" cy="419709"/>
          </a:xfrm>
          <a:prstGeom prst="rect">
            <a:avLst/>
          </a:prstGeom>
        </p:spPr>
      </p:pic>
    </p:spTree>
    <p:extLst>
      <p:ext uri="{BB962C8B-B14F-4D97-AF65-F5344CB8AC3E}">
        <p14:creationId xmlns:p14="http://schemas.microsoft.com/office/powerpoint/2010/main" val="3374286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591B5A-A128-244B-B425-C7B9B285C553}"/>
              </a:ext>
            </a:extLst>
          </p:cNvPr>
          <p:cNvSpPr txBox="1"/>
          <p:nvPr/>
        </p:nvSpPr>
        <p:spPr>
          <a:xfrm>
            <a:off x="801350" y="565485"/>
            <a:ext cx="6430723" cy="1563996"/>
          </a:xfrm>
          <a:prstGeom prst="rect">
            <a:avLst/>
          </a:prstGeom>
          <a:noFill/>
        </p:spPr>
        <p:txBody>
          <a:bodyPr wrap="square" lIns="0" tIns="0" rIns="0" bIns="0" rtlCol="0" anchor="b" anchorCtr="0">
            <a:noAutofit/>
          </a:bodyPr>
          <a:lstStyle/>
          <a:p>
            <a:r>
              <a:rPr lang="en-US" sz="5400" b="1" spc="-100" dirty="0">
                <a:solidFill>
                  <a:srgbClr val="1B78BD"/>
                </a:solidFill>
                <a:latin typeface="Univers LT Std 65" panose="020B0603020202020204" pitchFamily="34" charset="0"/>
                <a:cs typeface="Univers LT Std 45 Light"/>
              </a:rPr>
              <a:t>How Do We Know the Weather?</a:t>
            </a:r>
          </a:p>
        </p:txBody>
      </p:sp>
      <p:sp>
        <p:nvSpPr>
          <p:cNvPr id="6" name="TextBox 5">
            <a:extLst>
              <a:ext uri="{FF2B5EF4-FFF2-40B4-BE49-F238E27FC236}">
                <a16:creationId xmlns:a16="http://schemas.microsoft.com/office/drawing/2014/main" id="{8E27187E-50A8-4349-92E7-F3814B18195D}"/>
              </a:ext>
            </a:extLst>
          </p:cNvPr>
          <p:cNvSpPr txBox="1"/>
          <p:nvPr/>
        </p:nvSpPr>
        <p:spPr>
          <a:xfrm>
            <a:off x="801350" y="2588767"/>
            <a:ext cx="7541299" cy="2162528"/>
          </a:xfrm>
          <a:prstGeom prst="rect">
            <a:avLst/>
          </a:prstGeom>
          <a:noFill/>
        </p:spPr>
        <p:txBody>
          <a:bodyPr wrap="square" lIns="0" tIns="0" rIns="0" bIns="0" rtlCol="0" anchor="t" anchorCtr="0">
            <a:noAutofit/>
          </a:bodyPr>
          <a:lstStyle/>
          <a:p>
            <a:pPr marL="342900" lvl="0" indent="-342900">
              <a:spcBef>
                <a:spcPts val="400"/>
              </a:spcBef>
              <a:buClr>
                <a:srgbClr val="5F6062"/>
              </a:buClr>
              <a:buSzPts val="1700"/>
              <a:buFont typeface="Wingdings" pitchFamily="2" charset="2"/>
              <a:buChar char="ü"/>
            </a:pPr>
            <a:r>
              <a:rPr lang="en-US" sz="2000" dirty="0">
                <a:solidFill>
                  <a:srgbClr val="5F6062"/>
                </a:solidFill>
                <a:latin typeface="Univers LT Std 45 Light" panose="020B0403020202020204" pitchFamily="34" charset="0"/>
                <a:ea typeface="Calibri"/>
                <a:cs typeface="Calibri"/>
                <a:sym typeface="Calibri"/>
              </a:rPr>
              <a:t>Pilots should always check the weather before they fly</a:t>
            </a:r>
          </a:p>
          <a:p>
            <a:pPr marL="342900" lvl="0" indent="-342900">
              <a:spcBef>
                <a:spcPts val="400"/>
              </a:spcBef>
              <a:buClr>
                <a:srgbClr val="5F6062"/>
              </a:buClr>
              <a:buSzPts val="1700"/>
              <a:buFont typeface="Wingdings" pitchFamily="2" charset="2"/>
              <a:buChar char="ü"/>
            </a:pPr>
            <a:endParaRPr lang="en-US" sz="2000" dirty="0">
              <a:solidFill>
                <a:srgbClr val="5F6062"/>
              </a:solidFill>
              <a:latin typeface="Univers LT Std 45 Light" panose="020B0403020202020204" pitchFamily="34" charset="0"/>
            </a:endParaRPr>
          </a:p>
          <a:p>
            <a:pPr marL="342900" lvl="0" indent="-342900">
              <a:spcBef>
                <a:spcPts val="400"/>
              </a:spcBef>
              <a:buClr>
                <a:srgbClr val="5F6062"/>
              </a:buClr>
              <a:buSzPts val="1700"/>
              <a:buFont typeface="Wingdings" pitchFamily="2" charset="2"/>
              <a:buChar char="ü"/>
            </a:pPr>
            <a:r>
              <a:rPr lang="en-US" sz="2000" dirty="0">
                <a:solidFill>
                  <a:srgbClr val="5F6062"/>
                </a:solidFill>
                <a:latin typeface="Univers LT Std 45 Light" panose="020B0403020202020204" pitchFamily="34" charset="0"/>
                <a:ea typeface="Calibri"/>
                <a:cs typeface="Calibri"/>
                <a:sym typeface="Calibri"/>
              </a:rPr>
              <a:t>For nonpilots: Check local weather on radio, TV, or the internet</a:t>
            </a:r>
            <a:endParaRPr lang="en-US" sz="2000" dirty="0">
              <a:solidFill>
                <a:srgbClr val="5F6062"/>
              </a:solidFill>
              <a:latin typeface="Univers LT Std 45 Light" panose="020B0403020202020204" pitchFamily="34" charset="0"/>
              <a:ea typeface="Calibri"/>
              <a:cs typeface="Calibri"/>
              <a:sym typeface="Calibri"/>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1"/>
                </a:ext>
              </a:extLst>
            </a:endParaRPr>
          </a:p>
          <a:p>
            <a:pPr marL="342900" lvl="0" indent="-342900">
              <a:spcBef>
                <a:spcPts val="400"/>
              </a:spcBef>
              <a:buClr>
                <a:srgbClr val="5F6062"/>
              </a:buClr>
              <a:buSzPts val="1700"/>
              <a:buFont typeface="Wingdings" pitchFamily="2" charset="2"/>
              <a:buChar char="ü"/>
            </a:pPr>
            <a:endParaRPr lang="en-US" sz="2000" dirty="0">
              <a:solidFill>
                <a:schemeClr val="dk1"/>
              </a:solidFill>
              <a:latin typeface="Univers LT Std 45 Light" panose="020B0403020202020204" pitchFamily="34" charset="0"/>
              <a:ea typeface="Calibri"/>
              <a:cs typeface="Calibri"/>
              <a:sym typeface="Calibri"/>
            </a:endParaRPr>
          </a:p>
          <a:p>
            <a:pPr marL="342900" lvl="0" indent="-342900">
              <a:spcBef>
                <a:spcPts val="400"/>
              </a:spcBef>
              <a:buClr>
                <a:srgbClr val="5F6062"/>
              </a:buClr>
              <a:buSzPts val="1700"/>
              <a:buFont typeface="Wingdings" pitchFamily="2" charset="2"/>
              <a:buChar char="ü"/>
            </a:pPr>
            <a:r>
              <a:rPr lang="en-US" sz="2000" dirty="0">
                <a:solidFill>
                  <a:srgbClr val="5F6062"/>
                </a:solidFill>
                <a:latin typeface="Univers LT Std 45 Light" panose="020B0403020202020204" pitchFamily="34" charset="0"/>
                <a:ea typeface="Calibri"/>
                <a:cs typeface="Calibri"/>
                <a:sym typeface="Calibri"/>
              </a:rPr>
              <a:t>In aviation, we use tools such as </a:t>
            </a:r>
            <a:r>
              <a:rPr lang="en-US" sz="2000" b="1" dirty="0">
                <a:solidFill>
                  <a:srgbClr val="0070C0"/>
                </a:solidFill>
                <a:latin typeface="Univers LT Std 65" panose="020B0603020202020204" pitchFamily="34" charset="0"/>
                <a:ea typeface="Calibri"/>
                <a:cs typeface="Calibri"/>
                <a:sym typeface="Calibri"/>
              </a:rPr>
              <a:t>ATIS</a:t>
            </a:r>
            <a:r>
              <a:rPr lang="en-US" sz="2000" dirty="0">
                <a:solidFill>
                  <a:schemeClr val="dk1"/>
                </a:solidFill>
                <a:latin typeface="Univers LT Std 45 Light" panose="020B0403020202020204" pitchFamily="34" charset="0"/>
                <a:ea typeface="Calibri"/>
                <a:cs typeface="Calibri"/>
                <a:sym typeface="Calibri"/>
              </a:rPr>
              <a:t> </a:t>
            </a:r>
            <a:r>
              <a:rPr lang="en-US" sz="2000" dirty="0">
                <a:solidFill>
                  <a:srgbClr val="5F6062"/>
                </a:solidFill>
                <a:latin typeface="Univers LT Std 45 Light" panose="020B0403020202020204" pitchFamily="34" charset="0"/>
                <a:ea typeface="Calibri"/>
                <a:cs typeface="Calibri"/>
                <a:sym typeface="Calibri"/>
              </a:rPr>
              <a:t>and</a:t>
            </a:r>
            <a:r>
              <a:rPr lang="en-US" sz="2000" dirty="0">
                <a:solidFill>
                  <a:schemeClr val="dk1"/>
                </a:solidFill>
                <a:latin typeface="Univers LT Std 45 Light" panose="020B0403020202020204" pitchFamily="34" charset="0"/>
                <a:ea typeface="Calibri"/>
                <a:cs typeface="Calibri"/>
                <a:sym typeface="Calibri"/>
              </a:rPr>
              <a:t> </a:t>
            </a:r>
            <a:r>
              <a:rPr lang="en-US" sz="2000" b="1" dirty="0">
                <a:solidFill>
                  <a:srgbClr val="0070C0"/>
                </a:solidFill>
                <a:latin typeface="Univers LT Std 65" panose="020B0603020202020204" pitchFamily="34" charset="0"/>
                <a:ea typeface="Calibri"/>
                <a:cs typeface="Calibri"/>
                <a:sym typeface="Calibri"/>
              </a:rPr>
              <a:t>METARS</a:t>
            </a:r>
            <a:r>
              <a:rPr lang="en-US" sz="2000" dirty="0">
                <a:solidFill>
                  <a:schemeClr val="dk1"/>
                </a:solidFill>
                <a:latin typeface="Univers LT Std 45 Light" panose="020B0403020202020204" pitchFamily="34" charset="0"/>
                <a:ea typeface="Calibri"/>
                <a:cs typeface="Calibri"/>
                <a:sym typeface="Calibri"/>
              </a:rPr>
              <a:t> </a:t>
            </a:r>
            <a:r>
              <a:rPr lang="en-US" sz="2000" dirty="0">
                <a:solidFill>
                  <a:srgbClr val="5F6062"/>
                </a:solidFill>
                <a:latin typeface="Univers LT Std 45 Light" panose="020B0403020202020204" pitchFamily="34" charset="0"/>
                <a:ea typeface="Calibri"/>
                <a:cs typeface="Calibri"/>
                <a:sym typeface="Calibri"/>
              </a:rPr>
              <a:t>to understand the weather conditions</a:t>
            </a:r>
            <a:endParaRPr lang="en-US" sz="2000" dirty="0">
              <a:solidFill>
                <a:srgbClr val="5F6062"/>
              </a:solidFill>
              <a:latin typeface="Univers LT Std 45 Light" panose="020B0403020202020204" pitchFamily="34" charset="0"/>
            </a:endParaRPr>
          </a:p>
          <a:p>
            <a:pPr marL="342900" indent="-342900">
              <a:buFont typeface="Arial" panose="020B0604020202020204" pitchFamily="34" charset="0"/>
              <a:buChar char="•"/>
            </a:pPr>
            <a:endParaRPr lang="en-US" sz="2000" dirty="0">
              <a:solidFill>
                <a:srgbClr val="5F6062"/>
              </a:solidFill>
              <a:latin typeface="Univers LT Std 45 Light"/>
              <a:cs typeface="Univers LT Std 45 Light"/>
            </a:endParaRPr>
          </a:p>
        </p:txBody>
      </p:sp>
      <p:cxnSp>
        <p:nvCxnSpPr>
          <p:cNvPr id="7" name="Straight Connector 6">
            <a:extLst>
              <a:ext uri="{FF2B5EF4-FFF2-40B4-BE49-F238E27FC236}">
                <a16:creationId xmlns:a16="http://schemas.microsoft.com/office/drawing/2014/main" id="{C41F3AF7-AC4E-AF45-8A1A-CE8CF9ECF892}"/>
              </a:ext>
            </a:extLst>
          </p:cNvPr>
          <p:cNvCxnSpPr/>
          <p:nvPr/>
        </p:nvCxnSpPr>
        <p:spPr>
          <a:xfrm>
            <a:off x="353122" y="6274071"/>
            <a:ext cx="8456341" cy="1588"/>
          </a:xfrm>
          <a:prstGeom prst="line">
            <a:avLst/>
          </a:prstGeom>
          <a:ln w="6350" cap="flat" cmpd="sng" algn="ctr">
            <a:solidFill>
              <a:srgbClr val="9FA1A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22BD714D-17CB-564B-AA8F-C5BFB942A9EA}"/>
              </a:ext>
            </a:extLst>
          </p:cNvPr>
          <p:cNvSpPr txBox="1"/>
          <p:nvPr/>
        </p:nvSpPr>
        <p:spPr>
          <a:xfrm>
            <a:off x="991221" y="6274071"/>
            <a:ext cx="7818242" cy="286563"/>
          </a:xfrm>
          <a:prstGeom prst="rect">
            <a:avLst/>
          </a:prstGeom>
          <a:noFill/>
        </p:spPr>
        <p:txBody>
          <a:bodyPr wrap="square" lIns="0" tIns="0" rIns="0" bIns="0" rtlCol="0" anchor="b" anchorCtr="0">
            <a:noAutofit/>
          </a:bodyPr>
          <a:lstStyle/>
          <a:p>
            <a:pPr algn="r"/>
            <a:r>
              <a:rPr lang="en-US" sz="1000" dirty="0">
                <a:solidFill>
                  <a:srgbClr val="0076C0"/>
                </a:solidFill>
                <a:latin typeface="Univers LT Std 45 Light"/>
                <a:cs typeface="Univers LT Std 45 Light"/>
              </a:rPr>
              <a:t>Weather Basics</a:t>
            </a:r>
          </a:p>
        </p:txBody>
      </p:sp>
      <p:pic>
        <p:nvPicPr>
          <p:cNvPr id="9" name="Picture 8">
            <a:extLst>
              <a:ext uri="{FF2B5EF4-FFF2-40B4-BE49-F238E27FC236}">
                <a16:creationId xmlns:a16="http://schemas.microsoft.com/office/drawing/2014/main" id="{2FADE091-7794-D041-88F9-036359C44006}"/>
              </a:ext>
            </a:extLst>
          </p:cNvPr>
          <p:cNvPicPr>
            <a:picLocks noChangeAspect="1"/>
          </p:cNvPicPr>
          <p:nvPr/>
        </p:nvPicPr>
        <p:blipFill>
          <a:blip r:embed="rId3"/>
          <a:stretch>
            <a:fillRect/>
          </a:stretch>
        </p:blipFill>
        <p:spPr>
          <a:xfrm>
            <a:off x="7953367" y="5650786"/>
            <a:ext cx="856096" cy="419709"/>
          </a:xfrm>
          <a:prstGeom prst="rect">
            <a:avLst/>
          </a:prstGeom>
        </p:spPr>
      </p:pic>
    </p:spTree>
    <p:extLst>
      <p:ext uri="{BB962C8B-B14F-4D97-AF65-F5344CB8AC3E}">
        <p14:creationId xmlns:p14="http://schemas.microsoft.com/office/powerpoint/2010/main" val="1379840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11CCEF8-96E7-8F4E-8EDC-08F4C6E25C59}"/>
              </a:ext>
            </a:extLst>
          </p:cNvPr>
          <p:cNvSpPr txBox="1"/>
          <p:nvPr/>
        </p:nvSpPr>
        <p:spPr>
          <a:xfrm>
            <a:off x="783421" y="603003"/>
            <a:ext cx="7266885" cy="1333374"/>
          </a:xfrm>
          <a:prstGeom prst="rect">
            <a:avLst/>
          </a:prstGeom>
          <a:noFill/>
        </p:spPr>
        <p:txBody>
          <a:bodyPr wrap="square" lIns="0" tIns="0" rIns="0" bIns="0" rtlCol="0" anchor="b" anchorCtr="0">
            <a:noAutofit/>
          </a:bodyPr>
          <a:lstStyle/>
          <a:p>
            <a:pPr lvl="0"/>
            <a:r>
              <a:rPr lang="en-US" sz="4000" b="1" dirty="0">
                <a:solidFill>
                  <a:srgbClr val="0076C0"/>
                </a:solidFill>
                <a:latin typeface="Univers LT Std 65" panose="020B0603020202020204" pitchFamily="34" charset="0"/>
                <a:ea typeface="Open Sans Light"/>
                <a:cs typeface="Open Sans Light"/>
                <a:sym typeface="Open Sans Light"/>
              </a:rPr>
              <a:t>ATIS - Automated Terminal Information Service</a:t>
            </a:r>
            <a:endParaRPr lang="en-US" sz="4000" b="1" dirty="0">
              <a:latin typeface="Univers LT Std 65" panose="020B0603020202020204" pitchFamily="34" charset="0"/>
            </a:endParaRPr>
          </a:p>
        </p:txBody>
      </p:sp>
      <p:sp>
        <p:nvSpPr>
          <p:cNvPr id="5" name="TextBox 4">
            <a:extLst>
              <a:ext uri="{FF2B5EF4-FFF2-40B4-BE49-F238E27FC236}">
                <a16:creationId xmlns:a16="http://schemas.microsoft.com/office/drawing/2014/main" id="{8F0A92CD-784F-3148-B6EF-51604124A364}"/>
              </a:ext>
            </a:extLst>
          </p:cNvPr>
          <p:cNvSpPr txBox="1"/>
          <p:nvPr/>
        </p:nvSpPr>
        <p:spPr>
          <a:xfrm>
            <a:off x="783421" y="2588766"/>
            <a:ext cx="7541299" cy="3501137"/>
          </a:xfrm>
          <a:prstGeom prst="rect">
            <a:avLst/>
          </a:prstGeom>
          <a:noFill/>
        </p:spPr>
        <p:txBody>
          <a:bodyPr wrap="square" lIns="0" tIns="0" rIns="0" bIns="0" rtlCol="0" anchor="t" anchorCtr="0">
            <a:noAutofit/>
          </a:bodyPr>
          <a:lstStyle/>
          <a:p>
            <a:pPr marL="342900" lvl="0" indent="-342900">
              <a:spcBef>
                <a:spcPts val="400"/>
              </a:spcBef>
              <a:buClr>
                <a:srgbClr val="5F6062"/>
              </a:buClr>
              <a:buSzPts val="1700"/>
              <a:buFont typeface="Wingdings" pitchFamily="2" charset="2"/>
              <a:buChar char="ü"/>
            </a:pPr>
            <a:r>
              <a:rPr lang="en-US" sz="2000" b="1" dirty="0">
                <a:solidFill>
                  <a:srgbClr val="1B78BD"/>
                </a:solidFill>
                <a:latin typeface="Univers LT Std 65" panose="020B0603020202020204" pitchFamily="34" charset="0"/>
                <a:ea typeface="Calibri"/>
                <a:cs typeface="Calibri"/>
                <a:sym typeface="Calibri"/>
              </a:rPr>
              <a:t>ATIS</a:t>
            </a:r>
            <a:r>
              <a:rPr lang="en-US" sz="2000" dirty="0">
                <a:solidFill>
                  <a:srgbClr val="5F6062"/>
                </a:solidFill>
                <a:latin typeface="Univers LT Std 45 Light" panose="020B0403020202020204" pitchFamily="34" charset="0"/>
                <a:ea typeface="Calibri"/>
                <a:cs typeface="Calibri"/>
                <a:sym typeface="Calibri"/>
              </a:rPr>
              <a:t> is a continuous broadcast of local airport weather conditions and other vital information for pilots that a person may listen to using their phone or airplane radio</a:t>
            </a:r>
            <a:endParaRPr lang="en-US" sz="2000" dirty="0">
              <a:solidFill>
                <a:srgbClr val="5F6062"/>
              </a:solidFill>
              <a:latin typeface="Univers LT Std 45 Light" panose="020B0403020202020204" pitchFamily="34" charset="0"/>
            </a:endParaRPr>
          </a:p>
          <a:p>
            <a:pPr marL="342900" lvl="0" indent="-342900">
              <a:spcBef>
                <a:spcPts val="400"/>
              </a:spcBef>
              <a:buClr>
                <a:srgbClr val="5F6062"/>
              </a:buClr>
              <a:buSzPts val="1700"/>
              <a:buFont typeface="Wingdings" pitchFamily="2" charset="2"/>
              <a:buChar char="ü"/>
            </a:pPr>
            <a:endParaRPr lang="en-US" sz="2000" dirty="0">
              <a:solidFill>
                <a:srgbClr val="5F6062"/>
              </a:solidFill>
              <a:latin typeface="Univers LT Std 45 Light" panose="020B0403020202020204" pitchFamily="34" charset="0"/>
              <a:ea typeface="Calibri"/>
              <a:cs typeface="Calibri"/>
              <a:sym typeface="Calibri"/>
            </a:endParaRPr>
          </a:p>
          <a:p>
            <a:pPr marL="342900" lvl="0" indent="-342900">
              <a:spcBef>
                <a:spcPts val="400"/>
              </a:spcBef>
              <a:buClr>
                <a:srgbClr val="5F6062"/>
              </a:buClr>
              <a:buSzPts val="1700"/>
              <a:buFont typeface="Wingdings" pitchFamily="2" charset="2"/>
              <a:buChar char="ü"/>
            </a:pPr>
            <a:r>
              <a:rPr lang="en-US" sz="2000" dirty="0">
                <a:solidFill>
                  <a:srgbClr val="5F6062"/>
                </a:solidFill>
                <a:latin typeface="Univers LT Std 45 Light" panose="020B0403020202020204" pitchFamily="34" charset="0"/>
                <a:ea typeface="Calibri"/>
                <a:cs typeface="Calibri"/>
                <a:sym typeface="Calibri"/>
              </a:rPr>
              <a:t>Updated every hour or as conditions change</a:t>
            </a:r>
          </a:p>
          <a:p>
            <a:pPr marL="342900" indent="-342900">
              <a:buFont typeface="Arial" panose="020B0604020202020204" pitchFamily="34" charset="0"/>
              <a:buChar char="•"/>
            </a:pPr>
            <a:endParaRPr lang="en-US" sz="2000" dirty="0">
              <a:solidFill>
                <a:srgbClr val="5F6062"/>
              </a:solidFill>
              <a:latin typeface="Univers LT Std 45 Light"/>
              <a:cs typeface="Univers LT Std 45 Light"/>
            </a:endParaRPr>
          </a:p>
        </p:txBody>
      </p:sp>
      <p:cxnSp>
        <p:nvCxnSpPr>
          <p:cNvPr id="6" name="Straight Connector 5">
            <a:extLst>
              <a:ext uri="{FF2B5EF4-FFF2-40B4-BE49-F238E27FC236}">
                <a16:creationId xmlns:a16="http://schemas.microsoft.com/office/drawing/2014/main" id="{23B985AE-A4AE-5B4C-AAEC-B008A7D712E4}"/>
              </a:ext>
            </a:extLst>
          </p:cNvPr>
          <p:cNvCxnSpPr/>
          <p:nvPr/>
        </p:nvCxnSpPr>
        <p:spPr>
          <a:xfrm>
            <a:off x="353122" y="6274071"/>
            <a:ext cx="8456341" cy="1588"/>
          </a:xfrm>
          <a:prstGeom prst="line">
            <a:avLst/>
          </a:prstGeom>
          <a:ln w="6350" cap="flat" cmpd="sng" algn="ctr">
            <a:solidFill>
              <a:srgbClr val="9FA1A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B86AAA6B-B82A-CD4A-B995-C22978C176E8}"/>
              </a:ext>
            </a:extLst>
          </p:cNvPr>
          <p:cNvSpPr txBox="1"/>
          <p:nvPr/>
        </p:nvSpPr>
        <p:spPr>
          <a:xfrm>
            <a:off x="991221" y="6274071"/>
            <a:ext cx="7818242" cy="286563"/>
          </a:xfrm>
          <a:prstGeom prst="rect">
            <a:avLst/>
          </a:prstGeom>
          <a:noFill/>
        </p:spPr>
        <p:txBody>
          <a:bodyPr wrap="square" lIns="0" tIns="0" rIns="0" bIns="0" rtlCol="0" anchor="b" anchorCtr="0">
            <a:noAutofit/>
          </a:bodyPr>
          <a:lstStyle/>
          <a:p>
            <a:pPr algn="r"/>
            <a:r>
              <a:rPr lang="en-US" sz="1000" dirty="0">
                <a:solidFill>
                  <a:srgbClr val="0076C0"/>
                </a:solidFill>
                <a:latin typeface="Univers LT Std 45 Light"/>
                <a:cs typeface="Univers LT Std 45 Light"/>
              </a:rPr>
              <a:t>Weather Basics</a:t>
            </a:r>
          </a:p>
        </p:txBody>
      </p:sp>
      <p:pic>
        <p:nvPicPr>
          <p:cNvPr id="8" name="Picture 7">
            <a:extLst>
              <a:ext uri="{FF2B5EF4-FFF2-40B4-BE49-F238E27FC236}">
                <a16:creationId xmlns:a16="http://schemas.microsoft.com/office/drawing/2014/main" id="{72A2A6B0-637D-9643-9FF5-79AEFE5FF309}"/>
              </a:ext>
            </a:extLst>
          </p:cNvPr>
          <p:cNvPicPr>
            <a:picLocks noChangeAspect="1"/>
          </p:cNvPicPr>
          <p:nvPr/>
        </p:nvPicPr>
        <p:blipFill>
          <a:blip r:embed="rId3"/>
          <a:stretch>
            <a:fillRect/>
          </a:stretch>
        </p:blipFill>
        <p:spPr>
          <a:xfrm>
            <a:off x="7953367" y="5650786"/>
            <a:ext cx="856096" cy="419709"/>
          </a:xfrm>
          <a:prstGeom prst="rect">
            <a:avLst/>
          </a:prstGeom>
        </p:spPr>
      </p:pic>
    </p:spTree>
    <p:extLst>
      <p:ext uri="{BB962C8B-B14F-4D97-AF65-F5344CB8AC3E}">
        <p14:creationId xmlns:p14="http://schemas.microsoft.com/office/powerpoint/2010/main" val="2099503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A7A6343-F9BE-4A42-9881-05BC306D3808}"/>
              </a:ext>
            </a:extLst>
          </p:cNvPr>
          <p:cNvSpPr txBox="1"/>
          <p:nvPr/>
        </p:nvSpPr>
        <p:spPr>
          <a:xfrm>
            <a:off x="783421" y="603003"/>
            <a:ext cx="7266885" cy="1333374"/>
          </a:xfrm>
          <a:prstGeom prst="rect">
            <a:avLst/>
          </a:prstGeom>
          <a:noFill/>
        </p:spPr>
        <p:txBody>
          <a:bodyPr wrap="square" lIns="0" tIns="0" rIns="0" bIns="0" rtlCol="0" anchor="b" anchorCtr="0">
            <a:noAutofit/>
          </a:bodyPr>
          <a:lstStyle/>
          <a:p>
            <a:pPr lvl="0"/>
            <a:r>
              <a:rPr lang="en-US" sz="4000" b="1" dirty="0">
                <a:solidFill>
                  <a:srgbClr val="0076C0"/>
                </a:solidFill>
                <a:latin typeface="Univers LT Std 65" panose="020B0603020202020204" pitchFamily="34" charset="0"/>
                <a:ea typeface="Open Sans Light"/>
                <a:cs typeface="Open Sans Light"/>
                <a:sym typeface="Open Sans Light"/>
              </a:rPr>
              <a:t>ATIS - Automated Terminal Information Service</a:t>
            </a:r>
            <a:endParaRPr lang="en-US" sz="4000" b="1" dirty="0">
              <a:latin typeface="Univers LT Std 65" panose="020B0603020202020204" pitchFamily="34" charset="0"/>
            </a:endParaRPr>
          </a:p>
        </p:txBody>
      </p:sp>
      <p:sp>
        <p:nvSpPr>
          <p:cNvPr id="5" name="TextBox 4">
            <a:extLst>
              <a:ext uri="{FF2B5EF4-FFF2-40B4-BE49-F238E27FC236}">
                <a16:creationId xmlns:a16="http://schemas.microsoft.com/office/drawing/2014/main" id="{28D7D35C-A4E2-664E-B796-29E79F517FD6}"/>
              </a:ext>
            </a:extLst>
          </p:cNvPr>
          <p:cNvSpPr txBox="1"/>
          <p:nvPr/>
        </p:nvSpPr>
        <p:spPr>
          <a:xfrm>
            <a:off x="783421" y="2260526"/>
            <a:ext cx="7541299" cy="3501137"/>
          </a:xfrm>
          <a:prstGeom prst="rect">
            <a:avLst/>
          </a:prstGeom>
          <a:noFill/>
        </p:spPr>
        <p:txBody>
          <a:bodyPr wrap="square" lIns="0" tIns="0" rIns="0" bIns="0" rtlCol="0" anchor="t" anchorCtr="0">
            <a:noAutofit/>
          </a:bodyPr>
          <a:lstStyle/>
          <a:p>
            <a:pPr lvl="0">
              <a:spcBef>
                <a:spcPts val="400"/>
              </a:spcBef>
              <a:buClr>
                <a:schemeClr val="dk1"/>
              </a:buClr>
              <a:buSzPts val="1700"/>
            </a:pPr>
            <a:r>
              <a:rPr lang="en-US" sz="2000" b="1" dirty="0">
                <a:solidFill>
                  <a:srgbClr val="5F6062"/>
                </a:solidFill>
                <a:latin typeface="Univers LT Std 65" panose="020B0603020202020204" pitchFamily="34" charset="0"/>
                <a:ea typeface="Calibri"/>
                <a:cs typeface="Calibri"/>
                <a:sym typeface="Calibri"/>
              </a:rPr>
              <a:t>Let’s listen to our local ATIS and identify the following conditions at the airport:</a:t>
            </a:r>
            <a:endParaRPr lang="en-US" sz="2000" b="1" dirty="0">
              <a:solidFill>
                <a:srgbClr val="5F6062"/>
              </a:solidFill>
              <a:latin typeface="Univers LT Std 65" panose="020B0603020202020204" pitchFamily="34" charset="0"/>
            </a:endParaRPr>
          </a:p>
          <a:p>
            <a:pPr lvl="0">
              <a:spcBef>
                <a:spcPts val="400"/>
              </a:spcBef>
              <a:buClr>
                <a:schemeClr val="dk1"/>
              </a:buClr>
              <a:buSzPts val="1700"/>
            </a:pPr>
            <a:endParaRPr lang="en-US" sz="2000" dirty="0">
              <a:solidFill>
                <a:srgbClr val="5F6062"/>
              </a:solidFill>
              <a:latin typeface="Univers LT Std 45 Light" panose="020B0403020202020204" pitchFamily="34" charset="0"/>
              <a:ea typeface="Calibri"/>
              <a:cs typeface="Calibri"/>
              <a:sym typeface="Calibri"/>
            </a:endParaRPr>
          </a:p>
          <a:p>
            <a:pPr marL="342900" lvl="0" indent="-342900">
              <a:spcBef>
                <a:spcPts val="400"/>
              </a:spcBef>
              <a:buClr>
                <a:srgbClr val="5F6062"/>
              </a:buClr>
              <a:buSzPts val="1700"/>
              <a:buFont typeface="Wingdings" pitchFamily="2" charset="2"/>
              <a:buChar char="ü"/>
            </a:pPr>
            <a:r>
              <a:rPr lang="en-US" sz="2000" dirty="0">
                <a:solidFill>
                  <a:srgbClr val="5F6062"/>
                </a:solidFill>
                <a:latin typeface="Univers LT Std 45 Light" panose="020B0403020202020204" pitchFamily="34" charset="0"/>
                <a:ea typeface="Calibri"/>
                <a:cs typeface="Calibri"/>
                <a:sym typeface="Calibri"/>
              </a:rPr>
              <a:t>Wind </a:t>
            </a:r>
            <a:r>
              <a:rPr lang="en-US" sz="2000" dirty="0">
                <a:solidFill>
                  <a:srgbClr val="5F6062"/>
                </a:solidFill>
                <a:latin typeface="Univers LT Std 45 Light" panose="020B0403020202020204" pitchFamily="34" charset="0"/>
                <a:ea typeface="Calibri"/>
                <a:cs typeface="Calibri"/>
                <a:sym typeface="Calibri"/>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3"/>
                  </a:ext>
                </a:extLst>
              </a:rPr>
              <a:t>speed</a:t>
            </a:r>
            <a:endParaRPr lang="en-US" sz="2000" dirty="0">
              <a:solidFill>
                <a:srgbClr val="5F6062"/>
              </a:solidFill>
              <a:latin typeface="Univers LT Std 45 Light" panose="020B0403020202020204" pitchFamily="34" charset="0"/>
            </a:endParaRPr>
          </a:p>
          <a:p>
            <a:pPr marL="342900" lvl="0" indent="-342900">
              <a:spcBef>
                <a:spcPts val="400"/>
              </a:spcBef>
              <a:buClr>
                <a:srgbClr val="5F6062"/>
              </a:buClr>
              <a:buSzPts val="1700"/>
              <a:buFont typeface="Wingdings" pitchFamily="2" charset="2"/>
              <a:buChar char="ü"/>
            </a:pPr>
            <a:r>
              <a:rPr lang="en-US" sz="2000" dirty="0">
                <a:solidFill>
                  <a:srgbClr val="5F6062"/>
                </a:solidFill>
                <a:latin typeface="Univers LT Std 45 Light" panose="020B0403020202020204" pitchFamily="34" charset="0"/>
                <a:ea typeface="Calibri"/>
                <a:cs typeface="Calibri"/>
                <a:sym typeface="Calibri"/>
              </a:rPr>
              <a:t>Wind </a:t>
            </a:r>
            <a:r>
              <a:rPr lang="en-US" sz="2000" dirty="0">
                <a:solidFill>
                  <a:srgbClr val="5F6062"/>
                </a:solidFill>
                <a:latin typeface="Univers LT Std 45 Light" panose="020B0403020202020204" pitchFamily="34" charset="0"/>
                <a:ea typeface="Calibri"/>
                <a:cs typeface="Calibri"/>
                <a:sym typeface="Calibri"/>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4"/>
                  </a:ext>
                </a:extLst>
              </a:rPr>
              <a:t>direction</a:t>
            </a:r>
            <a:endParaRPr lang="en-US" sz="2000" dirty="0">
              <a:solidFill>
                <a:srgbClr val="5F6062"/>
              </a:solidFill>
              <a:latin typeface="Univers LT Std 45 Light" panose="020B0403020202020204" pitchFamily="34" charset="0"/>
            </a:endParaRPr>
          </a:p>
          <a:p>
            <a:pPr marL="342900" lvl="0" indent="-342900">
              <a:spcBef>
                <a:spcPts val="400"/>
              </a:spcBef>
              <a:buClr>
                <a:srgbClr val="5F6062"/>
              </a:buClr>
              <a:buSzPts val="1700"/>
              <a:buFont typeface="Wingdings" pitchFamily="2" charset="2"/>
              <a:buChar char="ü"/>
            </a:pPr>
            <a:r>
              <a:rPr lang="en-US" sz="2000" dirty="0">
                <a:solidFill>
                  <a:srgbClr val="5F6062"/>
                </a:solidFill>
                <a:latin typeface="Univers LT Std 45 Light" panose="020B0403020202020204" pitchFamily="34" charset="0"/>
                <a:ea typeface="Calibri"/>
                <a:cs typeface="Calibri"/>
                <a:sym typeface="Calibri"/>
              </a:rPr>
              <a:t>Visibility</a:t>
            </a:r>
            <a:endParaRPr lang="en-US" sz="2000" dirty="0">
              <a:solidFill>
                <a:srgbClr val="5F6062"/>
              </a:solidFill>
              <a:latin typeface="Univers LT Std 45 Light" panose="020B0403020202020204" pitchFamily="34" charset="0"/>
            </a:endParaRPr>
          </a:p>
          <a:p>
            <a:pPr marL="342900" lvl="0" indent="-342900">
              <a:spcBef>
                <a:spcPts val="400"/>
              </a:spcBef>
              <a:buClr>
                <a:srgbClr val="5F6062"/>
              </a:buClr>
              <a:buSzPts val="1700"/>
              <a:buFont typeface="Wingdings" pitchFamily="2" charset="2"/>
              <a:buChar char="ü"/>
            </a:pPr>
            <a:r>
              <a:rPr lang="en-US" sz="2000" dirty="0">
                <a:solidFill>
                  <a:srgbClr val="5F6062"/>
                </a:solidFill>
                <a:latin typeface="Univers LT Std 45 Light" panose="020B0403020202020204" pitchFamily="34" charset="0"/>
                <a:ea typeface="Calibri"/>
                <a:cs typeface="Calibri"/>
                <a:sym typeface="Calibri"/>
              </a:rPr>
              <a:t>Cloud </a:t>
            </a:r>
            <a:r>
              <a:rPr lang="en-US" sz="2000" dirty="0">
                <a:solidFill>
                  <a:srgbClr val="5F6062"/>
                </a:solidFill>
                <a:latin typeface="Univers LT Std 45 Light" panose="020B0403020202020204" pitchFamily="34" charset="0"/>
                <a:ea typeface="Calibri"/>
                <a:cs typeface="Calibri"/>
                <a:sym typeface="Calibri"/>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cover</a:t>
            </a:r>
            <a:endParaRPr lang="en-US" sz="2000" dirty="0">
              <a:solidFill>
                <a:srgbClr val="5F6062"/>
              </a:solidFill>
              <a:latin typeface="Univers LT Std 45 Light" panose="020B0403020202020204" pitchFamily="34" charset="0"/>
            </a:endParaRPr>
          </a:p>
          <a:p>
            <a:pPr marL="342900" lvl="0" indent="-342900">
              <a:spcBef>
                <a:spcPts val="400"/>
              </a:spcBef>
              <a:buClr>
                <a:srgbClr val="5F6062"/>
              </a:buClr>
              <a:buSzPts val="1700"/>
              <a:buFont typeface="Wingdings" pitchFamily="2" charset="2"/>
              <a:buChar char="ü"/>
            </a:pPr>
            <a:r>
              <a:rPr lang="en-US" sz="2000" dirty="0">
                <a:solidFill>
                  <a:srgbClr val="5F6062"/>
                </a:solidFill>
                <a:latin typeface="Univers LT Std 45 Light" panose="020B0403020202020204" pitchFamily="34" charset="0"/>
                <a:ea typeface="Calibri"/>
                <a:cs typeface="Calibri"/>
                <a:sym typeface="Calibri"/>
              </a:rPr>
              <a:t>Air </a:t>
            </a:r>
            <a:r>
              <a:rPr lang="en-US" sz="2000" dirty="0">
                <a:solidFill>
                  <a:srgbClr val="5F6062"/>
                </a:solidFill>
                <a:latin typeface="Univers LT Std 45 Light" panose="020B0403020202020204" pitchFamily="34" charset="0"/>
                <a:ea typeface="Calibri"/>
                <a:cs typeface="Calibri"/>
                <a:sym typeface="Calibri"/>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6"/>
                  </a:ext>
                </a:extLst>
              </a:rPr>
              <a:t>temperature</a:t>
            </a:r>
            <a:endParaRPr lang="en-US" sz="2000" dirty="0">
              <a:solidFill>
                <a:srgbClr val="5F6062"/>
              </a:solidFill>
              <a:latin typeface="Univers LT Std 45 Light" panose="020B0403020202020204" pitchFamily="34" charset="0"/>
            </a:endParaRPr>
          </a:p>
          <a:p>
            <a:endParaRPr lang="en-US" sz="2000" dirty="0">
              <a:solidFill>
                <a:srgbClr val="5F6062"/>
              </a:solidFill>
              <a:latin typeface="Univers LT Std 45 Light" panose="020B0403020202020204" pitchFamily="34" charset="0"/>
              <a:cs typeface="Univers LT Std 45 Light"/>
            </a:endParaRPr>
          </a:p>
        </p:txBody>
      </p:sp>
      <p:cxnSp>
        <p:nvCxnSpPr>
          <p:cNvPr id="6" name="Straight Connector 5">
            <a:extLst>
              <a:ext uri="{FF2B5EF4-FFF2-40B4-BE49-F238E27FC236}">
                <a16:creationId xmlns:a16="http://schemas.microsoft.com/office/drawing/2014/main" id="{74E57FB8-34CD-D847-BC6E-E47D8910CC84}"/>
              </a:ext>
            </a:extLst>
          </p:cNvPr>
          <p:cNvCxnSpPr/>
          <p:nvPr/>
        </p:nvCxnSpPr>
        <p:spPr>
          <a:xfrm>
            <a:off x="353122" y="6274071"/>
            <a:ext cx="8456341" cy="1588"/>
          </a:xfrm>
          <a:prstGeom prst="line">
            <a:avLst/>
          </a:prstGeom>
          <a:ln w="6350" cap="flat" cmpd="sng" algn="ctr">
            <a:solidFill>
              <a:srgbClr val="9FA1A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8FDEDB1A-3249-124E-A46B-7C13F6980AA7}"/>
              </a:ext>
            </a:extLst>
          </p:cNvPr>
          <p:cNvSpPr txBox="1"/>
          <p:nvPr/>
        </p:nvSpPr>
        <p:spPr>
          <a:xfrm>
            <a:off x="991221" y="6274071"/>
            <a:ext cx="7818242" cy="286563"/>
          </a:xfrm>
          <a:prstGeom prst="rect">
            <a:avLst/>
          </a:prstGeom>
          <a:noFill/>
        </p:spPr>
        <p:txBody>
          <a:bodyPr wrap="square" lIns="0" tIns="0" rIns="0" bIns="0" rtlCol="0" anchor="b" anchorCtr="0">
            <a:noAutofit/>
          </a:bodyPr>
          <a:lstStyle/>
          <a:p>
            <a:pPr algn="r"/>
            <a:r>
              <a:rPr lang="en-US" sz="1000" dirty="0">
                <a:solidFill>
                  <a:srgbClr val="0076C0"/>
                </a:solidFill>
                <a:latin typeface="Univers LT Std 45 Light"/>
                <a:cs typeface="Univers LT Std 45 Light"/>
              </a:rPr>
              <a:t>Weather Basics</a:t>
            </a:r>
          </a:p>
        </p:txBody>
      </p:sp>
      <p:pic>
        <p:nvPicPr>
          <p:cNvPr id="8" name="Picture 7">
            <a:extLst>
              <a:ext uri="{FF2B5EF4-FFF2-40B4-BE49-F238E27FC236}">
                <a16:creationId xmlns:a16="http://schemas.microsoft.com/office/drawing/2014/main" id="{D67845F5-96B5-EC43-8FF4-E64EC474342E}"/>
              </a:ext>
            </a:extLst>
          </p:cNvPr>
          <p:cNvPicPr>
            <a:picLocks noChangeAspect="1"/>
          </p:cNvPicPr>
          <p:nvPr/>
        </p:nvPicPr>
        <p:blipFill>
          <a:blip r:embed="rId3"/>
          <a:stretch>
            <a:fillRect/>
          </a:stretch>
        </p:blipFill>
        <p:spPr>
          <a:xfrm>
            <a:off x="7953367" y="5650786"/>
            <a:ext cx="856096" cy="419709"/>
          </a:xfrm>
          <a:prstGeom prst="rect">
            <a:avLst/>
          </a:prstGeom>
        </p:spPr>
      </p:pic>
    </p:spTree>
    <p:extLst>
      <p:ext uri="{BB962C8B-B14F-4D97-AF65-F5344CB8AC3E}">
        <p14:creationId xmlns:p14="http://schemas.microsoft.com/office/powerpoint/2010/main" val="15763869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BB7D12B-E1EB-1A41-A03C-EA7EF3B9BAAD}"/>
              </a:ext>
            </a:extLst>
          </p:cNvPr>
          <p:cNvCxnSpPr/>
          <p:nvPr/>
        </p:nvCxnSpPr>
        <p:spPr>
          <a:xfrm>
            <a:off x="353122" y="6274071"/>
            <a:ext cx="8456341" cy="1588"/>
          </a:xfrm>
          <a:prstGeom prst="line">
            <a:avLst/>
          </a:prstGeom>
          <a:ln w="6350" cap="flat" cmpd="sng" algn="ctr">
            <a:solidFill>
              <a:srgbClr val="9FA1A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9CA0030F-FD1D-394D-9E5C-18DE5A714D21}"/>
              </a:ext>
            </a:extLst>
          </p:cNvPr>
          <p:cNvSpPr txBox="1"/>
          <p:nvPr/>
        </p:nvSpPr>
        <p:spPr>
          <a:xfrm>
            <a:off x="991221" y="6274071"/>
            <a:ext cx="7818242" cy="286563"/>
          </a:xfrm>
          <a:prstGeom prst="rect">
            <a:avLst/>
          </a:prstGeom>
          <a:noFill/>
        </p:spPr>
        <p:txBody>
          <a:bodyPr wrap="square" lIns="0" tIns="0" rIns="0" bIns="0" rtlCol="0" anchor="b" anchorCtr="0">
            <a:noAutofit/>
          </a:bodyPr>
          <a:lstStyle/>
          <a:p>
            <a:pPr algn="r"/>
            <a:r>
              <a:rPr lang="en-US" sz="1000" dirty="0">
                <a:solidFill>
                  <a:srgbClr val="0076C0"/>
                </a:solidFill>
                <a:latin typeface="Univers LT Std 45 Light"/>
                <a:cs typeface="Univers LT Std 45 Light"/>
              </a:rPr>
              <a:t>Weather Basics</a:t>
            </a:r>
          </a:p>
        </p:txBody>
      </p:sp>
      <p:pic>
        <p:nvPicPr>
          <p:cNvPr id="6" name="Picture 5">
            <a:extLst>
              <a:ext uri="{FF2B5EF4-FFF2-40B4-BE49-F238E27FC236}">
                <a16:creationId xmlns:a16="http://schemas.microsoft.com/office/drawing/2014/main" id="{DD5639FD-3FB2-0D4C-B395-2C43A3703CF2}"/>
              </a:ext>
            </a:extLst>
          </p:cNvPr>
          <p:cNvPicPr>
            <a:picLocks noChangeAspect="1"/>
          </p:cNvPicPr>
          <p:nvPr/>
        </p:nvPicPr>
        <p:blipFill>
          <a:blip r:embed="rId3"/>
          <a:stretch>
            <a:fillRect/>
          </a:stretch>
        </p:blipFill>
        <p:spPr>
          <a:xfrm>
            <a:off x="7953367" y="5650786"/>
            <a:ext cx="856096" cy="419709"/>
          </a:xfrm>
          <a:prstGeom prst="rect">
            <a:avLst/>
          </a:prstGeom>
        </p:spPr>
      </p:pic>
      <p:sp>
        <p:nvSpPr>
          <p:cNvPr id="7" name="TextBox 6">
            <a:extLst>
              <a:ext uri="{FF2B5EF4-FFF2-40B4-BE49-F238E27FC236}">
                <a16:creationId xmlns:a16="http://schemas.microsoft.com/office/drawing/2014/main" id="{816FCE93-C7E5-7741-B21A-BC23B32CF239}"/>
              </a:ext>
            </a:extLst>
          </p:cNvPr>
          <p:cNvSpPr txBox="1"/>
          <p:nvPr/>
        </p:nvSpPr>
        <p:spPr>
          <a:xfrm>
            <a:off x="764219" y="603003"/>
            <a:ext cx="7266885" cy="1333374"/>
          </a:xfrm>
          <a:prstGeom prst="rect">
            <a:avLst/>
          </a:prstGeom>
          <a:noFill/>
        </p:spPr>
        <p:txBody>
          <a:bodyPr wrap="square" lIns="0" tIns="0" rIns="0" bIns="0" rtlCol="0" anchor="b" anchorCtr="0">
            <a:noAutofit/>
          </a:bodyPr>
          <a:lstStyle/>
          <a:p>
            <a:pPr lvl="0"/>
            <a:r>
              <a:rPr lang="en-US" sz="4800" b="1" dirty="0">
                <a:solidFill>
                  <a:srgbClr val="0070C0"/>
                </a:solidFill>
                <a:latin typeface="Univers LT Std 55 Roman" panose="020B0603020202020204" pitchFamily="34" charset="0"/>
                <a:ea typeface="Open Sans Light"/>
                <a:cs typeface="Open Sans Light"/>
                <a:sym typeface="Open Sans Light"/>
              </a:rPr>
              <a:t>METAR - Meteorological Terminal Air</a:t>
            </a:r>
            <a:endParaRPr lang="en-US" sz="4800" b="1" dirty="0">
              <a:solidFill>
                <a:srgbClr val="0076C0"/>
              </a:solidFill>
              <a:latin typeface="Univers LT Std 55 Roman" panose="020B0603020202020204" pitchFamily="34" charset="0"/>
              <a:ea typeface="Open Sans Light"/>
              <a:cs typeface="Open Sans Light"/>
              <a:sym typeface="Open Sans Light"/>
            </a:endParaRPr>
          </a:p>
        </p:txBody>
      </p:sp>
      <p:sp>
        <p:nvSpPr>
          <p:cNvPr id="8" name="Google Shape;213;p11">
            <a:extLst>
              <a:ext uri="{FF2B5EF4-FFF2-40B4-BE49-F238E27FC236}">
                <a16:creationId xmlns:a16="http://schemas.microsoft.com/office/drawing/2014/main" id="{AC3C78A2-2B1F-AE4C-988B-3891226E1101}"/>
              </a:ext>
            </a:extLst>
          </p:cNvPr>
          <p:cNvSpPr txBox="1"/>
          <p:nvPr/>
        </p:nvSpPr>
        <p:spPr>
          <a:xfrm>
            <a:off x="764219" y="2227990"/>
            <a:ext cx="7634146" cy="356995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400"/>
              </a:spcBef>
              <a:spcAft>
                <a:spcPts val="0"/>
              </a:spcAft>
              <a:buClr>
                <a:srgbClr val="5F6062"/>
              </a:buClr>
              <a:buSzPts val="1700"/>
              <a:buFont typeface="Wingdings" pitchFamily="2" charset="2"/>
              <a:buChar char="ü"/>
            </a:pPr>
            <a:r>
              <a:rPr lang="en-US" sz="2000" b="1" dirty="0">
                <a:solidFill>
                  <a:srgbClr val="1B78BD"/>
                </a:solidFill>
                <a:latin typeface="Univers LT Std 65" panose="020B0603020202020204" pitchFamily="34" charset="0"/>
                <a:ea typeface="Calibri"/>
                <a:cs typeface="Calibri"/>
                <a:sym typeface="Calibri"/>
              </a:rPr>
              <a:t>METAR</a:t>
            </a:r>
            <a:r>
              <a:rPr lang="en-US" sz="2000" dirty="0">
                <a:solidFill>
                  <a:srgbClr val="5F6062"/>
                </a:solidFill>
                <a:latin typeface="Univers LT Std 45 Light" panose="020B0403020202020204" pitchFamily="34" charset="0"/>
                <a:ea typeface="Calibri"/>
                <a:cs typeface="Calibri"/>
                <a:sym typeface="Calibri"/>
              </a:rPr>
              <a:t> is a method used in aviation to report the weather at local airports</a:t>
            </a:r>
          </a:p>
          <a:p>
            <a:pPr marL="342900" marR="0" lvl="0" indent="-342900" algn="l" rtl="0">
              <a:spcBef>
                <a:spcPts val="400"/>
              </a:spcBef>
              <a:spcAft>
                <a:spcPts val="0"/>
              </a:spcAft>
              <a:buClr>
                <a:srgbClr val="5F6062"/>
              </a:buClr>
              <a:buSzPts val="1700"/>
              <a:buFont typeface="Wingdings" pitchFamily="2" charset="2"/>
              <a:buChar char="ü"/>
            </a:pPr>
            <a:endParaRPr sz="2000" dirty="0">
              <a:solidFill>
                <a:srgbClr val="5F6062"/>
              </a:solidFill>
              <a:latin typeface="Univers LT Std 45 Light" panose="020B0403020202020204" pitchFamily="34" charset="0"/>
              <a:ea typeface="Calibri"/>
              <a:cs typeface="Calibri"/>
              <a:sym typeface="Calibri"/>
            </a:endParaRPr>
          </a:p>
          <a:p>
            <a:pPr marL="342900" marR="0" lvl="0" indent="-342900" algn="l" rtl="0">
              <a:spcBef>
                <a:spcPts val="400"/>
              </a:spcBef>
              <a:spcAft>
                <a:spcPts val="0"/>
              </a:spcAft>
              <a:buClr>
                <a:srgbClr val="5F6062"/>
              </a:buClr>
              <a:buSzPts val="1700"/>
              <a:buFont typeface="Wingdings" pitchFamily="2" charset="2"/>
              <a:buChar char="ü"/>
            </a:pPr>
            <a:r>
              <a:rPr lang="en-US" sz="2000" dirty="0">
                <a:solidFill>
                  <a:srgbClr val="5F6062"/>
                </a:solidFill>
                <a:latin typeface="Univers LT Std 45 Light" panose="020B0403020202020204" pitchFamily="34" charset="0"/>
                <a:ea typeface="Calibri"/>
                <a:cs typeface="Calibri"/>
                <a:sym typeface="Calibri"/>
              </a:rPr>
              <a:t>Standardized and used around the world</a:t>
            </a:r>
          </a:p>
          <a:p>
            <a:pPr marL="342900" marR="0" lvl="0" indent="-342900" algn="l" rtl="0">
              <a:spcBef>
                <a:spcPts val="400"/>
              </a:spcBef>
              <a:spcAft>
                <a:spcPts val="0"/>
              </a:spcAft>
              <a:buClr>
                <a:srgbClr val="5F6062"/>
              </a:buClr>
              <a:buSzPts val="1700"/>
              <a:buFont typeface="Wingdings" pitchFamily="2" charset="2"/>
              <a:buChar char="ü"/>
            </a:pPr>
            <a:endParaRPr sz="2000" dirty="0">
              <a:solidFill>
                <a:srgbClr val="5F6062"/>
              </a:solidFill>
              <a:latin typeface="Univers LT Std 45 Light" panose="020B0403020202020204" pitchFamily="34" charset="0"/>
            </a:endParaRPr>
          </a:p>
          <a:p>
            <a:pPr marL="342900" marR="0" lvl="0" indent="-342900" algn="l" rtl="0">
              <a:spcBef>
                <a:spcPts val="400"/>
              </a:spcBef>
              <a:spcAft>
                <a:spcPts val="0"/>
              </a:spcAft>
              <a:buClr>
                <a:srgbClr val="5F6062"/>
              </a:buClr>
              <a:buSzPts val="1700"/>
              <a:buFont typeface="Wingdings" pitchFamily="2" charset="2"/>
              <a:buChar char="ü"/>
            </a:pPr>
            <a:r>
              <a:rPr lang="en-US" sz="2000" dirty="0">
                <a:solidFill>
                  <a:srgbClr val="5F6062"/>
                </a:solidFill>
                <a:latin typeface="Univers LT Std 45 Light" panose="020B0403020202020204" pitchFamily="34" charset="0"/>
                <a:ea typeface="Calibri"/>
                <a:cs typeface="Calibri"/>
                <a:sym typeface="Calibri"/>
              </a:rPr>
              <a:t>Is written in an abbreviated format</a:t>
            </a:r>
          </a:p>
          <a:p>
            <a:pPr marL="342900" marR="0" lvl="0" indent="-342900" algn="l" rtl="0">
              <a:spcBef>
                <a:spcPts val="400"/>
              </a:spcBef>
              <a:spcAft>
                <a:spcPts val="0"/>
              </a:spcAft>
              <a:buClr>
                <a:srgbClr val="5F6062"/>
              </a:buClr>
              <a:buSzPts val="1700"/>
              <a:buFont typeface="Wingdings" pitchFamily="2" charset="2"/>
              <a:buChar char="ü"/>
            </a:pPr>
            <a:endParaRPr sz="2000" dirty="0">
              <a:solidFill>
                <a:srgbClr val="5F6062"/>
              </a:solidFill>
              <a:latin typeface="Univers LT Std 45 Light" panose="020B0403020202020204" pitchFamily="34" charset="0"/>
            </a:endParaRPr>
          </a:p>
          <a:p>
            <a:pPr marL="342900" marR="0" lvl="0" indent="-342900" algn="l" rtl="0">
              <a:spcBef>
                <a:spcPts val="400"/>
              </a:spcBef>
              <a:spcAft>
                <a:spcPts val="0"/>
              </a:spcAft>
              <a:buClr>
                <a:srgbClr val="5F6062"/>
              </a:buClr>
              <a:buSzPts val="1700"/>
              <a:buFont typeface="Wingdings" pitchFamily="2" charset="2"/>
              <a:buChar char="ü"/>
            </a:pPr>
            <a:r>
              <a:rPr lang="en-US" sz="2000" dirty="0">
                <a:solidFill>
                  <a:srgbClr val="5F6062"/>
                </a:solidFill>
                <a:latin typeface="Univers LT Std 45 Light" panose="020B0403020202020204" pitchFamily="34" charset="0"/>
                <a:ea typeface="Calibri"/>
                <a:cs typeface="Calibri"/>
                <a:sym typeface="Calibri"/>
              </a:rPr>
              <a:t>Updated every hour or as conditions change</a:t>
            </a:r>
            <a:endParaRPr sz="2000" dirty="0">
              <a:solidFill>
                <a:srgbClr val="5F6062"/>
              </a:solidFill>
              <a:latin typeface="Univers LT Std 45 Light" panose="020B0403020202020204" pitchFamily="34" charset="0"/>
              <a:ea typeface="Calibri"/>
              <a:cs typeface="Calibri"/>
              <a:sym typeface="Calibri"/>
            </a:endParaRPr>
          </a:p>
          <a:p>
            <a:pPr marL="342900" marR="0" lvl="0" indent="-234950" algn="l" rtl="0">
              <a:spcBef>
                <a:spcPts val="400"/>
              </a:spcBef>
              <a:spcAft>
                <a:spcPts val="0"/>
              </a:spcAft>
              <a:buClr>
                <a:schemeClr val="dk1"/>
              </a:buClr>
              <a:buSzPts val="1700"/>
              <a:buFont typeface="Arial"/>
              <a:buNone/>
            </a:pPr>
            <a:endParaRPr sz="2200" dirty="0">
              <a:solidFill>
                <a:schemeClr val="dk1"/>
              </a:solidFill>
              <a:latin typeface="Calibri"/>
              <a:ea typeface="Calibri"/>
              <a:cs typeface="Calibri"/>
              <a:sym typeface="Calibri"/>
            </a:endParaRPr>
          </a:p>
          <a:p>
            <a:pPr marL="0" marR="0" lvl="0" indent="0" algn="l" rtl="0">
              <a:spcBef>
                <a:spcPts val="400"/>
              </a:spcBef>
              <a:spcAft>
                <a:spcPts val="0"/>
              </a:spcAft>
              <a:buClr>
                <a:schemeClr val="dk1"/>
              </a:buClr>
              <a:buSzPts val="1700"/>
              <a:buFont typeface="Arial"/>
              <a:buNone/>
            </a:pPr>
            <a:endParaRPr sz="2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95382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12086</TotalTime>
  <Words>3320</Words>
  <Application>Microsoft Office PowerPoint</Application>
  <PresentationFormat>On-screen Show (4:3)</PresentationFormat>
  <Paragraphs>354</Paragraphs>
  <Slides>33</Slides>
  <Notes>32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Calibri</vt:lpstr>
      <vt:lpstr>Open Sans Light</vt:lpstr>
      <vt:lpstr>Univers LT Std 45 Light</vt:lpstr>
      <vt:lpstr>Univers LT Std 55 Roman</vt:lpstr>
      <vt:lpstr>Univers LT Std 65</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Nick Hanson</dc:creator>
  <cp:lastModifiedBy>Megan Hart</cp:lastModifiedBy>
  <cp:revision>390</cp:revision>
  <cp:lastPrinted>2020-06-09T16:21:06Z</cp:lastPrinted>
  <dcterms:created xsi:type="dcterms:W3CDTF">2014-03-03T17:42:11Z</dcterms:created>
  <dcterms:modified xsi:type="dcterms:W3CDTF">2020-08-10T18:56:53Z</dcterms:modified>
</cp:coreProperties>
</file>