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6" r:id="rId3"/>
    <p:sldId id="286" r:id="rId4"/>
    <p:sldId id="287" r:id="rId5"/>
    <p:sldId id="288" r:id="rId6"/>
    <p:sldId id="289" r:id="rId7"/>
    <p:sldId id="285" r:id="rId8"/>
    <p:sldId id="28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62"/>
    <a:srgbClr val="1B78BD"/>
    <a:srgbClr val="F2F2F2"/>
    <a:srgbClr val="284467"/>
    <a:srgbClr val="003779"/>
    <a:srgbClr val="96C0E6"/>
    <a:srgbClr val="0076C0"/>
    <a:srgbClr val="9FA1A4"/>
    <a:srgbClr val="8D8B00"/>
    <a:srgbClr val="54B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5"/>
    <p:restoredTop sz="62558" autoAdjust="0"/>
  </p:normalViewPr>
  <p:slideViewPr>
    <p:cSldViewPr snapToGrid="0" snapToObjects="1" showGuides="1">
      <p:cViewPr varScale="1">
        <p:scale>
          <a:sx n="78" d="100"/>
          <a:sy n="78" d="100"/>
        </p:scale>
        <p:origin x="23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F277F-D729-B541-B500-9737DFC0AAD5}" type="datetimeFigureOut">
              <a:rPr lang="en-US" smtClean="0"/>
              <a:t>8/31/2020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180EE-3498-864F-87A8-C652F33FAD75}" type="slidenum">
              <a:rPr lang="en-US" smtClean="0"/>
              <a:t>‹#›</a:t>
            </a:fld>
            <a:endParaRPr lang="en-US" dirty="0"/>
          </a:p>
        </p:txBody>
      </p:sp>
    </p:spTree>
    <p:extLst>
      <p:ext uri="{BB962C8B-B14F-4D97-AF65-F5344CB8AC3E}">
        <p14:creationId xmlns:p14="http://schemas.microsoft.com/office/powerpoint/2010/main" val="155633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oldmethod.com/learn-to-fly/maneuvers/base-to-final-tur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Airport traffic patterns are developed to ensure that air traffic is flown into and out of an airport safely. Each airport traffic pattern is established based on the local conditions, including the direction and placement of the pattern, the altitude at which it is to be flown, and the procedures for entering and exiting the pattern. </a:t>
            </a:r>
          </a:p>
          <a:p>
            <a:endParaRPr lang="en-US" dirty="0" smtClean="0"/>
          </a:p>
          <a:p>
            <a:r>
              <a:rPr lang="en-US" dirty="0" smtClean="0"/>
              <a:t>It is imperative that pilots are taught correct traffic pattern procedures and exercise constant vigilance in the vicinity of airports when entering and exiting the traffic pattern</a:t>
            </a:r>
          </a:p>
          <a:p>
            <a:endParaRPr lang="en-US" dirty="0" smtClean="0"/>
          </a:p>
        </p:txBody>
      </p:sp>
      <p:sp>
        <p:nvSpPr>
          <p:cNvPr id="4" name="Slide Number Placeholder 3"/>
          <p:cNvSpPr>
            <a:spLocks noGrp="1"/>
          </p:cNvSpPr>
          <p:nvPr>
            <p:ph type="sldNum" sz="quarter" idx="5"/>
          </p:nvPr>
        </p:nvSpPr>
        <p:spPr/>
        <p:txBody>
          <a:bodyPr/>
          <a:lstStyle/>
          <a:p>
            <a:fld id="{68F180EE-3498-864F-87A8-C652F33FAD75}" type="slidenum">
              <a:rPr lang="en-US" smtClean="0"/>
              <a:t>2</a:t>
            </a:fld>
            <a:endParaRPr lang="en-US" dirty="0"/>
          </a:p>
        </p:txBody>
      </p:sp>
    </p:spTree>
    <p:extLst>
      <p:ext uri="{BB962C8B-B14F-4D97-AF65-F5344CB8AC3E}">
        <p14:creationId xmlns:p14="http://schemas.microsoft.com/office/powerpoint/2010/main" val="343268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an airport, the pattern is a standard path for coordinating airplane traffic. It differs from "straight-in approaches" and "direct climb-outs" in that aircraft using a traffic pattern remain close to the airport. </a:t>
            </a:r>
          </a:p>
          <a:p>
            <a:r>
              <a:rPr lang="en-US" sz="1200" b="0" i="0" kern="1200" dirty="0" smtClean="0">
                <a:solidFill>
                  <a:schemeClr val="tx1"/>
                </a:solidFill>
                <a:effectLst/>
                <a:latin typeface="+mn-lt"/>
                <a:ea typeface="+mn-ea"/>
                <a:cs typeface="+mn-cs"/>
              </a:rPr>
              <a:t>Patterns are usually employed at small general aviation (GA) airfields and military airbases. Many large controlled airports avoid the system unless there is GA activity as well as commercial flights.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Describe the typical traffic pattern including:</a:t>
            </a:r>
          </a:p>
          <a:p>
            <a:endParaRPr lang="en-US" sz="1200" b="0"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Upwind leg</a:t>
            </a:r>
            <a:r>
              <a:rPr lang="en-US" sz="1200" b="0" i="0" kern="1200" dirty="0" smtClean="0">
                <a:solidFill>
                  <a:schemeClr val="tx1"/>
                </a:solidFill>
                <a:effectLst/>
                <a:latin typeface="+mn-lt"/>
                <a:ea typeface="+mn-ea"/>
                <a:cs typeface="+mn-cs"/>
              </a:rPr>
              <a:t>. A flight path parallel to and in the direction of the landing runway. It is offset from the runway and opposite the downwind leg.</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Crosswind leg</a:t>
            </a:r>
            <a:r>
              <a:rPr lang="en-US" sz="1200" b="0" i="0" kern="1200" dirty="0" smtClean="0">
                <a:solidFill>
                  <a:schemeClr val="tx1"/>
                </a:solidFill>
                <a:effectLst/>
                <a:latin typeface="+mn-lt"/>
                <a:ea typeface="+mn-ea"/>
                <a:cs typeface="+mn-cs"/>
              </a:rPr>
              <a:t>. A short climbing flight path at right angles to the departure end of the runway.</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Downwind leg</a:t>
            </a:r>
            <a:r>
              <a:rPr lang="en-US" sz="1200" b="0" i="0" kern="1200" dirty="0" smtClean="0">
                <a:solidFill>
                  <a:schemeClr val="tx1"/>
                </a:solidFill>
                <a:effectLst/>
                <a:latin typeface="+mn-lt"/>
                <a:ea typeface="+mn-ea"/>
                <a:cs typeface="+mn-cs"/>
              </a:rPr>
              <a:t>. A long level flight path parallel to but in the opposite direction of the landing runway. Maintain at least ½ mile offset from the runway. Certainly a plane giving a position report of "mid-downwind" can be visually located easily. When you're abeam the touchdown point on your downwind leg, it's time to start your descent to land. You start your descent by reducing the throttle, adding flaps, and pitching down to maintain your airspeed. Again, all airplanes are different, but in a Cessna 172, this usually means reducing the throttle to roughly 1500-1600 RPMs, adding 10 degrees of flaps, and pitching for 90 knots.</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Base leg</a:t>
            </a:r>
            <a:r>
              <a:rPr lang="en-US" sz="1200" b="0" i="0" kern="1200" dirty="0" smtClean="0">
                <a:solidFill>
                  <a:schemeClr val="tx1"/>
                </a:solidFill>
                <a:effectLst/>
                <a:latin typeface="+mn-lt"/>
                <a:ea typeface="+mn-ea"/>
                <a:cs typeface="+mn-cs"/>
              </a:rPr>
              <a:t>. A short descending flight path at right angles to the approach end extended centerline of the landing runway. When you're approximately 45-degrees from the touchdown point, it's time to make your base leg turn. You do it by entering a medium-banked turn until you're flying a perpendicular track to the runway. Remember, you want your ground track to be perpendicular to the runway, so if there's wind, you'll need to add some crab angle to make sure you aren't drifting away from the runway.</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Final approach</a:t>
            </a:r>
            <a:r>
              <a:rPr lang="en-US" sz="1200" b="0" i="0" kern="1200" dirty="0" smtClean="0">
                <a:solidFill>
                  <a:schemeClr val="tx1"/>
                </a:solidFill>
                <a:effectLst/>
                <a:latin typeface="+mn-lt"/>
                <a:ea typeface="+mn-ea"/>
                <a:cs typeface="+mn-cs"/>
              </a:rPr>
              <a:t>.  A descending flight path in the direction of landing along the extended runway centerline from the base leg to the runway. The last section of the final approach is sometimes referred to as </a:t>
            </a:r>
            <a:r>
              <a:rPr lang="en-US" sz="1200" b="0" i="1" kern="1200" dirty="0" smtClean="0">
                <a:solidFill>
                  <a:schemeClr val="tx1"/>
                </a:solidFill>
                <a:effectLst/>
                <a:latin typeface="+mn-lt"/>
                <a:ea typeface="+mn-ea"/>
                <a:cs typeface="+mn-cs"/>
              </a:rPr>
              <a:t>short final</a:t>
            </a:r>
            <a:r>
              <a:rPr lang="en-US" sz="1200" b="0" i="0" kern="1200" dirty="0" smtClean="0">
                <a:solidFill>
                  <a:schemeClr val="tx1"/>
                </a:solidFill>
                <a:effectLst/>
                <a:latin typeface="+mn-lt"/>
                <a:ea typeface="+mn-ea"/>
                <a:cs typeface="+mn-cs"/>
              </a:rPr>
              <a:t>. As you start to approach the extended centerline of the runway, you'll start your medium banked </a:t>
            </a:r>
            <a:r>
              <a:rPr lang="en-US" sz="1200" b="0" i="0" kern="1200" dirty="0" smtClean="0">
                <a:solidFill>
                  <a:schemeClr val="tx1"/>
                </a:solidFill>
                <a:effectLst/>
                <a:latin typeface="+mn-lt"/>
                <a:ea typeface="+mn-ea"/>
                <a:cs typeface="+mn-cs"/>
                <a:hlinkClick r:id="rId3"/>
              </a:rPr>
              <a:t>base-to-final</a:t>
            </a:r>
            <a:r>
              <a:rPr lang="en-US" sz="1200" b="0" i="0" kern="1200" dirty="0" smtClean="0">
                <a:solidFill>
                  <a:schemeClr val="tx1"/>
                </a:solidFill>
                <a:effectLst/>
                <a:latin typeface="+mn-lt"/>
                <a:ea typeface="+mn-ea"/>
                <a:cs typeface="+mn-cs"/>
              </a:rPr>
              <a:t> turn toward the runway. If you time it right (this is one of the more challenging things in flying) you'll roll out of your turn perfectly on the centerline.</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Departure leg</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Initial</a:t>
            </a:r>
            <a:r>
              <a:rPr lang="en-US" sz="1200" b="0" i="0" kern="1200" dirty="0" smtClean="0">
                <a:solidFill>
                  <a:schemeClr val="tx1"/>
                </a:solidFill>
                <a:effectLst/>
                <a:latin typeface="+mn-lt"/>
                <a:ea typeface="+mn-ea"/>
                <a:cs typeface="+mn-cs"/>
              </a:rPr>
              <a:t>, or </a:t>
            </a:r>
            <a:r>
              <a:rPr lang="en-US" sz="1200" b="0" i="1" kern="1200" dirty="0" smtClean="0">
                <a:solidFill>
                  <a:schemeClr val="tx1"/>
                </a:solidFill>
                <a:effectLst/>
                <a:latin typeface="+mn-lt"/>
                <a:ea typeface="+mn-ea"/>
                <a:cs typeface="+mn-cs"/>
              </a:rPr>
              <a:t>Climb out</a:t>
            </a:r>
            <a:r>
              <a:rPr lang="en-US" sz="1200" b="0" i="0" kern="1200" dirty="0" smtClean="0">
                <a:solidFill>
                  <a:schemeClr val="tx1"/>
                </a:solidFill>
                <a:effectLst/>
                <a:latin typeface="+mn-lt"/>
                <a:ea typeface="+mn-ea"/>
                <a:cs typeface="+mn-cs"/>
              </a:rPr>
              <a:t>. The climbing flight path along the extended runway centerline which begins at takeoff and continues to at least 1/2 mile beyond the runway's departure end and not less than 300 feet below the traffic pattern altitude.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names of the legs are logical and based on the relative wind as seen looking down a runway facing into the wind. An aircraft flying </a:t>
            </a:r>
            <a:r>
              <a:rPr lang="en-US" sz="1200" b="0" i="1" kern="1200" dirty="0" smtClean="0">
                <a:solidFill>
                  <a:schemeClr val="tx1"/>
                </a:solidFill>
                <a:effectLst/>
                <a:latin typeface="+mn-lt"/>
                <a:ea typeface="+mn-ea"/>
                <a:cs typeface="+mn-cs"/>
              </a:rPr>
              <a:t>upwind</a:t>
            </a:r>
            <a:r>
              <a:rPr lang="en-US" sz="1200" b="0" i="0" kern="1200" dirty="0" smtClean="0">
                <a:solidFill>
                  <a:schemeClr val="tx1"/>
                </a:solidFill>
                <a:effectLst/>
                <a:latin typeface="+mn-lt"/>
                <a:ea typeface="+mn-ea"/>
                <a:cs typeface="+mn-cs"/>
              </a:rPr>
              <a:t> heads into the wind, flying </a:t>
            </a:r>
            <a:r>
              <a:rPr lang="en-US" sz="1200" b="0" i="1" kern="1200" dirty="0" smtClean="0">
                <a:solidFill>
                  <a:schemeClr val="tx1"/>
                </a:solidFill>
                <a:effectLst/>
                <a:latin typeface="+mn-lt"/>
                <a:ea typeface="+mn-ea"/>
                <a:cs typeface="+mn-cs"/>
              </a:rPr>
              <a:t>crosswind</a:t>
            </a:r>
            <a:r>
              <a:rPr lang="en-US" sz="1200" b="0" i="0" kern="1200" dirty="0" smtClean="0">
                <a:solidFill>
                  <a:schemeClr val="tx1"/>
                </a:solidFill>
                <a:effectLst/>
                <a:latin typeface="+mn-lt"/>
                <a:ea typeface="+mn-ea"/>
                <a:cs typeface="+mn-cs"/>
              </a:rPr>
              <a:t> heads across the wind, flying </a:t>
            </a:r>
            <a:r>
              <a:rPr lang="en-US" sz="1200" b="0" i="1" kern="1200" dirty="0" smtClean="0">
                <a:solidFill>
                  <a:schemeClr val="tx1"/>
                </a:solidFill>
                <a:effectLst/>
                <a:latin typeface="+mn-lt"/>
                <a:ea typeface="+mn-ea"/>
                <a:cs typeface="+mn-cs"/>
              </a:rPr>
              <a:t>downwind</a:t>
            </a:r>
            <a:r>
              <a:rPr lang="en-US" sz="1200" b="0" i="0" kern="1200" dirty="0" smtClean="0">
                <a:solidFill>
                  <a:schemeClr val="tx1"/>
                </a:solidFill>
                <a:effectLst/>
                <a:latin typeface="+mn-lt"/>
                <a:ea typeface="+mn-ea"/>
                <a:cs typeface="+mn-cs"/>
              </a:rPr>
              <a:t> heads in the direction of the wind just like blown smoke.</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68F180EE-3498-864F-87A8-C652F33FAD75}" type="slidenum">
              <a:rPr lang="en-US" smtClean="0"/>
              <a:t>3</a:t>
            </a:fld>
            <a:endParaRPr lang="en-US" dirty="0"/>
          </a:p>
        </p:txBody>
      </p:sp>
    </p:spTree>
    <p:extLst>
      <p:ext uri="{BB962C8B-B14F-4D97-AF65-F5344CB8AC3E}">
        <p14:creationId xmlns:p14="http://schemas.microsoft.com/office/powerpoint/2010/main" val="54078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entry and departure in a traffic pattern.</a:t>
            </a:r>
          </a:p>
          <a:p>
            <a:r>
              <a:rPr lang="en-US" dirty="0" smtClean="0"/>
              <a:t>Explain</a:t>
            </a:r>
            <a:r>
              <a:rPr lang="en-US" baseline="0" dirty="0" smtClean="0"/>
              <a:t> the fact that “left hand” patterns are the norm.</a:t>
            </a:r>
          </a:p>
          <a:p>
            <a:endParaRPr lang="en-US" baseline="0" dirty="0" smtClean="0"/>
          </a:p>
          <a:p>
            <a:r>
              <a:rPr lang="en-US" sz="1200" b="0" i="0" kern="1200" dirty="0" smtClean="0">
                <a:solidFill>
                  <a:schemeClr val="tx1"/>
                </a:solidFill>
                <a:effectLst/>
                <a:latin typeface="+mn-lt"/>
                <a:ea typeface="+mn-ea"/>
                <a:cs typeface="+mn-cs"/>
              </a:rPr>
              <a:t>Unless otherwise specified, the standard recommended pattern height is 1000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AGL (above ground level), although a pattern height of 800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AGL is common. Helicopters usually fly the pattern at 500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AGL. Extreme caution must be exercised by pilots while flying at or through published traffic pattern altitudes as this might contribute to mid-air collisions.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why do you fly a 45-degree angle to enter the downwind leg? By flying at an angle, it gives you (and others) good visibility to any other airplanes in the traffic pattern. And if you do see another airplane near you, it's easy to turn away from the airport, circle around, and make your 45-degree entry again.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4</a:t>
            </a:fld>
            <a:endParaRPr lang="en-US" dirty="0"/>
          </a:p>
        </p:txBody>
      </p:sp>
    </p:spTree>
    <p:extLst>
      <p:ext uri="{BB962C8B-B14F-4D97-AF65-F5344CB8AC3E}">
        <p14:creationId xmlns:p14="http://schemas.microsoft.com/office/powerpoint/2010/main" val="312778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smtClean="0">
                <a:solidFill>
                  <a:schemeClr val="tx1">
                    <a:lumMod val="50000"/>
                    <a:lumOff val="50000"/>
                  </a:schemeClr>
                </a:solidFill>
                <a:effectLst/>
                <a:latin typeface="+mn-lt"/>
                <a:ea typeface="+mn-ea"/>
                <a:cs typeface="+mn-cs"/>
              </a:rPr>
              <a:t>Traffic patterns can be defined as left-hand or right-hand according to which way the turns in the pattern are performed. They are usually left-hand turns because most small airplanes are piloted from the left seat (or the senior pilot or pilot in command sits in the left seat), and so the pilot has better visibility out the left window. Right-hand patterns will be set up for parallel runways, for noise abatement, or because of ground features (such as terrain, towers, etc</a:t>
            </a:r>
            <a:r>
              <a:rPr lang="en-US" sz="1200" b="0" i="0" u="none" kern="1200" dirty="0" smtClean="0">
                <a:solidFill>
                  <a:schemeClr val="tx1">
                    <a:lumMod val="50000"/>
                    <a:lumOff val="50000"/>
                  </a:schemeClr>
                </a:solidFill>
                <a:effectLst/>
                <a:latin typeface="+mn-lt"/>
                <a:ea typeface="+mn-ea"/>
                <a:cs typeface="+mn-cs"/>
              </a:rPr>
              <a:t>.). </a:t>
            </a:r>
            <a:endParaRPr lang="en-US" u="none" dirty="0" smtClean="0">
              <a:solidFill>
                <a:schemeClr val="tx1">
                  <a:lumMod val="50000"/>
                  <a:lumOff val="50000"/>
                </a:schemeClr>
              </a:solidFill>
            </a:endParaRPr>
          </a:p>
          <a:p>
            <a:r>
              <a:rPr lang="en-US" dirty="0" smtClean="0"/>
              <a:t>If it is not otherwise stated, the patter is automatically</a:t>
            </a:r>
            <a:r>
              <a:rPr lang="en-US" baseline="0" dirty="0" smtClean="0"/>
              <a:t> a left-hand pattern. You can see if a runway uses a right-hand pattern on a sectional chart or chart supplement.</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5</a:t>
            </a:fld>
            <a:endParaRPr lang="en-US" dirty="0"/>
          </a:p>
        </p:txBody>
      </p:sp>
    </p:spTree>
    <p:extLst>
      <p:ext uri="{BB962C8B-B14F-4D97-AF65-F5344CB8AC3E}">
        <p14:creationId xmlns:p14="http://schemas.microsoft.com/office/powerpoint/2010/main" val="243087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fun addition to this activity is to create a “runway” and draw the traffic pattern legs on the ground. Have participants walk around the traffic pattern and use the script to make proper radio calls as they move around </a:t>
            </a:r>
            <a:r>
              <a:rPr lang="en-US" sz="1200" b="0" i="0" kern="1200" baseline="0" smtClean="0">
                <a:solidFill>
                  <a:schemeClr val="tx1"/>
                </a:solidFill>
                <a:effectLst/>
                <a:latin typeface="+mn-lt"/>
                <a:ea typeface="+mn-ea"/>
                <a:cs typeface="+mn-cs"/>
              </a:rPr>
              <a:t>the pattern.</a:t>
            </a:r>
          </a:p>
          <a:p>
            <a:endParaRPr lang="en-US" sz="1200" b="0" i="0" kern="120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a:t>
            </a:r>
            <a:r>
              <a:rPr lang="en-US" sz="1200" b="0" i="0" kern="1200" dirty="0" smtClean="0">
                <a:solidFill>
                  <a:schemeClr val="tx1"/>
                </a:solidFill>
                <a:effectLst/>
                <a:latin typeface="+mn-lt"/>
                <a:ea typeface="+mn-ea"/>
                <a:cs typeface="+mn-cs"/>
              </a:rPr>
              <a:t>practice take off and landings, a pilot would often fly many patterns, one after another, from the same runway. Upon each landing, depending on the runway distance remaining, aircraft and pilot capabilities, noise abatement procedures in effect, and air traffic control clearance, the pilot will perform either a </a:t>
            </a:r>
            <a:r>
              <a:rPr lang="en-US" sz="1200" b="0" i="1" kern="1200" dirty="0" smtClean="0">
                <a:solidFill>
                  <a:schemeClr val="tx1"/>
                </a:solidFill>
                <a:effectLst/>
                <a:latin typeface="+mn-lt"/>
                <a:ea typeface="+mn-ea"/>
                <a:cs typeface="+mn-cs"/>
              </a:rPr>
              <a:t>full stop</a:t>
            </a:r>
            <a:r>
              <a:rPr lang="en-US" sz="1200" b="0" i="0" kern="1200" dirty="0" smtClean="0">
                <a:solidFill>
                  <a:schemeClr val="tx1"/>
                </a:solidFill>
                <a:effectLst/>
                <a:latin typeface="+mn-lt"/>
                <a:ea typeface="+mn-ea"/>
                <a:cs typeface="+mn-cs"/>
              </a:rPr>
              <a:t> landing (taxi to the runway beginning for subsequent take-off), a </a:t>
            </a:r>
            <a:r>
              <a:rPr lang="en-US" sz="1200" b="0" i="1" kern="1200" dirty="0" smtClean="0">
                <a:solidFill>
                  <a:schemeClr val="tx1"/>
                </a:solidFill>
                <a:effectLst/>
                <a:latin typeface="+mn-lt"/>
                <a:ea typeface="+mn-ea"/>
                <a:cs typeface="+mn-cs"/>
              </a:rPr>
              <a:t>touch-and-go</a:t>
            </a:r>
            <a:r>
              <a:rPr lang="en-US" sz="1200" b="0" i="0" kern="1200" dirty="0" smtClean="0">
                <a:solidFill>
                  <a:schemeClr val="tx1"/>
                </a:solidFill>
                <a:effectLst/>
                <a:latin typeface="+mn-lt"/>
                <a:ea typeface="+mn-ea"/>
                <a:cs typeface="+mn-cs"/>
              </a:rPr>
              <a:t> (stabilize in the landing roll, reconfigure the aircraft for take-off, and take-off without ever stopping the aircraft), or a </a:t>
            </a:r>
            <a:r>
              <a:rPr lang="en-US" sz="1200" b="0" i="1" kern="1200" dirty="0" smtClean="0">
                <a:solidFill>
                  <a:schemeClr val="tx1"/>
                </a:solidFill>
                <a:effectLst/>
                <a:latin typeface="+mn-lt"/>
                <a:ea typeface="+mn-ea"/>
                <a:cs typeface="+mn-cs"/>
              </a:rPr>
              <a:t>stop-and-go</a:t>
            </a:r>
            <a:r>
              <a:rPr lang="en-US" sz="1200" b="0" i="0" kern="1200" dirty="0" smtClean="0">
                <a:solidFill>
                  <a:schemeClr val="tx1"/>
                </a:solidFill>
                <a:effectLst/>
                <a:latin typeface="+mn-lt"/>
                <a:ea typeface="+mn-ea"/>
                <a:cs typeface="+mn-cs"/>
              </a:rPr>
              <a:t> (decelerate to a stop, then take-off from the remaining runway). In the U.S., when operating in a controlled airport a pilot can be </a:t>
            </a:r>
            <a:r>
              <a:rPr lang="en-US" sz="1200" b="1" i="0" kern="1200" dirty="0" smtClean="0">
                <a:solidFill>
                  <a:schemeClr val="tx1"/>
                </a:solidFill>
                <a:effectLst/>
                <a:latin typeface="+mn-lt"/>
                <a:ea typeface="+mn-ea"/>
                <a:cs typeface="+mn-cs"/>
              </a:rPr>
              <a:t>cleared for the option</a:t>
            </a:r>
            <a:r>
              <a:rPr lang="en-US" sz="1200" b="0" i="0" kern="1200" dirty="0" smtClean="0">
                <a:solidFill>
                  <a:schemeClr val="tx1"/>
                </a:solidFill>
                <a:effectLst/>
                <a:latin typeface="+mn-lt"/>
                <a:ea typeface="+mn-ea"/>
                <a:cs typeface="+mn-cs"/>
              </a:rPr>
              <a:t>, allowing any of the landing options above, or a rejected landing, at pilot's discretion.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Explain</a:t>
            </a:r>
            <a:r>
              <a:rPr lang="en-US" sz="1200" b="0" i="0" kern="1200" baseline="0" dirty="0" smtClean="0">
                <a:solidFill>
                  <a:schemeClr val="tx1"/>
                </a:solidFill>
                <a:effectLst/>
                <a:latin typeface="+mn-lt"/>
                <a:ea typeface="+mn-ea"/>
                <a:cs typeface="+mn-cs"/>
              </a:rPr>
              <a:t> and give some examples of what a pilot will say at each point in the traffic pattern shown.</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some cases, may want to overfly the airport before you enter the traffic pattern. Why would want to do that? It's a good way to check the airport and runway conditions, and to see if other airplanes are operating at the airport (they may not be using the CTAF frequency). Finally, if the airport doesn't have an automated weather reporting station (like ASOS), overflying is a good way to check out the windsock and make sure you're choosing the best runway to land on. If you do overfly the airport, you'll want to do it at 500-1000 feet above the traffic pattern. And while you're overflying, you also want to make radio calls on CTAF, announcing your current position, as well as what you're planning to do</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6</a:t>
            </a:fld>
            <a:endParaRPr lang="en-US" dirty="0"/>
          </a:p>
        </p:txBody>
      </p:sp>
    </p:spTree>
    <p:extLst>
      <p:ext uri="{BB962C8B-B14F-4D97-AF65-F5344CB8AC3E}">
        <p14:creationId xmlns:p14="http://schemas.microsoft.com/office/powerpoint/2010/main" val="268138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7</a:t>
            </a:fld>
            <a:endParaRPr lang="en-US" dirty="0"/>
          </a:p>
        </p:txBody>
      </p:sp>
    </p:spTree>
    <p:extLst>
      <p:ext uri="{BB962C8B-B14F-4D97-AF65-F5344CB8AC3E}">
        <p14:creationId xmlns:p14="http://schemas.microsoft.com/office/powerpoint/2010/main" val="339220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8</a:t>
            </a:fld>
            <a:endParaRPr lang="en-US" dirty="0"/>
          </a:p>
        </p:txBody>
      </p:sp>
    </p:spTree>
    <p:extLst>
      <p:ext uri="{BB962C8B-B14F-4D97-AF65-F5344CB8AC3E}">
        <p14:creationId xmlns:p14="http://schemas.microsoft.com/office/powerpoint/2010/main" val="3464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11760-274C-7344-99EE-C720356AD852}" type="datetimeFigureOut">
              <a:rPr lang="en-US" smtClean="0"/>
              <a:pPr/>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DA70-D23D-0B45-A649-F71AE11D4D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548633-B4C1-5D4D-BEBB-72197FB5A1F3}"/>
              </a:ext>
            </a:extLst>
          </p:cNvPr>
          <p:cNvSpPr txBox="1"/>
          <p:nvPr/>
        </p:nvSpPr>
        <p:spPr>
          <a:xfrm>
            <a:off x="2555488" y="4884667"/>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Chapter Presenter</a:t>
            </a:r>
            <a:endParaRPr lang="en-US" sz="3000" b="1" dirty="0">
              <a:solidFill>
                <a:srgbClr val="5F6062"/>
              </a:solidFill>
              <a:latin typeface="Univers LT Std 45 Light"/>
              <a:cs typeface="Univers LT Std 45 Light"/>
            </a:endParaRPr>
          </a:p>
        </p:txBody>
      </p:sp>
      <p:sp>
        <p:nvSpPr>
          <p:cNvPr id="9" name="TextBox 8">
            <a:extLst>
              <a:ext uri="{FF2B5EF4-FFF2-40B4-BE49-F238E27FC236}">
                <a16:creationId xmlns:a16="http://schemas.microsoft.com/office/drawing/2014/main" id="{C7A1B474-B236-C848-B0D4-10E66D125E6E}"/>
              </a:ext>
            </a:extLst>
          </p:cNvPr>
          <p:cNvSpPr txBox="1"/>
          <p:nvPr/>
        </p:nvSpPr>
        <p:spPr>
          <a:xfrm>
            <a:off x="786405" y="2225329"/>
            <a:ext cx="7541300" cy="1387928"/>
          </a:xfrm>
          <a:prstGeom prst="rect">
            <a:avLst/>
          </a:prstGeom>
          <a:noFill/>
        </p:spPr>
        <p:txBody>
          <a:bodyPr wrap="square" lIns="0" tIns="0" rIns="0" bIns="0" rtlCol="0" anchor="b" anchorCtr="0">
            <a:noAutofit/>
          </a:bodyPr>
          <a:lstStyle/>
          <a:p>
            <a:pPr algn="ctr"/>
            <a:r>
              <a:rPr lang="en-US" sz="7900" b="1" spc="-100" dirty="0">
                <a:solidFill>
                  <a:srgbClr val="1B78BD"/>
                </a:solidFill>
                <a:latin typeface="Univers LT Std 45 Light"/>
                <a:cs typeface="Univers LT Std 45 Light"/>
              </a:rPr>
              <a:t>Traffic Pattern</a:t>
            </a:r>
          </a:p>
        </p:txBody>
      </p:sp>
      <p:pic>
        <p:nvPicPr>
          <p:cNvPr id="10" name="Picture 9">
            <a:extLst>
              <a:ext uri="{FF2B5EF4-FFF2-40B4-BE49-F238E27FC236}">
                <a16:creationId xmlns:a16="http://schemas.microsoft.com/office/drawing/2014/main" id="{C7521AC6-4CEC-0F47-8CF9-88CABE3319CC}"/>
              </a:ext>
            </a:extLst>
          </p:cNvPr>
          <p:cNvPicPr>
            <a:picLocks noChangeAspect="1"/>
          </p:cNvPicPr>
          <p:nvPr/>
        </p:nvPicPr>
        <p:blipFill>
          <a:blip r:embed="rId2"/>
          <a:stretch>
            <a:fillRect/>
          </a:stretch>
        </p:blipFill>
        <p:spPr>
          <a:xfrm>
            <a:off x="4056836" y="5711383"/>
            <a:ext cx="1030328" cy="390602"/>
          </a:xfrm>
          <a:prstGeom prst="rect">
            <a:avLst/>
          </a:prstGeom>
        </p:spPr>
      </p:pic>
      <p:sp>
        <p:nvSpPr>
          <p:cNvPr id="12" name="TextBox 11">
            <a:extLst>
              <a:ext uri="{FF2B5EF4-FFF2-40B4-BE49-F238E27FC236}">
                <a16:creationId xmlns:a16="http://schemas.microsoft.com/office/drawing/2014/main" id="{E70BBA45-EC1B-5F45-A3B2-B14EA79047B0}"/>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dirty="0">
                <a:solidFill>
                  <a:srgbClr val="5F6062"/>
                </a:solidFill>
                <a:latin typeface="Univers LT Std 45 Light" panose="020B0403020202020204" pitchFamily="34" charset="0"/>
              </a:rPr>
              <a:t> Foundation.</a:t>
            </a:r>
            <a:endParaRPr lang="en-US" sz="1000" dirty="0">
              <a:solidFill>
                <a:srgbClr val="5F6062"/>
              </a:solidFill>
              <a:latin typeface="Univers LT Std 45 Light" panose="020B0403020202020204" pitchFamily="34" charset="0"/>
              <a:cs typeface="Univers LT Std 45 Light"/>
            </a:endParaRPr>
          </a:p>
        </p:txBody>
      </p:sp>
      <p:pic>
        <p:nvPicPr>
          <p:cNvPr id="11" name="Picture 10">
            <a:extLst>
              <a:ext uri="{FF2B5EF4-FFF2-40B4-BE49-F238E27FC236}">
                <a16:creationId xmlns:a16="http://schemas.microsoft.com/office/drawing/2014/main" id="{7A618DCC-DE39-4543-B5FC-87E3C1EAE243}"/>
              </a:ext>
            </a:extLst>
          </p:cNvPr>
          <p:cNvPicPr>
            <a:picLocks noChangeAspect="1"/>
          </p:cNvPicPr>
          <p:nvPr/>
        </p:nvPicPr>
        <p:blipFill>
          <a:blip r:embed="rId3"/>
          <a:stretch>
            <a:fillRect/>
          </a:stretch>
        </p:blipFill>
        <p:spPr>
          <a:xfrm>
            <a:off x="2741786" y="535272"/>
            <a:ext cx="3865310" cy="903110"/>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733" y="727393"/>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Session Objectives</a:t>
            </a:r>
          </a:p>
        </p:txBody>
      </p:sp>
      <p:sp>
        <p:nvSpPr>
          <p:cNvPr id="9" name="TextBox 8"/>
          <p:cNvSpPr txBox="1"/>
          <p:nvPr/>
        </p:nvSpPr>
        <p:spPr>
          <a:xfrm>
            <a:off x="802731" y="1650036"/>
            <a:ext cx="7541299" cy="1336165"/>
          </a:xfrm>
          <a:prstGeom prst="rect">
            <a:avLst/>
          </a:prstGeom>
          <a:noFill/>
        </p:spPr>
        <p:txBody>
          <a:bodyPr wrap="square" lIns="0" tIns="0" rIns="0" bIns="0" rtlCol="0" anchor="t" anchorCtr="0">
            <a:noAutofit/>
          </a:bodyPr>
          <a:lstStyle/>
          <a:p>
            <a:r>
              <a:rPr lang="en-US" sz="2400" b="1" dirty="0">
                <a:solidFill>
                  <a:srgbClr val="5F6062"/>
                </a:solidFill>
                <a:latin typeface="Univers LT Std 65" panose="020B0603020202020204" pitchFamily="34" charset="0"/>
              </a:rPr>
              <a:t>You’ll be able to</a:t>
            </a:r>
            <a:endParaRPr lang="en-US" sz="2000" dirty="0">
              <a:solidFill>
                <a:srgbClr val="5F6062"/>
              </a:solidFill>
              <a:latin typeface="Univers LT Std 45 Light"/>
              <a:cs typeface="Univers LT Std 45 Light"/>
            </a:endParaRPr>
          </a:p>
          <a:p>
            <a:pPr marL="342900" indent="-342900">
              <a:buFont typeface="Wingdings" pitchFamily="2" charset="2"/>
              <a:buChar char="ü"/>
            </a:pPr>
            <a:r>
              <a:rPr lang="en-US" sz="2000" dirty="0">
                <a:solidFill>
                  <a:srgbClr val="5F6062"/>
                </a:solidFill>
                <a:latin typeface="Univers LT Std 45 Light" panose="020B0403020202020204" pitchFamily="34" charset="0"/>
              </a:rPr>
              <a:t>Explain legs of the traffic pattern</a:t>
            </a:r>
          </a:p>
          <a:p>
            <a:pPr marL="342900" indent="-342900">
              <a:buFont typeface="Wingdings" pitchFamily="2" charset="2"/>
              <a:buChar char="ü"/>
            </a:pPr>
            <a:r>
              <a:rPr lang="en-US" sz="2000" dirty="0">
                <a:solidFill>
                  <a:srgbClr val="5F6062"/>
                </a:solidFill>
                <a:latin typeface="Univers LT Std 45 Light" panose="020B0403020202020204" pitchFamily="34" charset="0"/>
              </a:rPr>
              <a:t>Recognize radio calls at nontowered airports</a:t>
            </a:r>
          </a:p>
          <a:p>
            <a:pPr marL="342900" indent="-342900">
              <a:buFont typeface="Wingdings" pitchFamily="2" charset="2"/>
              <a:buChar char="ü"/>
            </a:pP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055E7B61-6E6C-4C4F-B2EA-9FAED2765746}"/>
              </a:ext>
            </a:extLst>
          </p:cNvPr>
          <p:cNvPicPr>
            <a:picLocks noChangeAspect="1"/>
          </p:cNvPicPr>
          <p:nvPr/>
        </p:nvPicPr>
        <p:blipFill>
          <a:blip r:embed="rId4"/>
          <a:stretch>
            <a:fillRect/>
          </a:stretch>
        </p:blipFill>
        <p:spPr>
          <a:xfrm>
            <a:off x="1490960" y="2563706"/>
            <a:ext cx="6162079" cy="360857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1347" y="674747"/>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Traffic Pattern</a:t>
            </a:r>
          </a:p>
        </p:txBody>
      </p:sp>
      <p:sp>
        <p:nvSpPr>
          <p:cNvPr id="9" name="TextBox 8"/>
          <p:cNvSpPr txBox="1"/>
          <p:nvPr/>
        </p:nvSpPr>
        <p:spPr>
          <a:xfrm>
            <a:off x="801347" y="1677639"/>
            <a:ext cx="7541299" cy="494299"/>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panose="020B0403020202020204" pitchFamily="34" charset="0"/>
              </a:rPr>
              <a:t>A standard path used to maintain order</a:t>
            </a:r>
          </a:p>
          <a:p>
            <a:pPr marL="342900" indent="-342900">
              <a:buFont typeface="Arial" panose="020B0604020202020204" pitchFamily="34" charset="0"/>
              <a:buChar char="•"/>
            </a:pP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a:stretch>
            <a:fillRect/>
          </a:stretch>
        </p:blipFill>
        <p:spPr>
          <a:xfrm>
            <a:off x="7953367" y="5650786"/>
            <a:ext cx="856096" cy="419709"/>
          </a:xfrm>
          <a:prstGeom prst="rect">
            <a:avLst/>
          </a:prstGeom>
        </p:spPr>
      </p:pic>
      <p:sp>
        <p:nvSpPr>
          <p:cNvPr id="11" name="TextBox 10">
            <a:extLst>
              <a:ext uri="{FF2B5EF4-FFF2-40B4-BE49-F238E27FC236}">
                <a16:creationId xmlns:a16="http://schemas.microsoft.com/office/drawing/2014/main" id="{7D31767F-C544-C140-8940-109195BAF1B0}"/>
              </a:ext>
            </a:extLst>
          </p:cNvPr>
          <p:cNvSpPr txBox="1"/>
          <p:nvPr/>
        </p:nvSpPr>
        <p:spPr>
          <a:xfrm>
            <a:off x="801350" y="5770323"/>
            <a:ext cx="7132320" cy="353943"/>
          </a:xfrm>
          <a:prstGeom prst="rect">
            <a:avLst/>
          </a:prstGeom>
          <a:noFill/>
        </p:spPr>
        <p:txBody>
          <a:bodyPr wrap="square" rtlCol="0">
            <a:spAutoFit/>
          </a:bodyPr>
          <a:lstStyle/>
          <a:p>
            <a:pPr marL="0" lvl="1">
              <a:buNone/>
            </a:pPr>
            <a:r>
              <a:rPr lang="en-US" altLang="en-US" sz="1700" i="1" dirty="0">
                <a:solidFill>
                  <a:srgbClr val="1B78BD"/>
                </a:solidFill>
                <a:latin typeface="Univers LT Std 45 Light Oblique" panose="020B0403020202020204" pitchFamily="34" charset="0"/>
                <a:cs typeface="Times New Roman" panose="02020603050405020304" pitchFamily="18" charset="0"/>
              </a:rPr>
              <a:t>Standard pattern is all LEFT turns</a:t>
            </a:r>
          </a:p>
        </p:txBody>
      </p:sp>
      <p:pic>
        <p:nvPicPr>
          <p:cNvPr id="17" name="Picture 16">
            <a:extLst>
              <a:ext uri="{FF2B5EF4-FFF2-40B4-BE49-F238E27FC236}">
                <a16:creationId xmlns:a16="http://schemas.microsoft.com/office/drawing/2014/main" id="{77AD5514-7991-3F4A-9014-96C7FF8E1138}"/>
              </a:ext>
            </a:extLst>
          </p:cNvPr>
          <p:cNvPicPr>
            <a:picLocks noChangeAspect="1"/>
          </p:cNvPicPr>
          <p:nvPr/>
        </p:nvPicPr>
        <p:blipFill>
          <a:blip r:embed="rId4"/>
          <a:stretch>
            <a:fillRect/>
          </a:stretch>
        </p:blipFill>
        <p:spPr>
          <a:xfrm>
            <a:off x="1490959" y="2161746"/>
            <a:ext cx="6162079" cy="3608577"/>
          </a:xfrm>
          <a:prstGeom prst="rect">
            <a:avLst/>
          </a:prstGeom>
        </p:spPr>
      </p:pic>
    </p:spTree>
    <p:extLst>
      <p:ext uri="{BB962C8B-B14F-4D97-AF65-F5344CB8AC3E}">
        <p14:creationId xmlns:p14="http://schemas.microsoft.com/office/powerpoint/2010/main" val="9090222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019A0-E349-054F-A77A-450A90BB636F}"/>
              </a:ext>
            </a:extLst>
          </p:cNvPr>
          <p:cNvPicPr>
            <a:picLocks noChangeAspect="1"/>
          </p:cNvPicPr>
          <p:nvPr/>
        </p:nvPicPr>
        <p:blipFill>
          <a:blip r:embed="rId3"/>
          <a:stretch>
            <a:fillRect/>
          </a:stretch>
        </p:blipFill>
        <p:spPr>
          <a:xfrm>
            <a:off x="802734" y="1854313"/>
            <a:ext cx="7082193" cy="4563039"/>
          </a:xfrm>
          <a:prstGeom prst="rect">
            <a:avLst/>
          </a:prstGeom>
        </p:spPr>
      </p:pic>
      <p:sp>
        <p:nvSpPr>
          <p:cNvPr id="8" name="TextBox 7"/>
          <p:cNvSpPr txBox="1"/>
          <p:nvPr/>
        </p:nvSpPr>
        <p:spPr>
          <a:xfrm>
            <a:off x="802734" y="770925"/>
            <a:ext cx="7541300" cy="853087"/>
          </a:xfrm>
          <a:prstGeom prst="rect">
            <a:avLst/>
          </a:prstGeom>
          <a:noFill/>
        </p:spPr>
        <p:txBody>
          <a:bodyPr wrap="square" lIns="0" tIns="0" rIns="0" bIns="0" rtlCol="0" anchor="b" anchorCtr="0">
            <a:noAutofit/>
          </a:bodyPr>
          <a:lstStyle/>
          <a:p>
            <a:r>
              <a:rPr lang="en-US" sz="5600" b="1" spc="-100" dirty="0">
                <a:solidFill>
                  <a:srgbClr val="0076C0"/>
                </a:solidFill>
                <a:latin typeface="Univers LT Std 45 Light"/>
                <a:cs typeface="Univers LT Std 45 Light"/>
              </a:rPr>
              <a:t>Like a Road in the Sky</a:t>
            </a: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4"/>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28741410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1349" y="535790"/>
            <a:ext cx="7541300" cy="786943"/>
          </a:xfrm>
          <a:prstGeom prst="rect">
            <a:avLst/>
          </a:prstGeom>
          <a:noFill/>
        </p:spPr>
        <p:txBody>
          <a:bodyPr wrap="square" lIns="0" tIns="0" rIns="0" bIns="0" rtlCol="0" anchor="b" anchorCtr="0">
            <a:noAutofit/>
          </a:bodyPr>
          <a:lstStyle/>
          <a:p>
            <a:r>
              <a:rPr lang="en-US" sz="4800" b="1" dirty="0">
                <a:solidFill>
                  <a:srgbClr val="1B78BD"/>
                </a:solidFill>
                <a:latin typeface="Univers LT Std 65" panose="020B0603020202020204" pitchFamily="34" charset="0"/>
              </a:rPr>
              <a:t>Why a Standard Pattern?</a:t>
            </a:r>
            <a:endParaRPr lang="en-US" sz="4800" b="1" spc="-100" dirty="0">
              <a:solidFill>
                <a:srgbClr val="1B78BD"/>
              </a:solidFill>
              <a:latin typeface="Univers LT Std 65" panose="020B0603020202020204" pitchFamily="34" charset="0"/>
              <a:cs typeface="Univers LT Std 45 Light"/>
            </a:endParaRPr>
          </a:p>
        </p:txBody>
      </p:sp>
      <p:sp>
        <p:nvSpPr>
          <p:cNvPr id="9" name="TextBox 8"/>
          <p:cNvSpPr txBox="1"/>
          <p:nvPr/>
        </p:nvSpPr>
        <p:spPr>
          <a:xfrm>
            <a:off x="801349" y="1516426"/>
            <a:ext cx="7541299" cy="1973445"/>
          </a:xfrm>
          <a:prstGeom prst="rect">
            <a:avLst/>
          </a:prstGeom>
          <a:noFill/>
        </p:spPr>
        <p:txBody>
          <a:bodyPr wrap="square" lIns="0" tIns="0" rIns="0" bIns="0" rtlCol="0" anchor="t" anchorCtr="0">
            <a:noAutofit/>
          </a:bodyPr>
          <a:lstStyle/>
          <a:p>
            <a:pPr marL="301625" lvl="1" indent="-285750">
              <a:buFont typeface="Wingdings" pitchFamily="2" charset="2"/>
              <a:buChar char="ü"/>
            </a:pPr>
            <a:r>
              <a:rPr lang="en-US" sz="1600" dirty="0">
                <a:solidFill>
                  <a:srgbClr val="5F6062"/>
                </a:solidFill>
                <a:latin typeface="Univers LT Std 45 Light" panose="020B0403020202020204" pitchFamily="34" charset="0"/>
              </a:rPr>
              <a:t>Enter and depart airports on a predictable path</a:t>
            </a:r>
          </a:p>
          <a:p>
            <a:pPr marL="301625" lvl="1" indent="-285750">
              <a:buFont typeface="Wingdings" pitchFamily="2" charset="2"/>
              <a:buChar char="ü"/>
            </a:pPr>
            <a:r>
              <a:rPr lang="en-US" sz="1600" dirty="0">
                <a:solidFill>
                  <a:srgbClr val="5F6062"/>
                </a:solidFill>
                <a:latin typeface="Univers LT Std 45 Light" panose="020B0403020202020204" pitchFamily="34" charset="0"/>
              </a:rPr>
              <a:t>Simplifies radio communication, even at nontowered airfield</a:t>
            </a:r>
          </a:p>
          <a:p>
            <a:pPr marL="520700" lvl="2" indent="-225425">
              <a:buFont typeface="Arial" panose="020B0604020202020204" pitchFamily="34" charset="0"/>
              <a:buChar char="•"/>
            </a:pPr>
            <a:r>
              <a:rPr lang="en-US" sz="1600" dirty="0">
                <a:solidFill>
                  <a:srgbClr val="5F6062"/>
                </a:solidFill>
                <a:latin typeface="Univers LT Std 45 Light" panose="020B0403020202020204" pitchFamily="34" charset="0"/>
              </a:rPr>
              <a:t>Whom you’re talking to</a:t>
            </a:r>
          </a:p>
          <a:p>
            <a:pPr marL="520700" lvl="2" indent="-225425">
              <a:buFont typeface="Arial" panose="020B0604020202020204" pitchFamily="34" charset="0"/>
              <a:buChar char="•"/>
            </a:pPr>
            <a:r>
              <a:rPr lang="en-US" sz="1600" dirty="0">
                <a:solidFill>
                  <a:srgbClr val="5F6062"/>
                </a:solidFill>
                <a:latin typeface="Univers LT Std 45 Light" panose="020B0403020202020204" pitchFamily="34" charset="0"/>
              </a:rPr>
              <a:t>Who you are</a:t>
            </a:r>
          </a:p>
          <a:p>
            <a:pPr marL="520700" lvl="2" indent="-225425">
              <a:buFont typeface="Arial" panose="020B0604020202020204" pitchFamily="34" charset="0"/>
              <a:buChar char="•"/>
            </a:pPr>
            <a:r>
              <a:rPr lang="en-US" sz="1600" dirty="0">
                <a:solidFill>
                  <a:srgbClr val="5F6062"/>
                </a:solidFill>
                <a:latin typeface="Univers LT Std 45 Light" panose="020B0403020202020204" pitchFamily="34" charset="0"/>
              </a:rPr>
              <a:t>Where you are</a:t>
            </a:r>
          </a:p>
          <a:p>
            <a:pPr marL="520700" lvl="2" indent="-225425">
              <a:buFont typeface="Arial" panose="020B0604020202020204" pitchFamily="34" charset="0"/>
              <a:buChar char="•"/>
            </a:pPr>
            <a:r>
              <a:rPr lang="en-US" sz="1600" dirty="0">
                <a:solidFill>
                  <a:srgbClr val="5F6062"/>
                </a:solidFill>
                <a:latin typeface="Univers LT Std 45 Light" panose="020B0403020202020204" pitchFamily="34" charset="0"/>
              </a:rPr>
              <a:t>Your intentions</a:t>
            </a:r>
          </a:p>
          <a:p>
            <a:pPr marL="520700" lvl="2" indent="-225425">
              <a:buFont typeface="Arial" panose="020B0604020202020204" pitchFamily="34" charset="0"/>
              <a:buChar char="•"/>
            </a:pPr>
            <a:r>
              <a:rPr lang="en-US" sz="1600" dirty="0">
                <a:solidFill>
                  <a:srgbClr val="5F6062"/>
                </a:solidFill>
                <a:latin typeface="Univers LT Std 45 Light" panose="020B0403020202020204" pitchFamily="34" charset="0"/>
              </a:rPr>
              <a:t>Repeat whom you're talking to</a:t>
            </a:r>
          </a:p>
          <a:p>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a:stretch>
            <a:fillRect/>
          </a:stretch>
        </p:blipFill>
        <p:spPr>
          <a:xfrm>
            <a:off x="7953367" y="5650786"/>
            <a:ext cx="856096" cy="419709"/>
          </a:xfrm>
          <a:prstGeom prst="rect">
            <a:avLst/>
          </a:prstGeom>
        </p:spPr>
      </p:pic>
      <p:pic>
        <p:nvPicPr>
          <p:cNvPr id="11" name="Picture 10">
            <a:extLst>
              <a:ext uri="{FF2B5EF4-FFF2-40B4-BE49-F238E27FC236}">
                <a16:creationId xmlns:a16="http://schemas.microsoft.com/office/drawing/2014/main" id="{89040815-B5E9-E247-9F3E-9A648BD21477}"/>
              </a:ext>
            </a:extLst>
          </p:cNvPr>
          <p:cNvPicPr>
            <a:picLocks noChangeAspect="1"/>
          </p:cNvPicPr>
          <p:nvPr/>
        </p:nvPicPr>
        <p:blipFill>
          <a:blip r:embed="rId4"/>
          <a:stretch>
            <a:fillRect/>
          </a:stretch>
        </p:blipFill>
        <p:spPr>
          <a:xfrm>
            <a:off x="1755207" y="3155324"/>
            <a:ext cx="5633582" cy="3016959"/>
          </a:xfrm>
          <a:prstGeom prst="rect">
            <a:avLst/>
          </a:prstGeom>
        </p:spPr>
      </p:pic>
    </p:spTree>
    <p:extLst>
      <p:ext uri="{BB962C8B-B14F-4D97-AF65-F5344CB8AC3E}">
        <p14:creationId xmlns:p14="http://schemas.microsoft.com/office/powerpoint/2010/main" val="15889627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733" y="527084"/>
            <a:ext cx="8006729" cy="679924"/>
          </a:xfrm>
          <a:prstGeom prst="rect">
            <a:avLst/>
          </a:prstGeom>
          <a:noFill/>
        </p:spPr>
        <p:txBody>
          <a:bodyPr wrap="square" lIns="0" tIns="0" rIns="0" bIns="0" rtlCol="0" anchor="b" anchorCtr="0">
            <a:noAutofit/>
          </a:bodyPr>
          <a:lstStyle/>
          <a:p>
            <a:r>
              <a:rPr lang="en-US" sz="4000" b="1" dirty="0">
                <a:solidFill>
                  <a:srgbClr val="1B78BD"/>
                </a:solidFill>
                <a:latin typeface="Univers LT Std 65" panose="020B0603020202020204" pitchFamily="34" charset="0"/>
              </a:rPr>
              <a:t>Activity</a:t>
            </a:r>
            <a:endParaRPr lang="en-US" sz="4000" b="1" spc="-100" dirty="0">
              <a:solidFill>
                <a:srgbClr val="1B78BD"/>
              </a:solidFill>
              <a:latin typeface="Univers LT Std 65" panose="020B0603020202020204" pitchFamily="34" charset="0"/>
              <a:cs typeface="Univers LT Std 45 Light"/>
            </a:endParaRPr>
          </a:p>
        </p:txBody>
      </p:sp>
      <p:sp>
        <p:nvSpPr>
          <p:cNvPr id="9" name="TextBox 8"/>
          <p:cNvSpPr txBox="1"/>
          <p:nvPr/>
        </p:nvSpPr>
        <p:spPr>
          <a:xfrm>
            <a:off x="802733" y="1397078"/>
            <a:ext cx="7621939" cy="1434875"/>
          </a:xfrm>
          <a:prstGeom prst="rect">
            <a:avLst/>
          </a:prstGeom>
          <a:noFill/>
        </p:spPr>
        <p:txBody>
          <a:bodyPr wrap="square" lIns="0" tIns="0" rIns="0" bIns="0" rtlCol="0" anchor="t" anchorCtr="0">
            <a:noAutofit/>
          </a:bodyPr>
          <a:lstStyle/>
          <a:p>
            <a:pPr marL="285750" indent="-285750">
              <a:buFont typeface="Wingdings" pitchFamily="2" charset="2"/>
              <a:buChar char="ü"/>
            </a:pPr>
            <a:r>
              <a:rPr lang="en-US" dirty="0">
                <a:solidFill>
                  <a:srgbClr val="5F6062"/>
                </a:solidFill>
                <a:latin typeface="Univers LT Std 45 Light" panose="020B0403020202020204" pitchFamily="34" charset="0"/>
              </a:rPr>
              <a:t>Traffic Pattern Practice</a:t>
            </a:r>
          </a:p>
          <a:p>
            <a:pPr marL="460375" lvl="2" indent="-166688">
              <a:buFont typeface="Arial" panose="020B0604020202020204" pitchFamily="34" charset="0"/>
              <a:buChar char="•"/>
            </a:pPr>
            <a:r>
              <a:rPr lang="en-US" dirty="0">
                <a:solidFill>
                  <a:srgbClr val="5F6062"/>
                </a:solidFill>
                <a:latin typeface="Univers LT Std 45 Light" panose="020B0403020202020204" pitchFamily="34" charset="0"/>
              </a:rPr>
              <a:t>Use your aircraft type and tail number to identify who’s talking</a:t>
            </a:r>
          </a:p>
          <a:p>
            <a:pPr marL="460375" lvl="2" indent="-166688">
              <a:buFont typeface="Arial" panose="020B0604020202020204" pitchFamily="34" charset="0"/>
              <a:buChar char="•"/>
            </a:pPr>
            <a:r>
              <a:rPr lang="en-US" dirty="0">
                <a:solidFill>
                  <a:srgbClr val="5F6062"/>
                </a:solidFill>
                <a:latin typeface="Univers LT Std 45 Light" panose="020B0403020202020204" pitchFamily="34" charset="0"/>
              </a:rPr>
              <a:t>Examples:</a:t>
            </a:r>
          </a:p>
          <a:p>
            <a:pPr marL="692150" lvl="3" indent="-231775">
              <a:buFont typeface="Arial" panose="020B0604020202020204" pitchFamily="34" charset="0"/>
              <a:buChar char="•"/>
            </a:pPr>
            <a:r>
              <a:rPr lang="en-US" dirty="0">
                <a:solidFill>
                  <a:srgbClr val="5F6062"/>
                </a:solidFill>
                <a:latin typeface="Univers LT Std 45 Light" panose="020B0403020202020204" pitchFamily="34" charset="0"/>
              </a:rPr>
              <a:t>“Cessna N695JL, taking off on runway 22”</a:t>
            </a:r>
          </a:p>
          <a:p>
            <a:pPr marL="692150" lvl="3" indent="-231775">
              <a:buFont typeface="Arial" panose="020B0604020202020204" pitchFamily="34" charset="0"/>
              <a:buChar char="•"/>
            </a:pPr>
            <a:r>
              <a:rPr lang="en-US" dirty="0">
                <a:solidFill>
                  <a:srgbClr val="5F6062"/>
                </a:solidFill>
                <a:latin typeface="Univers LT Std 45 Light" panose="020B0403020202020204" pitchFamily="34" charset="0"/>
              </a:rPr>
              <a:t>“Cessna 5JL, turning left crosswind, runway 22”</a:t>
            </a:r>
            <a:endParaRPr lang="en-US" sz="2000" dirty="0">
              <a:solidFill>
                <a:srgbClr val="5F6062"/>
              </a:solidFill>
              <a:latin typeface="Univers LT Std 45 Light" panose="020B0403020202020204" pitchFamily="34" charset="0"/>
            </a:endParaRPr>
          </a:p>
          <a:p>
            <a:pPr marL="342900" indent="-342900">
              <a:buFont typeface="Arial" panose="020B0604020202020204" pitchFamily="34" charset="0"/>
              <a:buChar char="•"/>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92B191DC-F676-F24C-9040-2BAA90A48292}"/>
              </a:ext>
            </a:extLst>
          </p:cNvPr>
          <p:cNvPicPr>
            <a:picLocks noChangeAspect="1"/>
          </p:cNvPicPr>
          <p:nvPr/>
        </p:nvPicPr>
        <p:blipFill>
          <a:blip r:embed="rId4"/>
          <a:stretch>
            <a:fillRect/>
          </a:stretch>
        </p:blipFill>
        <p:spPr>
          <a:xfrm>
            <a:off x="1806900" y="2831953"/>
            <a:ext cx="5530200" cy="3238542"/>
          </a:xfrm>
          <a:prstGeom prst="rect">
            <a:avLst/>
          </a:prstGeom>
        </p:spPr>
      </p:pic>
    </p:spTree>
    <p:extLst>
      <p:ext uri="{BB962C8B-B14F-4D97-AF65-F5344CB8AC3E}">
        <p14:creationId xmlns:p14="http://schemas.microsoft.com/office/powerpoint/2010/main" val="11937837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557157"/>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Objectives</a:t>
            </a:r>
          </a:p>
        </p:txBody>
      </p:sp>
      <p:cxnSp>
        <p:nvCxnSpPr>
          <p:cNvPr id="26" name="Straight Connector 25">
            <a:extLst>
              <a:ext uri="{FF2B5EF4-FFF2-40B4-BE49-F238E27FC236}">
                <a16:creationId xmlns:a16="http://schemas.microsoft.com/office/drawing/2014/main" id="{5ED48B7F-CABB-4D45-9600-3283E2EA8931}"/>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D519738-7D11-2A43-AD76-74BD9D1CE1DB}"/>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Traffic Pattern</a:t>
            </a:r>
          </a:p>
        </p:txBody>
      </p:sp>
      <p:pic>
        <p:nvPicPr>
          <p:cNvPr id="28" name="Picture 27">
            <a:extLst>
              <a:ext uri="{FF2B5EF4-FFF2-40B4-BE49-F238E27FC236}">
                <a16:creationId xmlns:a16="http://schemas.microsoft.com/office/drawing/2014/main" id="{C3607174-8962-CC47-AC9E-AD5721AF4F9A}"/>
              </a:ext>
            </a:extLst>
          </p:cNvPr>
          <p:cNvPicPr>
            <a:picLocks noChangeAspect="1"/>
          </p:cNvPicPr>
          <p:nvPr/>
        </p:nvPicPr>
        <p:blipFill>
          <a:blip r:embed="rId3"/>
          <a:stretch>
            <a:fillRect/>
          </a:stretch>
        </p:blipFill>
        <p:spPr>
          <a:xfrm>
            <a:off x="7953367" y="5650786"/>
            <a:ext cx="856096" cy="419709"/>
          </a:xfrm>
          <a:prstGeom prst="rect">
            <a:avLst/>
          </a:prstGeom>
        </p:spPr>
      </p:pic>
      <p:sp>
        <p:nvSpPr>
          <p:cNvPr id="21" name="TextBox 20">
            <a:extLst>
              <a:ext uri="{FF2B5EF4-FFF2-40B4-BE49-F238E27FC236}">
                <a16:creationId xmlns:a16="http://schemas.microsoft.com/office/drawing/2014/main" id="{37128DF6-F1DF-6841-AD1F-874B60A98A0C}"/>
              </a:ext>
            </a:extLst>
          </p:cNvPr>
          <p:cNvSpPr txBox="1"/>
          <p:nvPr/>
        </p:nvSpPr>
        <p:spPr>
          <a:xfrm>
            <a:off x="802732" y="1850468"/>
            <a:ext cx="7281094" cy="3800318"/>
          </a:xfrm>
          <a:prstGeom prst="rect">
            <a:avLst/>
          </a:prstGeom>
          <a:noFill/>
        </p:spPr>
        <p:txBody>
          <a:bodyPr wrap="square" lIns="0" tIns="0" rIns="0" bIns="0" rtlCol="0" anchor="t" anchorCtr="0">
            <a:noAutofit/>
          </a:bodyPr>
          <a:lstStyle/>
          <a:p>
            <a:r>
              <a:rPr lang="en-US" sz="2400" b="1" dirty="0">
                <a:solidFill>
                  <a:srgbClr val="5F6062"/>
                </a:solidFill>
                <a:latin typeface="Univers LT Std 65" panose="020B0603020202020204" pitchFamily="34" charset="0"/>
              </a:rPr>
              <a:t>You can now</a:t>
            </a:r>
          </a:p>
          <a:p>
            <a:endParaRPr lang="en-US" sz="2400" b="1" dirty="0">
              <a:solidFill>
                <a:srgbClr val="5F6062"/>
              </a:solidFill>
              <a:latin typeface="Univers LT Std 45 Light"/>
              <a:cs typeface="Univers LT Std 45 Light"/>
            </a:endParaRPr>
          </a:p>
          <a:p>
            <a:pPr marL="285750" indent="-285750">
              <a:buFont typeface="Wingdings" pitchFamily="2" charset="2"/>
              <a:buChar char="ü"/>
            </a:pPr>
            <a:r>
              <a:rPr lang="en-US" dirty="0">
                <a:solidFill>
                  <a:srgbClr val="5F6062"/>
                </a:solidFill>
                <a:latin typeface="Univers LT Std 45 Light" panose="020B0403020202020204" pitchFamily="34" charset="0"/>
              </a:rPr>
              <a:t>Explain legs of the traffic pattern</a:t>
            </a:r>
          </a:p>
          <a:p>
            <a:pPr marL="285750" indent="-285750">
              <a:buFont typeface="Wingdings" pitchFamily="2" charset="2"/>
              <a:buChar char="ü"/>
            </a:pPr>
            <a:endParaRPr lang="en-US" dirty="0">
              <a:solidFill>
                <a:srgbClr val="5F6062"/>
              </a:solidFill>
              <a:latin typeface="Univers LT Std 45 Light" panose="020B0403020202020204" pitchFamily="34" charset="0"/>
            </a:endParaRPr>
          </a:p>
          <a:p>
            <a:pPr marL="285750" indent="-285750">
              <a:buFont typeface="Wingdings" pitchFamily="2" charset="2"/>
              <a:buChar char="ü"/>
            </a:pPr>
            <a:r>
              <a:rPr lang="en-US" dirty="0">
                <a:solidFill>
                  <a:srgbClr val="5F6062"/>
                </a:solidFill>
                <a:latin typeface="Univers LT Std 45 Light" panose="020B0403020202020204" pitchFamily="34" charset="0"/>
              </a:rPr>
              <a:t>Recognize radio calls </a:t>
            </a:r>
            <a:r>
              <a:rPr lang="en-US">
                <a:solidFill>
                  <a:srgbClr val="5F6062"/>
                </a:solidFill>
                <a:latin typeface="Univers LT Std 45 Light" panose="020B0403020202020204" pitchFamily="34" charset="0"/>
              </a:rPr>
              <a:t>at nontowered </a:t>
            </a:r>
            <a:r>
              <a:rPr lang="en-US" dirty="0">
                <a:solidFill>
                  <a:srgbClr val="5F6062"/>
                </a:solidFill>
                <a:latin typeface="Univers LT Std 45 Light" panose="020B0403020202020204" pitchFamily="34" charset="0"/>
              </a:rPr>
              <a:t>airports</a:t>
            </a:r>
          </a:p>
          <a:p>
            <a:pPr marL="342900" indent="-342900">
              <a:buFont typeface="Wingdings" pitchFamily="2" charset="2"/>
              <a:buChar char="ü"/>
            </a:pPr>
            <a:endParaRPr lang="en-US" sz="2400" dirty="0">
              <a:solidFill>
                <a:srgbClr val="5F6062"/>
              </a:solidFill>
              <a:latin typeface="Univers LT Std 45 Light" panose="020B0403020202020204" pitchFamily="34" charset="0"/>
            </a:endParaRPr>
          </a:p>
          <a:p>
            <a:endParaRPr lang="en-US" sz="36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Tree>
    <p:extLst>
      <p:ext uri="{BB962C8B-B14F-4D97-AF65-F5344CB8AC3E}">
        <p14:creationId xmlns:p14="http://schemas.microsoft.com/office/powerpoint/2010/main" val="42778335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C63A60-5F8D-224F-B8AE-A6E83249B31C}"/>
              </a:ext>
            </a:extLst>
          </p:cNvPr>
          <p:cNvSpPr txBox="1"/>
          <p:nvPr/>
        </p:nvSpPr>
        <p:spPr>
          <a:xfrm>
            <a:off x="2555488" y="4884667"/>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Questions?</a:t>
            </a:r>
            <a:endParaRPr lang="en-US" sz="3000" b="1" dirty="0">
              <a:solidFill>
                <a:srgbClr val="5F6062"/>
              </a:solidFill>
              <a:latin typeface="Univers LT Std 45 Light"/>
              <a:cs typeface="Univers LT Std 45 Light"/>
            </a:endParaRPr>
          </a:p>
        </p:txBody>
      </p:sp>
      <p:pic>
        <p:nvPicPr>
          <p:cNvPr id="10" name="Picture 9">
            <a:extLst>
              <a:ext uri="{FF2B5EF4-FFF2-40B4-BE49-F238E27FC236}">
                <a16:creationId xmlns:a16="http://schemas.microsoft.com/office/drawing/2014/main" id="{7A546185-36A3-2A41-B341-6566A3F76F58}"/>
              </a:ext>
            </a:extLst>
          </p:cNvPr>
          <p:cNvPicPr>
            <a:picLocks noChangeAspect="1"/>
          </p:cNvPicPr>
          <p:nvPr/>
        </p:nvPicPr>
        <p:blipFill>
          <a:blip r:embed="rId3"/>
          <a:stretch>
            <a:fillRect/>
          </a:stretch>
        </p:blipFill>
        <p:spPr>
          <a:xfrm>
            <a:off x="4056836" y="5711383"/>
            <a:ext cx="1030328" cy="390602"/>
          </a:xfrm>
          <a:prstGeom prst="rect">
            <a:avLst/>
          </a:prstGeom>
        </p:spPr>
      </p:pic>
      <p:sp>
        <p:nvSpPr>
          <p:cNvPr id="13" name="TextBox 12">
            <a:extLst>
              <a:ext uri="{FF2B5EF4-FFF2-40B4-BE49-F238E27FC236}">
                <a16:creationId xmlns:a16="http://schemas.microsoft.com/office/drawing/2014/main" id="{05FECAE2-95C7-DD49-B752-B5703D90E129}"/>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a:solidFill>
                  <a:srgbClr val="5F6062"/>
                </a:solidFill>
                <a:latin typeface="Univers LT Std 45 Light" panose="020B0403020202020204" pitchFamily="34" charset="0"/>
              </a:rPr>
              <a:t> Foundation.</a:t>
            </a:r>
            <a:endParaRPr lang="en-US" sz="1000" dirty="0">
              <a:solidFill>
                <a:srgbClr val="5F6062"/>
              </a:solidFill>
              <a:latin typeface="Univers LT Std 45 Light" panose="020B0403020202020204" pitchFamily="34" charset="0"/>
              <a:cs typeface="Univers LT Std 45 Light"/>
            </a:endParaRPr>
          </a:p>
        </p:txBody>
      </p:sp>
      <p:pic>
        <p:nvPicPr>
          <p:cNvPr id="9" name="Picture 8">
            <a:extLst>
              <a:ext uri="{FF2B5EF4-FFF2-40B4-BE49-F238E27FC236}">
                <a16:creationId xmlns:a16="http://schemas.microsoft.com/office/drawing/2014/main" id="{71699E0F-3B3C-D845-A14D-1DC515B40BFE}"/>
              </a:ext>
            </a:extLst>
          </p:cNvPr>
          <p:cNvPicPr>
            <a:picLocks noChangeAspect="1"/>
          </p:cNvPicPr>
          <p:nvPr/>
        </p:nvPicPr>
        <p:blipFill>
          <a:blip r:embed="rId4"/>
          <a:stretch>
            <a:fillRect/>
          </a:stretch>
        </p:blipFill>
        <p:spPr>
          <a:xfrm>
            <a:off x="2741786" y="535272"/>
            <a:ext cx="3865310" cy="903110"/>
          </a:xfrm>
          <a:prstGeom prst="rect">
            <a:avLst/>
          </a:prstGeom>
        </p:spPr>
      </p:pic>
      <p:sp>
        <p:nvSpPr>
          <p:cNvPr id="8" name="TextBox 7">
            <a:extLst>
              <a:ext uri="{FF2B5EF4-FFF2-40B4-BE49-F238E27FC236}">
                <a16:creationId xmlns:a16="http://schemas.microsoft.com/office/drawing/2014/main" id="{2EC8DE8B-F40F-1243-AF10-487252B577F0}"/>
              </a:ext>
            </a:extLst>
          </p:cNvPr>
          <p:cNvSpPr txBox="1"/>
          <p:nvPr/>
        </p:nvSpPr>
        <p:spPr>
          <a:xfrm>
            <a:off x="786405" y="2225329"/>
            <a:ext cx="7541300" cy="1387928"/>
          </a:xfrm>
          <a:prstGeom prst="rect">
            <a:avLst/>
          </a:prstGeom>
          <a:noFill/>
        </p:spPr>
        <p:txBody>
          <a:bodyPr wrap="square" lIns="0" tIns="0" rIns="0" bIns="0" rtlCol="0" anchor="b" anchorCtr="0">
            <a:noAutofit/>
          </a:bodyPr>
          <a:lstStyle/>
          <a:p>
            <a:pPr algn="ctr"/>
            <a:r>
              <a:rPr lang="en-US" sz="7900" b="1" spc="-100" dirty="0">
                <a:solidFill>
                  <a:srgbClr val="1B78BD"/>
                </a:solidFill>
                <a:latin typeface="Univers LT Std 45 Light"/>
                <a:cs typeface="Univers LT Std 45 Light"/>
              </a:rPr>
              <a:t>Traffic Pattern</a:t>
            </a:r>
          </a:p>
        </p:txBody>
      </p:sp>
    </p:spTree>
    <p:extLst>
      <p:ext uri="{BB962C8B-B14F-4D97-AF65-F5344CB8AC3E}">
        <p14:creationId xmlns:p14="http://schemas.microsoft.com/office/powerpoint/2010/main" val="342313296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10531</TotalTime>
  <Words>1484</Words>
  <Application>Microsoft Office PowerPoint</Application>
  <PresentationFormat>On-screen Show (4:3)</PresentationFormat>
  <Paragraphs>93</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Times New Roman</vt:lpstr>
      <vt:lpstr>Univers LT Std 45 Light</vt:lpstr>
      <vt:lpstr>Univers LT Std 45 Light Oblique</vt:lpstr>
      <vt:lpstr>Univers LT Std 65</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Hanson</dc:creator>
  <cp:lastModifiedBy>Megan Hart</cp:lastModifiedBy>
  <cp:revision>334</cp:revision>
  <cp:lastPrinted>2020-06-16T16:05:53Z</cp:lastPrinted>
  <dcterms:created xsi:type="dcterms:W3CDTF">2014-03-03T17:42:11Z</dcterms:created>
  <dcterms:modified xsi:type="dcterms:W3CDTF">2020-08-31T16:30:09Z</dcterms:modified>
</cp:coreProperties>
</file>