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6" r:id="rId3"/>
    <p:sldId id="285" r:id="rId4"/>
    <p:sldId id="286" r:id="rId5"/>
    <p:sldId id="287" r:id="rId6"/>
    <p:sldId id="288" r:id="rId7"/>
    <p:sldId id="289" r:id="rId8"/>
    <p:sldId id="290" r:id="rId9"/>
    <p:sldId id="291" r:id="rId10"/>
    <p:sldId id="292" r:id="rId11"/>
    <p:sldId id="293" r:id="rId12"/>
    <p:sldId id="294" r:id="rId13"/>
    <p:sldId id="295" r:id="rId14"/>
    <p:sldId id="283" r:id="rId15"/>
    <p:sldId id="284"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62"/>
    <a:srgbClr val="1B78BD"/>
    <a:srgbClr val="F2F2F2"/>
    <a:srgbClr val="284467"/>
    <a:srgbClr val="003779"/>
    <a:srgbClr val="96C0E6"/>
    <a:srgbClr val="0076C0"/>
    <a:srgbClr val="9FA1A4"/>
    <a:srgbClr val="8D8B00"/>
    <a:srgbClr val="54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9"/>
    <p:restoredTop sz="66279" autoAdjust="0"/>
  </p:normalViewPr>
  <p:slideViewPr>
    <p:cSldViewPr snapToGrid="0" snapToObjects="1" showGuides="1">
      <p:cViewPr varScale="1">
        <p:scale>
          <a:sx n="83" d="100"/>
          <a:sy n="83" d="100"/>
        </p:scale>
        <p:origin x="2340" y="90"/>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F277F-D729-B541-B500-9737DFC0AAD5}" type="datetimeFigureOut">
              <a:rPr lang="en-US" smtClean="0"/>
              <a:t>9/11/2020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180EE-3498-864F-87A8-C652F33FAD75}" type="slidenum">
              <a:rPr lang="en-US" smtClean="0"/>
              <a:t>‹#›</a:t>
            </a:fld>
            <a:endParaRPr lang="en-US" dirty="0"/>
          </a:p>
        </p:txBody>
      </p:sp>
    </p:spTree>
    <p:extLst>
      <p:ext uri="{BB962C8B-B14F-4D97-AF65-F5344CB8AC3E}">
        <p14:creationId xmlns:p14="http://schemas.microsoft.com/office/powerpoint/2010/main" val="155633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read the list of points and comment that we discuss each of these in depth on upcoming slides.</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2</a:t>
            </a:fld>
            <a:endParaRPr lang="en-US" dirty="0"/>
          </a:p>
        </p:txBody>
      </p:sp>
    </p:spTree>
    <p:extLst>
      <p:ext uri="{BB962C8B-B14F-4D97-AF65-F5344CB8AC3E}">
        <p14:creationId xmlns:p14="http://schemas.microsoft.com/office/powerpoint/2010/main" val="343268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Air control (known to pilots as "tower" or "tower control") is responsible for the active runway surfaces. Air control clears aircraft for takeoff or landing, ensuring that prescribed runway separation will exist at all times.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People who want to become air traffic controllers typically need an associate's or a bachelor's degree from an AT-CTI program. Other candidates must have 3 years of progressively responsible work experience, have completed 4 years of college, or have a combination of both.</a:t>
            </a:r>
            <a:endParaRPr lang="en-US" b="0" dirty="0"/>
          </a:p>
        </p:txBody>
      </p:sp>
      <p:sp>
        <p:nvSpPr>
          <p:cNvPr id="4" name="Slide Number Placeholder 3"/>
          <p:cNvSpPr>
            <a:spLocks noGrp="1"/>
          </p:cNvSpPr>
          <p:nvPr>
            <p:ph type="sldNum" sz="quarter" idx="5"/>
          </p:nvPr>
        </p:nvSpPr>
        <p:spPr/>
        <p:txBody>
          <a:bodyPr/>
          <a:lstStyle/>
          <a:p>
            <a:fld id="{68F180EE-3498-864F-87A8-C652F33FAD75}" type="slidenum">
              <a:rPr lang="en-US" smtClean="0"/>
              <a:t>11</a:t>
            </a:fld>
            <a:endParaRPr lang="en-US" dirty="0"/>
          </a:p>
        </p:txBody>
      </p:sp>
    </p:spTree>
    <p:extLst>
      <p:ext uri="{BB962C8B-B14F-4D97-AF65-F5344CB8AC3E}">
        <p14:creationId xmlns:p14="http://schemas.microsoft.com/office/powerpoint/2010/main" val="207233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FREQUENCY USE</a:t>
            </a:r>
          </a:p>
          <a:p>
            <a:r>
              <a:rPr lang="en-US" sz="1200" b="0" i="0" kern="1200" dirty="0" smtClean="0">
                <a:solidFill>
                  <a:schemeClr val="tx1"/>
                </a:solidFill>
                <a:effectLst/>
                <a:latin typeface="+mn-lt"/>
                <a:ea typeface="+mn-ea"/>
                <a:cs typeface="+mn-cs"/>
              </a:rPr>
              <a:t>Use radio frequencies for the specific purposes for which they are intended. A frequency may be used for more than one function when required.</a:t>
            </a:r>
          </a:p>
          <a:p>
            <a:r>
              <a:rPr lang="en-US" sz="1200" b="0" i="0" kern="1200" dirty="0" smtClean="0">
                <a:solidFill>
                  <a:schemeClr val="tx1"/>
                </a:solidFill>
                <a:effectLst/>
                <a:latin typeface="+mn-lt"/>
                <a:ea typeface="+mn-ea"/>
                <a:cs typeface="+mn-cs"/>
              </a:rPr>
              <a:t>Monitor assigned radio frequencies continuously. Keep speaker volumes at a level sufficient to hear all transmissions.</a:t>
            </a:r>
          </a:p>
          <a:p>
            <a:r>
              <a:rPr lang="en-US" sz="1200" b="1" i="0" kern="1200" dirty="0" smtClean="0">
                <a:solidFill>
                  <a:schemeClr val="tx1"/>
                </a:solidFill>
                <a:effectLst/>
                <a:latin typeface="+mn-lt"/>
                <a:ea typeface="+mn-ea"/>
                <a:cs typeface="+mn-cs"/>
              </a:rPr>
              <a:t>AUTHORIZED TRANSMISSIONS</a:t>
            </a:r>
          </a:p>
          <a:p>
            <a:r>
              <a:rPr lang="en-US" sz="1200" b="0" i="0" kern="1200" dirty="0" smtClean="0">
                <a:solidFill>
                  <a:schemeClr val="tx1"/>
                </a:solidFill>
                <a:effectLst/>
                <a:latin typeface="+mn-lt"/>
                <a:ea typeface="+mn-ea"/>
                <a:cs typeface="+mn-cs"/>
              </a:rPr>
              <a:t>Transmit only those messages necessary for safe and efficient use of the National Airspace System (NAS).</a:t>
            </a:r>
          </a:p>
          <a:p>
            <a:r>
              <a:rPr lang="en-US" sz="1200" b="0" i="0" kern="1200" dirty="0" smtClean="0">
                <a:solidFill>
                  <a:schemeClr val="tx1"/>
                </a:solidFill>
                <a:effectLst/>
                <a:latin typeface="+mn-lt"/>
                <a:ea typeface="+mn-ea"/>
                <a:cs typeface="+mn-cs"/>
              </a:rPr>
              <a:t>Use the words or phrases in radio communications </a:t>
            </a:r>
          </a:p>
          <a:p>
            <a:r>
              <a:rPr lang="en-US" sz="1200" b="1" i="0" kern="1200" dirty="0" smtClean="0">
                <a:solidFill>
                  <a:schemeClr val="tx1"/>
                </a:solidFill>
                <a:effectLst/>
                <a:latin typeface="+mn-lt"/>
                <a:ea typeface="+mn-ea"/>
                <a:cs typeface="+mn-cs"/>
              </a:rPr>
              <a:t>RADIO MESSAGE FORMAT</a:t>
            </a:r>
          </a:p>
          <a:p>
            <a:r>
              <a:rPr lang="en-US" sz="1200" b="0" i="0" kern="1200" dirty="0" smtClean="0">
                <a:solidFill>
                  <a:schemeClr val="tx1"/>
                </a:solidFill>
                <a:effectLst/>
                <a:latin typeface="+mn-lt"/>
                <a:ea typeface="+mn-ea"/>
                <a:cs typeface="+mn-cs"/>
              </a:rPr>
              <a:t>Use the following format for radio communications with an aircraft:</a:t>
            </a:r>
          </a:p>
          <a:p>
            <a:r>
              <a:rPr lang="en-US" sz="1200" b="0" i="0" kern="1200" dirty="0" smtClean="0">
                <a:solidFill>
                  <a:schemeClr val="tx1"/>
                </a:solidFill>
                <a:effectLst/>
                <a:latin typeface="+mn-lt"/>
                <a:ea typeface="+mn-ea"/>
                <a:cs typeface="+mn-cs"/>
              </a:rPr>
              <a:t>	Who you are talking</a:t>
            </a:r>
            <a:r>
              <a:rPr lang="en-US" sz="1200" b="0" i="0" kern="1200" baseline="0" dirty="0" smtClean="0">
                <a:solidFill>
                  <a:schemeClr val="tx1"/>
                </a:solidFill>
                <a:effectLst/>
                <a:latin typeface="+mn-lt"/>
                <a:ea typeface="+mn-ea"/>
                <a:cs typeface="+mn-cs"/>
              </a:rPr>
              <a:t> to</a:t>
            </a:r>
          </a:p>
          <a:p>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Identification your aircraft</a:t>
            </a:r>
          </a:p>
          <a:p>
            <a:r>
              <a:rPr lang="en-US" sz="1200" b="0" i="0" kern="1200" dirty="0" smtClean="0">
                <a:solidFill>
                  <a:schemeClr val="tx1"/>
                </a:solidFill>
                <a:effectLst/>
                <a:latin typeface="+mn-lt"/>
                <a:ea typeface="+mn-ea"/>
                <a:cs typeface="+mn-cs"/>
              </a:rPr>
              <a:t>	Where you are (location)</a:t>
            </a:r>
          </a:p>
          <a:p>
            <a:r>
              <a:rPr lang="en-US" sz="1200" b="0" i="0" kern="1200" dirty="0" smtClean="0">
                <a:solidFill>
                  <a:schemeClr val="tx1"/>
                </a:solidFill>
                <a:effectLst/>
                <a:latin typeface="+mn-lt"/>
                <a:ea typeface="+mn-ea"/>
                <a:cs typeface="+mn-cs"/>
              </a:rPr>
              <a:t>	Explain</a:t>
            </a:r>
            <a:r>
              <a:rPr lang="en-US" sz="1200" b="0" i="0" kern="1200" baseline="0" dirty="0" smtClean="0">
                <a:solidFill>
                  <a:schemeClr val="tx1"/>
                </a:solidFill>
                <a:effectLst/>
                <a:latin typeface="+mn-lt"/>
                <a:ea typeface="+mn-ea"/>
                <a:cs typeface="+mn-cs"/>
              </a:rPr>
              <a:t> you intentions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Who you are talking</a:t>
            </a:r>
            <a:r>
              <a:rPr lang="en-US" sz="1200" b="0" i="0" kern="1200" baseline="0" dirty="0" smtClean="0">
                <a:solidFill>
                  <a:schemeClr val="tx1"/>
                </a:solidFill>
                <a:effectLst/>
                <a:latin typeface="+mn-lt"/>
                <a:ea typeface="+mn-ea"/>
                <a:cs typeface="+mn-cs"/>
              </a:rPr>
              <a:t> to</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F180EE-3498-864F-87A8-C652F33FAD75}" type="slidenum">
              <a:rPr lang="en-US" smtClean="0"/>
              <a:t>12</a:t>
            </a:fld>
            <a:endParaRPr lang="en-US" dirty="0"/>
          </a:p>
        </p:txBody>
      </p:sp>
    </p:spTree>
    <p:extLst>
      <p:ext uri="{BB962C8B-B14F-4D97-AF65-F5344CB8AC3E}">
        <p14:creationId xmlns:p14="http://schemas.microsoft.com/office/powerpoint/2010/main" val="654922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Participate </a:t>
            </a:r>
            <a:r>
              <a:rPr lang="en-US" smtClean="0"/>
              <a:t>in activity</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13</a:t>
            </a:fld>
            <a:endParaRPr lang="en-US" dirty="0"/>
          </a:p>
        </p:txBody>
      </p:sp>
    </p:spTree>
    <p:extLst>
      <p:ext uri="{BB962C8B-B14F-4D97-AF65-F5344CB8AC3E}">
        <p14:creationId xmlns:p14="http://schemas.microsoft.com/office/powerpoint/2010/main" val="127035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14</a:t>
            </a:fld>
            <a:endParaRPr lang="en-US" dirty="0"/>
          </a:p>
        </p:txBody>
      </p:sp>
    </p:spTree>
    <p:extLst>
      <p:ext uri="{BB962C8B-B14F-4D97-AF65-F5344CB8AC3E}">
        <p14:creationId xmlns:p14="http://schemas.microsoft.com/office/powerpoint/2010/main" val="420261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15</a:t>
            </a:fld>
            <a:endParaRPr lang="en-US" dirty="0"/>
          </a:p>
        </p:txBody>
      </p:sp>
    </p:spTree>
    <p:extLst>
      <p:ext uri="{BB962C8B-B14F-4D97-AF65-F5344CB8AC3E}">
        <p14:creationId xmlns:p14="http://schemas.microsoft.com/office/powerpoint/2010/main" val="3464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 it is important</a:t>
            </a:r>
            <a:r>
              <a:rPr lang="en-US" baseline="0" dirty="0" smtClean="0"/>
              <a:t> to communicate”.</a:t>
            </a:r>
          </a:p>
          <a:p>
            <a:r>
              <a:rPr lang="en-US" baseline="0" dirty="0" smtClean="0"/>
              <a:t>Busier airports have control towers. </a:t>
            </a:r>
          </a:p>
          <a:p>
            <a:r>
              <a:rPr lang="en-US" baseline="0" dirty="0" smtClean="0"/>
              <a:t>Explain what an “Air Traffic Controller” is.</a:t>
            </a:r>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3</a:t>
            </a:fld>
            <a:endParaRPr lang="en-US" dirty="0"/>
          </a:p>
        </p:txBody>
      </p:sp>
    </p:spTree>
    <p:extLst>
      <p:ext uri="{BB962C8B-B14F-4D97-AF65-F5344CB8AC3E}">
        <p14:creationId xmlns:p14="http://schemas.microsoft.com/office/powerpoint/2010/main" val="141868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a:t>
            </a:r>
            <a:r>
              <a:rPr lang="en-US" baseline="0" dirty="0" smtClean="0"/>
              <a:t> we:</a:t>
            </a:r>
          </a:p>
          <a:p>
            <a:endParaRPr lang="en-US" baseline="0" dirty="0" smtClean="0"/>
          </a:p>
          <a:p>
            <a:r>
              <a:rPr lang="en-US" baseline="0" dirty="0" smtClean="0"/>
              <a:t>Report a position – so the tower knows where we are to provide the correct next instruction, or other pilots know where we are to enable us to stay separated.</a:t>
            </a:r>
          </a:p>
          <a:p>
            <a:endParaRPr lang="en-US" baseline="0" dirty="0" smtClean="0"/>
          </a:p>
          <a:p>
            <a:r>
              <a:rPr lang="en-US" baseline="0" dirty="0" smtClean="0"/>
              <a:t>It’s important to get weather updates as it may have changed </a:t>
            </a:r>
            <a:r>
              <a:rPr lang="en-US" baseline="0" dirty="0" err="1" smtClean="0"/>
              <a:t>enroute</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4</a:t>
            </a:fld>
            <a:endParaRPr lang="en-US" dirty="0"/>
          </a:p>
        </p:txBody>
      </p:sp>
    </p:spTree>
    <p:extLst>
      <p:ext uri="{BB962C8B-B14F-4D97-AF65-F5344CB8AC3E}">
        <p14:creationId xmlns:p14="http://schemas.microsoft.com/office/powerpoint/2010/main" val="72585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phonetic alphabet and numbering system.</a:t>
            </a:r>
          </a:p>
          <a:p>
            <a:endParaRPr lang="en-US" dirty="0" smtClean="0"/>
          </a:p>
          <a:p>
            <a:r>
              <a:rPr lang="en-US" sz="1200" b="0" i="0" kern="1200" dirty="0" smtClean="0">
                <a:solidFill>
                  <a:schemeClr val="tx1"/>
                </a:solidFill>
                <a:effectLst/>
                <a:latin typeface="+mn-lt"/>
                <a:ea typeface="+mn-ea"/>
                <a:cs typeface="+mn-cs"/>
              </a:rPr>
              <a:t>Explain why pilots use the phonetic alphabet:</a:t>
            </a:r>
          </a:p>
          <a:p>
            <a:r>
              <a:rPr lang="en-US" sz="1200" b="0" i="0" kern="1200" dirty="0" smtClean="0">
                <a:solidFill>
                  <a:schemeClr val="tx1"/>
                </a:solidFill>
                <a:effectLst/>
                <a:latin typeface="+mn-lt"/>
                <a:ea typeface="+mn-ea"/>
                <a:cs typeface="+mn-cs"/>
              </a:rPr>
              <a:t>To help eliminate mistakes caused by a change in the sound of a letter, pilots use the International Phonetic Alphabet. The International Phonetic Alphabet assigns word sounds to every letter in the alphabet. Instead of saying the letter A, pilots say the word Alpha.</a:t>
            </a:r>
            <a:endParaRPr lang="en-US" b="0" dirty="0" smtClean="0"/>
          </a:p>
          <a:p>
            <a:endParaRPr lang="en-US" b="0" dirty="0" smtClean="0"/>
          </a:p>
          <a:p>
            <a:r>
              <a:rPr lang="en-US" dirty="0" smtClean="0"/>
              <a:t>Have</a:t>
            </a:r>
            <a:r>
              <a:rPr lang="en-US" baseline="0" dirty="0" smtClean="0"/>
              <a:t> students say this aloud and together after you have reviewed this once.</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5</a:t>
            </a:fld>
            <a:endParaRPr lang="en-US" dirty="0"/>
          </a:p>
        </p:txBody>
      </p:sp>
    </p:spTree>
    <p:extLst>
      <p:ext uri="{BB962C8B-B14F-4D97-AF65-F5344CB8AC3E}">
        <p14:creationId xmlns:p14="http://schemas.microsoft.com/office/powerpoint/2010/main" val="202137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activity is available at this time.</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6</a:t>
            </a:fld>
            <a:endParaRPr lang="en-US" dirty="0"/>
          </a:p>
        </p:txBody>
      </p:sp>
    </p:spTree>
    <p:extLst>
      <p:ext uri="{BB962C8B-B14F-4D97-AF65-F5344CB8AC3E}">
        <p14:creationId xmlns:p14="http://schemas.microsoft.com/office/powerpoint/2010/main" val="6418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p>
          <a:p>
            <a:endParaRPr lang="en-US"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Runways are named by a number between 01 and 36, which is generally the magnetic</a:t>
            </a:r>
            <a:r>
              <a:rPr lang="en-US" sz="1200" b="0" i="0" kern="1200" baseline="0" dirty="0" smtClean="0">
                <a:solidFill>
                  <a:schemeClr val="tx1"/>
                </a:solidFill>
                <a:effectLst/>
                <a:latin typeface="+mn-lt"/>
                <a:ea typeface="+mn-ea"/>
                <a:cs typeface="+mn-cs"/>
              </a:rPr>
              <a:t> direction </a:t>
            </a:r>
            <a:r>
              <a:rPr lang="en-US" sz="1200" b="0" i="0" kern="1200" dirty="0" smtClean="0">
                <a:solidFill>
                  <a:schemeClr val="tx1"/>
                </a:solidFill>
                <a:effectLst/>
                <a:latin typeface="+mn-lt"/>
                <a:ea typeface="+mn-ea"/>
                <a:cs typeface="+mn-cs"/>
              </a:rPr>
              <a:t>of the runway in degree. A runway numbered 04 points east (40°), runway  22 (220°) is mostly south, and a little west, runway 27 points west (270°) and runway 36 points to the north (360° rather than 0°).</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When taking off from or landing on runway 09, a plane is heading around 90° (east).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runway can normally be used in both directions, and is named for each direction separately: e.g., "runway 15" in one direction is "runway 33" when used in the other. The two numbers differ by 18 (= 180°). For clarity in radio communications, each digit in the runway name is pronounced individually: runway one-five, runway three-three, etc. (instead of "fifteen" or "thirty-three").</a:t>
            </a:r>
          </a:p>
          <a:p>
            <a:r>
              <a:rPr lang="en-US" dirty="0" smtClean="0"/>
              <a:t> that the runway numbers align</a:t>
            </a:r>
            <a:r>
              <a:rPr lang="en-US" baseline="0" dirty="0" smtClean="0"/>
              <a:t> with the compass direction numbers. </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7</a:t>
            </a:fld>
            <a:endParaRPr lang="en-US" dirty="0"/>
          </a:p>
        </p:txBody>
      </p:sp>
    </p:spTree>
    <p:extLst>
      <p:ext uri="{BB962C8B-B14F-4D97-AF65-F5344CB8AC3E}">
        <p14:creationId xmlns:p14="http://schemas.microsoft.com/office/powerpoint/2010/main" val="219468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how to read an</a:t>
            </a:r>
            <a:r>
              <a:rPr lang="en-US" baseline="0" dirty="0" smtClean="0"/>
              <a:t> altimeter</a:t>
            </a:r>
          </a:p>
          <a:p>
            <a:endParaRPr lang="en-US" baseline="0" dirty="0" smtClean="0"/>
          </a:p>
          <a:p>
            <a:r>
              <a:rPr lang="en-US" baseline="0" dirty="0" smtClean="0"/>
              <a:t>If available have a real altimeter to pass around.</a:t>
            </a:r>
          </a:p>
          <a:p>
            <a:endParaRPr lang="en-US" baseline="0" dirty="0" smtClean="0"/>
          </a:p>
          <a:p>
            <a:r>
              <a:rPr lang="en-US" baseline="0" dirty="0" smtClean="0"/>
              <a:t>Explain that the altimeter is on the aircraft instrument panel.</a:t>
            </a:r>
          </a:p>
          <a:p>
            <a:endParaRPr lang="en-US" baseline="0" dirty="0" smtClean="0"/>
          </a:p>
          <a:p>
            <a:r>
              <a:rPr lang="en-US" sz="1200" b="0" i="0" kern="1200" dirty="0" smtClean="0">
                <a:solidFill>
                  <a:schemeClr val="tx1"/>
                </a:solidFill>
                <a:effectLst/>
                <a:latin typeface="+mn-lt"/>
                <a:ea typeface="+mn-ea"/>
                <a:cs typeface="+mn-cs"/>
              </a:rPr>
              <a:t>Reading a standard 2-hand altimeter is easy. The short pointer measures altitude in intervals of 1,000 feet (2 = 2,000 feet). The long pointer measures altitude in intervals of 100 feet. </a:t>
            </a:r>
            <a:endParaRPr lang="en-US" b="0" dirty="0"/>
          </a:p>
        </p:txBody>
      </p:sp>
      <p:sp>
        <p:nvSpPr>
          <p:cNvPr id="4" name="Slide Number Placeholder 3"/>
          <p:cNvSpPr>
            <a:spLocks noGrp="1"/>
          </p:cNvSpPr>
          <p:nvPr>
            <p:ph type="sldNum" sz="quarter" idx="5"/>
          </p:nvPr>
        </p:nvSpPr>
        <p:spPr/>
        <p:txBody>
          <a:bodyPr/>
          <a:lstStyle/>
          <a:p>
            <a:fld id="{68F180EE-3498-864F-87A8-C652F33FAD75}" type="slidenum">
              <a:rPr lang="en-US" smtClean="0"/>
              <a:t>8</a:t>
            </a:fld>
            <a:endParaRPr lang="en-US" dirty="0"/>
          </a:p>
        </p:txBody>
      </p:sp>
    </p:spTree>
    <p:extLst>
      <p:ext uri="{BB962C8B-B14F-4D97-AF65-F5344CB8AC3E}">
        <p14:creationId xmlns:p14="http://schemas.microsoft.com/office/powerpoint/2010/main" val="115967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Heading. The direction in which the longitudinal axis of an aircraft is pointed, usually expressed in degrees from North (true, magnetic, compass or grid)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heading indicator is an instrument used to determine aircraft heading.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face of the heading indicator</a:t>
            </a:r>
            <a:r>
              <a:rPr lang="en-US" sz="1200" b="0" i="0" kern="1200" baseline="0" dirty="0" smtClean="0">
                <a:solidFill>
                  <a:schemeClr val="tx1"/>
                </a:solidFill>
                <a:effectLst/>
                <a:latin typeface="+mn-lt"/>
                <a:ea typeface="+mn-ea"/>
                <a:cs typeface="+mn-cs"/>
              </a:rPr>
              <a:t> is</a:t>
            </a:r>
            <a:r>
              <a:rPr lang="en-US" sz="1200" b="0" i="0" kern="1200" dirty="0" smtClean="0">
                <a:solidFill>
                  <a:schemeClr val="tx1"/>
                </a:solidFill>
                <a:effectLst/>
                <a:latin typeface="+mn-lt"/>
                <a:ea typeface="+mn-ea"/>
                <a:cs typeface="+mn-cs"/>
              </a:rPr>
              <a:t> marked with headings (tic marks) and maintains its orientation (rotates) as the airplane turns. The apparent movement of the card gives the pilot an immediate, precise indication of the airplane's heading and the direction in which the airplane is turning.</a:t>
            </a:r>
            <a:endParaRPr lang="en-US" b="0" dirty="0"/>
          </a:p>
        </p:txBody>
      </p:sp>
      <p:sp>
        <p:nvSpPr>
          <p:cNvPr id="4" name="Slide Number Placeholder 3"/>
          <p:cNvSpPr>
            <a:spLocks noGrp="1"/>
          </p:cNvSpPr>
          <p:nvPr>
            <p:ph type="sldNum" sz="quarter" idx="5"/>
          </p:nvPr>
        </p:nvSpPr>
        <p:spPr/>
        <p:txBody>
          <a:bodyPr/>
          <a:lstStyle/>
          <a:p>
            <a:fld id="{68F180EE-3498-864F-87A8-C652F33FAD75}" type="slidenum">
              <a:rPr lang="en-US" smtClean="0"/>
              <a:t>9</a:t>
            </a:fld>
            <a:endParaRPr lang="en-US" dirty="0"/>
          </a:p>
        </p:txBody>
      </p:sp>
    </p:spTree>
    <p:extLst>
      <p:ext uri="{BB962C8B-B14F-4D97-AF65-F5344CB8AC3E}">
        <p14:creationId xmlns:p14="http://schemas.microsoft.com/office/powerpoint/2010/main" val="1473780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Participate in the activity.</a:t>
            </a:r>
            <a:endParaRPr lang="en-US" dirty="0"/>
          </a:p>
        </p:txBody>
      </p:sp>
      <p:sp>
        <p:nvSpPr>
          <p:cNvPr id="4" name="Slide Number Placeholder 3"/>
          <p:cNvSpPr>
            <a:spLocks noGrp="1"/>
          </p:cNvSpPr>
          <p:nvPr>
            <p:ph type="sldNum" sz="quarter" idx="5"/>
          </p:nvPr>
        </p:nvSpPr>
        <p:spPr/>
        <p:txBody>
          <a:bodyPr/>
          <a:lstStyle/>
          <a:p>
            <a:fld id="{68F180EE-3498-864F-87A8-C652F33FAD75}" type="slidenum">
              <a:rPr lang="en-US" smtClean="0"/>
              <a:t>10</a:t>
            </a:fld>
            <a:endParaRPr lang="en-US" dirty="0"/>
          </a:p>
        </p:txBody>
      </p:sp>
    </p:spTree>
    <p:extLst>
      <p:ext uri="{BB962C8B-B14F-4D97-AF65-F5344CB8AC3E}">
        <p14:creationId xmlns:p14="http://schemas.microsoft.com/office/powerpoint/2010/main" val="4209457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411760-274C-7344-99EE-C720356AD852}"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EDA70-D23D-0B45-A649-F71AE11D4D2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11760-274C-7344-99EE-C720356AD852}" type="datetimeFigureOut">
              <a:rPr lang="en-US" smtClean="0"/>
              <a:pPr/>
              <a:t>9/11/2020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EDA70-D23D-0B45-A649-F71AE11D4D2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548633-B4C1-5D4D-BEBB-72197FB5A1F3}"/>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Chapter Presenter</a:t>
            </a:r>
            <a:endParaRPr lang="en-US" sz="3000" b="1" dirty="0">
              <a:solidFill>
                <a:srgbClr val="5F6062"/>
              </a:solidFill>
              <a:latin typeface="Univers LT Std 45 Light"/>
              <a:cs typeface="Univers LT Std 45 Light"/>
            </a:endParaRPr>
          </a:p>
        </p:txBody>
      </p:sp>
      <p:sp>
        <p:nvSpPr>
          <p:cNvPr id="9" name="TextBox 8">
            <a:extLst>
              <a:ext uri="{FF2B5EF4-FFF2-40B4-BE49-F238E27FC236}">
                <a16:creationId xmlns:a16="http://schemas.microsoft.com/office/drawing/2014/main" id="{C7A1B474-B236-C848-B0D4-10E66D125E6E}"/>
              </a:ext>
            </a:extLst>
          </p:cNvPr>
          <p:cNvSpPr txBox="1"/>
          <p:nvPr/>
        </p:nvSpPr>
        <p:spPr>
          <a:xfrm>
            <a:off x="802734" y="1975758"/>
            <a:ext cx="7541300" cy="2306330"/>
          </a:xfrm>
          <a:prstGeom prst="rect">
            <a:avLst/>
          </a:prstGeom>
          <a:noFill/>
        </p:spPr>
        <p:txBody>
          <a:bodyPr wrap="square" lIns="0" tIns="0" rIns="0" bIns="0" rtlCol="0" anchor="b" anchorCtr="0">
            <a:noAutofit/>
          </a:bodyPr>
          <a:lstStyle/>
          <a:p>
            <a:pPr algn="ctr"/>
            <a:r>
              <a:rPr lang="en-US" sz="7900" b="1" spc="-100" dirty="0">
                <a:solidFill>
                  <a:srgbClr val="1B78BD"/>
                </a:solidFill>
                <a:latin typeface="Univers LT Std 45 Light"/>
                <a:cs typeface="Univers LT Std 45 Light"/>
              </a:rPr>
              <a:t>Aviation</a:t>
            </a:r>
          </a:p>
          <a:p>
            <a:pPr algn="ctr"/>
            <a:r>
              <a:rPr lang="en-US" sz="7900" b="1" spc="-100" dirty="0">
                <a:solidFill>
                  <a:srgbClr val="1B78BD"/>
                </a:solidFill>
                <a:latin typeface="Univers LT Std 45 Light"/>
                <a:cs typeface="Univers LT Std 45 Light"/>
              </a:rPr>
              <a:t>Communication</a:t>
            </a:r>
          </a:p>
        </p:txBody>
      </p:sp>
      <p:pic>
        <p:nvPicPr>
          <p:cNvPr id="10" name="Picture 9">
            <a:extLst>
              <a:ext uri="{FF2B5EF4-FFF2-40B4-BE49-F238E27FC236}">
                <a16:creationId xmlns:a16="http://schemas.microsoft.com/office/drawing/2014/main" id="{C7521AC6-4CEC-0F47-8CF9-88CABE3319CC}"/>
              </a:ext>
            </a:extLst>
          </p:cNvPr>
          <p:cNvPicPr>
            <a:picLocks noChangeAspect="1"/>
          </p:cNvPicPr>
          <p:nvPr/>
        </p:nvPicPr>
        <p:blipFill>
          <a:blip r:embed="rId2"/>
          <a:stretch>
            <a:fillRect/>
          </a:stretch>
        </p:blipFill>
        <p:spPr>
          <a:xfrm>
            <a:off x="4056836" y="5711383"/>
            <a:ext cx="1030328" cy="390602"/>
          </a:xfrm>
          <a:prstGeom prst="rect">
            <a:avLst/>
          </a:prstGeom>
        </p:spPr>
      </p:pic>
      <p:sp>
        <p:nvSpPr>
          <p:cNvPr id="12" name="TextBox 11">
            <a:extLst>
              <a:ext uri="{FF2B5EF4-FFF2-40B4-BE49-F238E27FC236}">
                <a16:creationId xmlns:a16="http://schemas.microsoft.com/office/drawing/2014/main" id="{E70BBA45-EC1B-5F45-A3B2-B14EA79047B0}"/>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a:t>
            </a:r>
            <a:r>
              <a:rPr lang="en-US" sz="1000" dirty="0" err="1">
                <a:solidFill>
                  <a:srgbClr val="5F6062"/>
                </a:solidFill>
                <a:latin typeface="Univers LT Std 45 Light" panose="020B0403020202020204" pitchFamily="34" charset="0"/>
              </a:rPr>
              <a:t>Sporty’s</a:t>
            </a:r>
            <a:r>
              <a:rPr lang="en-US" sz="1000" dirty="0">
                <a:solidFill>
                  <a:srgbClr val="5F6062"/>
                </a:solidFill>
                <a:latin typeface="Univers LT Std 45 Light" panose="020B0403020202020204" pitchFamily="34" charset="0"/>
              </a:rPr>
              <a:t> Foundation.</a:t>
            </a:r>
            <a:endParaRPr lang="en-US" sz="1000" dirty="0">
              <a:solidFill>
                <a:srgbClr val="5F6062"/>
              </a:solidFill>
              <a:latin typeface="Univers LT Std 45 Light" panose="020B0403020202020204" pitchFamily="34" charset="0"/>
              <a:cs typeface="Univers LT Std 45 Light"/>
            </a:endParaRPr>
          </a:p>
        </p:txBody>
      </p:sp>
      <p:pic>
        <p:nvPicPr>
          <p:cNvPr id="11" name="Picture 10">
            <a:extLst>
              <a:ext uri="{FF2B5EF4-FFF2-40B4-BE49-F238E27FC236}">
                <a16:creationId xmlns:a16="http://schemas.microsoft.com/office/drawing/2014/main" id="{7A618DCC-DE39-4543-B5FC-87E3C1EAE243}"/>
              </a:ext>
            </a:extLst>
          </p:cNvPr>
          <p:cNvPicPr>
            <a:picLocks noChangeAspect="1"/>
          </p:cNvPicPr>
          <p:nvPr/>
        </p:nvPicPr>
        <p:blipFill>
          <a:blip r:embed="rId3"/>
          <a:stretch>
            <a:fillRect/>
          </a:stretch>
        </p:blipFill>
        <p:spPr>
          <a:xfrm>
            <a:off x="2741786" y="535272"/>
            <a:ext cx="3865310" cy="90311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609600"/>
            <a:ext cx="7541300" cy="838200"/>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Activity</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1707846"/>
            <a:ext cx="5243850" cy="1859602"/>
          </a:xfrm>
          <a:prstGeom prst="rect">
            <a:avLst/>
          </a:prstGeom>
          <a:noFill/>
        </p:spPr>
        <p:txBody>
          <a:bodyPr wrap="square" lIns="0" tIns="0" rIns="0" bIns="0" rtlCol="0" anchor="t" anchorCtr="0">
            <a:noAutofit/>
          </a:bodyPr>
          <a:lstStyle/>
          <a:p>
            <a:pPr marL="342900" indent="-342900">
              <a:buFont typeface="Wingdings" pitchFamily="2" charset="2"/>
              <a:buChar char="ü"/>
            </a:pPr>
            <a:r>
              <a:rPr lang="en-US" sz="2000" dirty="0">
                <a:solidFill>
                  <a:srgbClr val="5F6062"/>
                </a:solidFill>
                <a:latin typeface="Univers LT Std 45 Light" panose="020B0403020202020204" pitchFamily="34" charset="0"/>
              </a:rPr>
              <a:t>Aviation Lingo Worksheet</a:t>
            </a:r>
          </a:p>
          <a:p>
            <a:pPr marL="573088" lvl="1" indent="-219075">
              <a:buFont typeface="Arial" panose="020B0604020202020204" pitchFamily="34" charset="0"/>
              <a:buChar char="•"/>
            </a:pPr>
            <a:r>
              <a:rPr lang="en-US" sz="2000" dirty="0">
                <a:solidFill>
                  <a:srgbClr val="5F6062"/>
                </a:solidFill>
                <a:latin typeface="Univers LT Std 45 Light" panose="020B0403020202020204" pitchFamily="34" charset="0"/>
              </a:rPr>
              <a:t>Common Communications</a:t>
            </a:r>
            <a:endParaRPr lang="en-US" sz="2400" dirty="0">
              <a:solidFill>
                <a:srgbClr val="5F6062"/>
              </a:solidFill>
              <a:latin typeface="Univers LT Std 45 Light" panose="020B0403020202020204" pitchFamily="34" charset="0"/>
            </a:endParaRPr>
          </a:p>
          <a:p>
            <a:pPr marL="804863" lvl="2" indent="-231775">
              <a:buFont typeface="Arial" panose="020B0604020202020204" pitchFamily="34" charset="0"/>
              <a:buChar char="•"/>
            </a:pPr>
            <a:r>
              <a:rPr lang="en-US" sz="2000" dirty="0">
                <a:solidFill>
                  <a:srgbClr val="5F6062"/>
                </a:solidFill>
                <a:latin typeface="Univers LT Std 45 Light" panose="020B0403020202020204" pitchFamily="34" charset="0"/>
              </a:rPr>
              <a:t>Runway</a:t>
            </a:r>
          </a:p>
          <a:p>
            <a:pPr marL="804863" lvl="2" indent="-231775">
              <a:buFont typeface="Arial" panose="020B0604020202020204" pitchFamily="34" charset="0"/>
              <a:buChar char="•"/>
            </a:pPr>
            <a:r>
              <a:rPr lang="en-US" sz="2000" dirty="0">
                <a:solidFill>
                  <a:srgbClr val="5F6062"/>
                </a:solidFill>
                <a:latin typeface="Univers LT Std 45 Light" panose="020B0403020202020204" pitchFamily="34" charset="0"/>
              </a:rPr>
              <a:t>Altitude</a:t>
            </a:r>
          </a:p>
          <a:p>
            <a:pPr marL="804863" lvl="2" indent="-231775">
              <a:buFont typeface="Arial" panose="020B0604020202020204" pitchFamily="34" charset="0"/>
              <a:buChar char="•"/>
            </a:pPr>
            <a:r>
              <a:rPr lang="en-US" sz="2000" dirty="0">
                <a:solidFill>
                  <a:srgbClr val="5F6062"/>
                </a:solidFill>
                <a:latin typeface="Univers LT Std 45 Light" panose="020B0403020202020204" pitchFamily="34" charset="0"/>
              </a:rPr>
              <a:t>Heading</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7" name="TextBox 6">
            <a:extLst>
              <a:ext uri="{FF2B5EF4-FFF2-40B4-BE49-F238E27FC236}">
                <a16:creationId xmlns:a16="http://schemas.microsoft.com/office/drawing/2014/main" id="{69B9E2B5-90A4-FC4E-BEA3-B572E5EBFECA}"/>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pic>
        <p:nvPicPr>
          <p:cNvPr id="3" name="Picture 2">
            <a:extLst>
              <a:ext uri="{FF2B5EF4-FFF2-40B4-BE49-F238E27FC236}">
                <a16:creationId xmlns:a16="http://schemas.microsoft.com/office/drawing/2014/main" id="{4E0E3EB3-4F8D-3744-9CE9-49F98CDD84C1}"/>
              </a:ext>
            </a:extLst>
          </p:cNvPr>
          <p:cNvPicPr>
            <a:picLocks noChangeAspect="1"/>
          </p:cNvPicPr>
          <p:nvPr/>
        </p:nvPicPr>
        <p:blipFill>
          <a:blip r:embed="rId4"/>
          <a:stretch>
            <a:fillRect/>
          </a:stretch>
        </p:blipFill>
        <p:spPr>
          <a:xfrm>
            <a:off x="1503198" y="2891532"/>
            <a:ext cx="6137603" cy="3178963"/>
          </a:xfrm>
          <a:prstGeom prst="rect">
            <a:avLst/>
          </a:prstGeom>
        </p:spPr>
      </p:pic>
    </p:spTree>
    <p:extLst>
      <p:ext uri="{BB962C8B-B14F-4D97-AF65-F5344CB8AC3E}">
        <p14:creationId xmlns:p14="http://schemas.microsoft.com/office/powerpoint/2010/main" val="242126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609600"/>
            <a:ext cx="7541300" cy="1371600"/>
          </a:xfrm>
          <a:prstGeom prst="rect">
            <a:avLst/>
          </a:prstGeom>
          <a:noFill/>
        </p:spPr>
        <p:txBody>
          <a:bodyPr wrap="square" lIns="0" tIns="0" rIns="0" bIns="0" rtlCol="0" anchor="b" anchorCtr="0">
            <a:noAutofit/>
          </a:bodyPr>
          <a:lstStyle/>
          <a:p>
            <a:pPr>
              <a:lnSpc>
                <a:spcPct val="100000"/>
              </a:lnSpc>
              <a:buClrTx/>
              <a:buFontTx/>
              <a:buNone/>
            </a:pPr>
            <a:r>
              <a:rPr lang="en-US" altLang="en-US" sz="4400" b="1" dirty="0">
                <a:solidFill>
                  <a:srgbClr val="1B78BD"/>
                </a:solidFill>
                <a:latin typeface="Univers LT Std 65" panose="020B0603020202020204" pitchFamily="34" charset="0"/>
              </a:rPr>
              <a:t>Towered vs. Nontowered Communications</a:t>
            </a: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2273300"/>
            <a:ext cx="3389650" cy="3377486"/>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Towered</a:t>
            </a:r>
            <a:endParaRPr lang="en-US" sz="2000" b="1" dirty="0">
              <a:solidFill>
                <a:srgbClr val="5F6062"/>
              </a:solidFill>
              <a:latin typeface="Univers LT Std 65" panose="020B06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cs typeface="Univers LT Std 45 Light"/>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Communication is between pilot and air traffic controller</a:t>
            </a:r>
          </a:p>
          <a:p>
            <a:pPr marL="342900" indent="-342900">
              <a:buFont typeface="Wingdings" pitchFamily="2" charset="2"/>
              <a:buChar char="ü"/>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No communication with other pilots</a:t>
            </a:r>
          </a:p>
          <a:p>
            <a:pPr marL="342900" indent="-342900">
              <a:buFont typeface="Wingdings" pitchFamily="2" charset="2"/>
              <a:buChar char="ü"/>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Instructions and clearances from tower must be followed</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7" name="TextBox 6">
            <a:extLst>
              <a:ext uri="{FF2B5EF4-FFF2-40B4-BE49-F238E27FC236}">
                <a16:creationId xmlns:a16="http://schemas.microsoft.com/office/drawing/2014/main" id="{9CE7EB50-0FB5-EF43-A4EF-5FEE785814E7}"/>
              </a:ext>
            </a:extLst>
          </p:cNvPr>
          <p:cNvSpPr txBox="1"/>
          <p:nvPr/>
        </p:nvSpPr>
        <p:spPr>
          <a:xfrm>
            <a:off x="4903450" y="2273300"/>
            <a:ext cx="3681750" cy="3377486"/>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Nontowered</a:t>
            </a:r>
          </a:p>
          <a:p>
            <a:endParaRPr lang="en-US" sz="2000" b="1" dirty="0">
              <a:solidFill>
                <a:srgbClr val="5F6062"/>
              </a:solidFill>
              <a:latin typeface="Univers LT Std 65" panose="020B0603020202020204" pitchFamily="34" charset="0"/>
              <a:cs typeface="Univers LT Std 45 Light"/>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No air traffic controller</a:t>
            </a:r>
          </a:p>
          <a:p>
            <a:pPr marL="342900" indent="-342900">
              <a:buFont typeface="Wingdings" pitchFamily="2" charset="2"/>
              <a:buChar char="ü"/>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All communication is between pilots</a:t>
            </a:r>
          </a:p>
          <a:p>
            <a:pPr marL="342900" indent="-342900">
              <a:buFont typeface="Wingdings" pitchFamily="2" charset="2"/>
              <a:buChar char="ü"/>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Pilots state their location </a:t>
            </a:r>
            <a:br>
              <a:rPr lang="en-US" sz="2000" dirty="0">
                <a:solidFill>
                  <a:srgbClr val="5F6062"/>
                </a:solidFill>
                <a:latin typeface="Univers LT Std 45 Light" panose="020B0403020202020204" pitchFamily="34" charset="0"/>
              </a:rPr>
            </a:br>
            <a:r>
              <a:rPr lang="en-US" sz="2000" dirty="0">
                <a:solidFill>
                  <a:srgbClr val="5F6062"/>
                </a:solidFill>
                <a:latin typeface="Univers LT Std 45 Light" panose="020B0403020202020204" pitchFamily="34" charset="0"/>
              </a:rPr>
              <a:t>and intentions to other </a:t>
            </a:r>
            <a:br>
              <a:rPr lang="en-US" sz="2000" dirty="0">
                <a:solidFill>
                  <a:srgbClr val="5F6062"/>
                </a:solidFill>
                <a:latin typeface="Univers LT Std 45 Light" panose="020B0403020202020204" pitchFamily="34" charset="0"/>
              </a:rPr>
            </a:br>
            <a:r>
              <a:rPr lang="en-US" sz="2000" dirty="0">
                <a:solidFill>
                  <a:srgbClr val="5F6062"/>
                </a:solidFill>
                <a:latin typeface="Univers LT Std 45 Light" panose="020B0403020202020204" pitchFamily="34" charset="0"/>
              </a:rPr>
              <a:t>pilots in the area</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11" name="TextBox 10">
            <a:extLst>
              <a:ext uri="{FF2B5EF4-FFF2-40B4-BE49-F238E27FC236}">
                <a16:creationId xmlns:a16="http://schemas.microsoft.com/office/drawing/2014/main" id="{279FDCF9-894A-6246-BCC5-BCC13AC66E35}"/>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3146765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8242" y="444267"/>
            <a:ext cx="7541300" cy="800100"/>
          </a:xfrm>
          <a:prstGeom prst="rect">
            <a:avLst/>
          </a:prstGeom>
          <a:noFill/>
        </p:spPr>
        <p:txBody>
          <a:bodyPr wrap="square" lIns="0" tIns="0" rIns="0" bIns="0" rtlCol="0" anchor="b" anchorCtr="0">
            <a:noAutofit/>
          </a:bodyPr>
          <a:lstStyle/>
          <a:p>
            <a:pPr>
              <a:lnSpc>
                <a:spcPct val="100000"/>
              </a:lnSpc>
              <a:buClrTx/>
              <a:buFontTx/>
              <a:buNone/>
            </a:pPr>
            <a:r>
              <a:rPr lang="en-US" sz="4800" b="1" dirty="0">
                <a:solidFill>
                  <a:srgbClr val="1B78BD"/>
                </a:solidFill>
                <a:latin typeface="Univers LT Std 65" panose="020B0603020202020204" pitchFamily="34" charset="0"/>
              </a:rPr>
              <a:t>Using the Radio </a:t>
            </a:r>
            <a:endParaRPr lang="en-US" altLang="en-US" sz="4800" b="1" dirty="0">
              <a:solidFill>
                <a:srgbClr val="1B78BD"/>
              </a:solidFill>
              <a:latin typeface="Univers LT Std 65" panose="020B0603020202020204" pitchFamily="34" charset="0"/>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233E0626-44B4-DE40-BF13-71478A5BA1C9}"/>
              </a:ext>
            </a:extLst>
          </p:cNvPr>
          <p:cNvSpPr txBox="1"/>
          <p:nvPr/>
        </p:nvSpPr>
        <p:spPr>
          <a:xfrm>
            <a:off x="798242" y="1536726"/>
            <a:ext cx="4102100" cy="3377486"/>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Radio Frequencies</a:t>
            </a:r>
          </a:p>
          <a:p>
            <a:pPr marL="342900" indent="-342900">
              <a:buFont typeface="Wingdings" pitchFamily="2" charset="2"/>
              <a:buChar char="ü"/>
            </a:pPr>
            <a:r>
              <a:rPr lang="en-US" sz="2000" dirty="0">
                <a:solidFill>
                  <a:srgbClr val="5F6062"/>
                </a:solidFill>
                <a:latin typeface="Univers LT Std 45 Light" panose="020B0403020202020204" pitchFamily="34" charset="0"/>
              </a:rPr>
              <a:t>Like a radio station</a:t>
            </a:r>
          </a:p>
          <a:p>
            <a:pPr marL="342900" indent="-342900">
              <a:buFont typeface="Wingdings" pitchFamily="2" charset="2"/>
              <a:buChar char="ü"/>
            </a:pPr>
            <a:r>
              <a:rPr lang="en-US" sz="2000" dirty="0">
                <a:solidFill>
                  <a:srgbClr val="5F6062"/>
                </a:solidFill>
                <a:latin typeface="Univers LT Std 45 Light" panose="020B0403020202020204" pitchFamily="34" charset="0"/>
              </a:rPr>
              <a:t>Examples:</a:t>
            </a:r>
          </a:p>
          <a:p>
            <a:pPr marL="581025" lvl="1" indent="-238125">
              <a:buFont typeface="Arial" panose="020B0604020202020204" pitchFamily="34" charset="0"/>
              <a:buChar char="•"/>
            </a:pPr>
            <a:r>
              <a:rPr lang="en-US" sz="2000" dirty="0">
                <a:solidFill>
                  <a:srgbClr val="5F6062"/>
                </a:solidFill>
                <a:latin typeface="Univers LT Std 45 Light" panose="020B0403020202020204" pitchFamily="34" charset="0"/>
              </a:rPr>
              <a:t>118.50</a:t>
            </a:r>
          </a:p>
          <a:p>
            <a:pPr marL="581025" lvl="1" indent="-238125">
              <a:buFont typeface="Arial" panose="020B0604020202020204" pitchFamily="34" charset="0"/>
              <a:buChar char="•"/>
            </a:pPr>
            <a:r>
              <a:rPr lang="en-US" sz="2000" dirty="0">
                <a:solidFill>
                  <a:srgbClr val="5F6062"/>
                </a:solidFill>
                <a:latin typeface="Univers LT Std 45 Light" panose="020B0403020202020204" pitchFamily="34" charset="0"/>
              </a:rPr>
              <a:t>121.5 – Emergency </a:t>
            </a:r>
            <a:br>
              <a:rPr lang="en-US" sz="2000" dirty="0">
                <a:solidFill>
                  <a:srgbClr val="5F6062"/>
                </a:solidFill>
                <a:latin typeface="Univers LT Std 45 Light" panose="020B0403020202020204" pitchFamily="34" charset="0"/>
              </a:rPr>
            </a:br>
            <a:r>
              <a:rPr lang="en-US" sz="2000" dirty="0">
                <a:solidFill>
                  <a:srgbClr val="5F6062"/>
                </a:solidFill>
                <a:latin typeface="Univers LT Std 45 Light" panose="020B0403020202020204" pitchFamily="34" charset="0"/>
              </a:rPr>
              <a:t>Frequency</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14" name="TextBox 13">
            <a:extLst>
              <a:ext uri="{FF2B5EF4-FFF2-40B4-BE49-F238E27FC236}">
                <a16:creationId xmlns:a16="http://schemas.microsoft.com/office/drawing/2014/main" id="{3C3A4A61-24B4-9144-97CD-C7B33691F07F}"/>
              </a:ext>
            </a:extLst>
          </p:cNvPr>
          <p:cNvSpPr txBox="1"/>
          <p:nvPr/>
        </p:nvSpPr>
        <p:spPr>
          <a:xfrm>
            <a:off x="4433550" y="1536726"/>
            <a:ext cx="3681750" cy="3377486"/>
          </a:xfrm>
          <a:prstGeom prst="rect">
            <a:avLst/>
          </a:prstGeom>
          <a:noFill/>
        </p:spPr>
        <p:txBody>
          <a:bodyPr wrap="square" lIns="0" tIns="0" rIns="0" bIns="0" rtlCol="0" anchor="t" anchorCtr="0">
            <a:noAutofit/>
          </a:bodyPr>
          <a:lstStyle/>
          <a:p>
            <a:r>
              <a:rPr lang="en-US" sz="2400" b="1" dirty="0">
                <a:solidFill>
                  <a:srgbClr val="5F6062"/>
                </a:solidFill>
                <a:latin typeface="Univers LT Std 65" panose="020B0603020202020204" pitchFamily="34" charset="0"/>
              </a:rPr>
              <a:t>Using the Radio</a:t>
            </a:r>
          </a:p>
          <a:p>
            <a:pPr marL="342900" indent="-342900">
              <a:buFont typeface="Wingdings" pitchFamily="2" charset="2"/>
              <a:buChar char="ü"/>
            </a:pPr>
            <a:r>
              <a:rPr lang="en-US" sz="2000" dirty="0">
                <a:solidFill>
                  <a:srgbClr val="5F6062"/>
                </a:solidFill>
                <a:latin typeface="Univers LT Std 45 Light" panose="020B0403020202020204" pitchFamily="34" charset="0"/>
              </a:rPr>
              <a:t>Speak and listen through a headset</a:t>
            </a:r>
          </a:p>
          <a:p>
            <a:pPr marL="342900" indent="-342900">
              <a:buFont typeface="Wingdings" pitchFamily="2" charset="2"/>
              <a:buChar char="ü"/>
            </a:pPr>
            <a:r>
              <a:rPr lang="en-US" sz="2000" dirty="0">
                <a:solidFill>
                  <a:srgbClr val="5F6062"/>
                </a:solidFill>
                <a:latin typeface="Univers LT Std 45 Light" panose="020B0403020202020204" pitchFamily="34" charset="0"/>
              </a:rPr>
              <a:t>Transmit using</a:t>
            </a:r>
            <a:br>
              <a:rPr lang="en-US" sz="2000" dirty="0">
                <a:solidFill>
                  <a:srgbClr val="5F6062"/>
                </a:solidFill>
                <a:latin typeface="Univers LT Std 45 Light" panose="020B0403020202020204" pitchFamily="34" charset="0"/>
              </a:rPr>
            </a:br>
            <a:r>
              <a:rPr lang="en-US" sz="2000" dirty="0">
                <a:solidFill>
                  <a:srgbClr val="5F6062"/>
                </a:solidFill>
                <a:latin typeface="Univers LT Std 45 Light" panose="020B0403020202020204" pitchFamily="34" charset="0"/>
              </a:rPr>
              <a:t>“Push to Talk” button</a:t>
            </a:r>
          </a:p>
          <a:p>
            <a:pPr marL="685800" lvl="1" indent="-228600">
              <a:buFont typeface="Arial" panose="020B0604020202020204" pitchFamily="34" charset="0"/>
              <a:buChar char="•"/>
            </a:pPr>
            <a:r>
              <a:rPr lang="en-US" sz="2000" dirty="0">
                <a:solidFill>
                  <a:srgbClr val="5F6062"/>
                </a:solidFill>
                <a:latin typeface="Univers LT Std 45 Light" panose="020B0403020202020204" pitchFamily="34" charset="0"/>
              </a:rPr>
              <a:t>Push and hold when talking</a:t>
            </a:r>
          </a:p>
          <a:p>
            <a:pPr marL="685800" lvl="1" indent="-228600">
              <a:buFont typeface="Arial" panose="020B0604020202020204" pitchFamily="34" charset="0"/>
              <a:buChar char="•"/>
            </a:pPr>
            <a:r>
              <a:rPr lang="en-US" sz="2000" dirty="0">
                <a:solidFill>
                  <a:srgbClr val="5F6062"/>
                </a:solidFill>
                <a:latin typeface="Univers LT Std 45 Light" panose="020B0403020202020204" pitchFamily="34" charset="0"/>
              </a:rPr>
              <a:t>Release to stop transmitting</a:t>
            </a:r>
          </a:p>
          <a:p>
            <a:pPr marL="685800" lvl="1" indent="-228600">
              <a:buFont typeface="Arial" panose="020B0604020202020204" pitchFamily="34" charset="0"/>
              <a:buChar char="•"/>
            </a:pPr>
            <a:r>
              <a:rPr lang="en-US" sz="2000" dirty="0">
                <a:solidFill>
                  <a:srgbClr val="5F6062"/>
                </a:solidFill>
                <a:latin typeface="Univers LT Std 45 Light" panose="020B0403020202020204" pitchFamily="34" charset="0"/>
              </a:rPr>
              <a:t>Remember to keep the mic close to your mouth to be heard clearly!</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pic>
        <p:nvPicPr>
          <p:cNvPr id="9" name="Picture 8">
            <a:extLst>
              <a:ext uri="{FF2B5EF4-FFF2-40B4-BE49-F238E27FC236}">
                <a16:creationId xmlns:a16="http://schemas.microsoft.com/office/drawing/2014/main" id="{AA837F52-D0FA-1744-8048-5E1ACA4A3FBC}"/>
              </a:ext>
            </a:extLst>
          </p:cNvPr>
          <p:cNvPicPr>
            <a:picLocks noChangeAspect="1"/>
          </p:cNvPicPr>
          <p:nvPr/>
        </p:nvPicPr>
        <p:blipFill>
          <a:blip r:embed="rId4"/>
          <a:stretch>
            <a:fillRect/>
          </a:stretch>
        </p:blipFill>
        <p:spPr>
          <a:xfrm>
            <a:off x="353122" y="3442447"/>
            <a:ext cx="4303241" cy="2651727"/>
          </a:xfrm>
          <a:prstGeom prst="rect">
            <a:avLst/>
          </a:prstGeom>
        </p:spPr>
      </p:pic>
      <p:sp>
        <p:nvSpPr>
          <p:cNvPr id="15" name="TextBox 14">
            <a:extLst>
              <a:ext uri="{FF2B5EF4-FFF2-40B4-BE49-F238E27FC236}">
                <a16:creationId xmlns:a16="http://schemas.microsoft.com/office/drawing/2014/main" id="{EBBD8240-61D4-A54D-B3BB-9D89A352D1BF}"/>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8841450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0642" y="699682"/>
            <a:ext cx="7541300" cy="568036"/>
          </a:xfrm>
          <a:prstGeom prst="rect">
            <a:avLst/>
          </a:prstGeom>
          <a:noFill/>
        </p:spPr>
        <p:txBody>
          <a:bodyPr wrap="square" lIns="0" tIns="0" rIns="0" bIns="0" rtlCol="0" anchor="b" anchorCtr="0">
            <a:noAutofit/>
          </a:bodyPr>
          <a:lstStyle/>
          <a:p>
            <a:pPr>
              <a:lnSpc>
                <a:spcPct val="100000"/>
              </a:lnSpc>
              <a:buClrTx/>
              <a:buFontTx/>
              <a:buNone/>
            </a:pPr>
            <a:r>
              <a:rPr lang="en-US" altLang="en-US" sz="4800" b="1" dirty="0">
                <a:solidFill>
                  <a:srgbClr val="1B78BD"/>
                </a:solidFill>
                <a:latin typeface="Univers LT Std 65" panose="020B0603020202020204" pitchFamily="34" charset="0"/>
              </a:rPr>
              <a:t>Group Activity</a:t>
            </a: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1850468"/>
            <a:ext cx="6564650" cy="3377486"/>
          </a:xfrm>
          <a:prstGeom prst="rect">
            <a:avLst/>
          </a:prstGeom>
          <a:noFill/>
        </p:spPr>
        <p:txBody>
          <a:bodyPr wrap="square" lIns="0" tIns="0" rIns="0" bIns="0" rtlCol="0" anchor="t" anchorCtr="0">
            <a:noAutofit/>
          </a:bodyPr>
          <a:lstStyle/>
          <a:p>
            <a:pPr marL="342900" lvl="1" indent="-342900">
              <a:buFont typeface="Wingdings" pitchFamily="2" charset="2"/>
              <a:buChar char="ü"/>
            </a:pPr>
            <a:r>
              <a:rPr lang="en-US" altLang="en-US" sz="2000" dirty="0">
                <a:solidFill>
                  <a:srgbClr val="5F6062"/>
                </a:solidFill>
                <a:latin typeface="Univers LT Std 45 Light" panose="020B0403020202020204" pitchFamily="34" charset="0"/>
              </a:rPr>
              <a:t>Talking on the Radio</a:t>
            </a:r>
          </a:p>
          <a:p>
            <a:pPr marL="342900" lvl="1" indent="-342900">
              <a:buFont typeface="Wingdings" pitchFamily="2" charset="2"/>
              <a:buChar char="ü"/>
            </a:pPr>
            <a:endParaRPr lang="en-US" altLang="en-US" sz="2000" dirty="0">
              <a:solidFill>
                <a:srgbClr val="5F6062"/>
              </a:solidFill>
              <a:latin typeface="Univers LT Std 45 Light" panose="020B0403020202020204" pitchFamily="34" charset="0"/>
            </a:endParaRPr>
          </a:p>
          <a:p>
            <a:pPr marL="573088" lvl="2" indent="-219075">
              <a:buFont typeface="Arial" panose="020B0604020202020204" pitchFamily="34" charset="0"/>
              <a:buChar char="•"/>
            </a:pPr>
            <a:r>
              <a:rPr lang="en-US" altLang="en-US" sz="2000" dirty="0">
                <a:solidFill>
                  <a:srgbClr val="5F6062"/>
                </a:solidFill>
                <a:latin typeface="Univers LT Std 45 Light" panose="020B0403020202020204" pitchFamily="34" charset="0"/>
              </a:rPr>
              <a:t>Talking with the tower</a:t>
            </a:r>
          </a:p>
          <a:p>
            <a:pPr marL="573088" lvl="2" indent="-219075">
              <a:buFont typeface="Arial" panose="020B0604020202020204" pitchFamily="34" charset="0"/>
              <a:buChar char="•"/>
            </a:pPr>
            <a:endParaRPr lang="en-US" altLang="en-US" sz="2000" dirty="0">
              <a:solidFill>
                <a:srgbClr val="5F6062"/>
              </a:solidFill>
              <a:latin typeface="Univers LT Std 45 Light" panose="020B0403020202020204" pitchFamily="34" charset="0"/>
            </a:endParaRPr>
          </a:p>
          <a:p>
            <a:pPr marL="573088" lvl="2" indent="-219075">
              <a:buFont typeface="Arial" panose="020B0604020202020204" pitchFamily="34" charset="0"/>
              <a:buChar char="•"/>
            </a:pPr>
            <a:r>
              <a:rPr lang="en-US" altLang="en-US" sz="2000" dirty="0">
                <a:solidFill>
                  <a:srgbClr val="5F6062"/>
                </a:solidFill>
                <a:latin typeface="Univers LT Std 45 Light" panose="020B0403020202020204" pitchFamily="34" charset="0"/>
              </a:rPr>
              <a:t>Pair up:</a:t>
            </a:r>
          </a:p>
          <a:p>
            <a:pPr marL="573088" lvl="2" indent="-219075">
              <a:buFont typeface="Arial" panose="020B0604020202020204" pitchFamily="34" charset="0"/>
              <a:buChar char="•"/>
            </a:pPr>
            <a:endParaRPr lang="en-US" altLang="en-US" sz="2000" dirty="0">
              <a:solidFill>
                <a:srgbClr val="5F6062"/>
              </a:solidFill>
              <a:latin typeface="Univers LT Std 45 Light" panose="020B0403020202020204" pitchFamily="34" charset="0"/>
            </a:endParaRPr>
          </a:p>
          <a:p>
            <a:pPr marL="804863" lvl="4" indent="-231775">
              <a:buFont typeface="Arial" panose="020B0604020202020204" pitchFamily="34" charset="0"/>
              <a:buChar char="•"/>
            </a:pPr>
            <a:r>
              <a:rPr lang="en-US" altLang="en-US" sz="2000" dirty="0">
                <a:solidFill>
                  <a:srgbClr val="5F6062"/>
                </a:solidFill>
                <a:latin typeface="Univers LT Std 45 Light" panose="020B0403020202020204" pitchFamily="34" charset="0"/>
              </a:rPr>
              <a:t>One person act as the air traffic controller</a:t>
            </a:r>
          </a:p>
          <a:p>
            <a:pPr marL="804863" lvl="4" indent="-231775">
              <a:buFont typeface="Arial" panose="020B0604020202020204" pitchFamily="34" charset="0"/>
              <a:buChar char="•"/>
            </a:pPr>
            <a:endParaRPr lang="en-US" altLang="en-US" sz="2000" dirty="0">
              <a:solidFill>
                <a:srgbClr val="5F6062"/>
              </a:solidFill>
              <a:latin typeface="Univers LT Std 45 Light" panose="020B0403020202020204" pitchFamily="34" charset="0"/>
            </a:endParaRPr>
          </a:p>
          <a:p>
            <a:pPr marL="804863" lvl="4" indent="-231775">
              <a:buFont typeface="Arial" panose="020B0604020202020204" pitchFamily="34" charset="0"/>
              <a:buChar char="•"/>
            </a:pPr>
            <a:r>
              <a:rPr lang="en-US" altLang="en-US" sz="2000" dirty="0">
                <a:solidFill>
                  <a:srgbClr val="5F6062"/>
                </a:solidFill>
                <a:latin typeface="Univers LT Std 45 Light" panose="020B0403020202020204" pitchFamily="34" charset="0"/>
              </a:rPr>
              <a:t>One person act as the pilot</a:t>
            </a: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7" name="TextBox 6">
            <a:extLst>
              <a:ext uri="{FF2B5EF4-FFF2-40B4-BE49-F238E27FC236}">
                <a16:creationId xmlns:a16="http://schemas.microsoft.com/office/drawing/2014/main" id="{FF72D1E1-5C60-E044-B930-6E37A0BCFF1A}"/>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3187343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CD292EC-89D8-774E-960B-6FC61EF76680}"/>
              </a:ext>
            </a:extLst>
          </p:cNvPr>
          <p:cNvSpPr txBox="1"/>
          <p:nvPr/>
        </p:nvSpPr>
        <p:spPr>
          <a:xfrm>
            <a:off x="802734" y="557157"/>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Objectives</a:t>
            </a:r>
          </a:p>
        </p:txBody>
      </p:sp>
      <p:cxnSp>
        <p:nvCxnSpPr>
          <p:cNvPr id="26" name="Straight Connector 25">
            <a:extLst>
              <a:ext uri="{FF2B5EF4-FFF2-40B4-BE49-F238E27FC236}">
                <a16:creationId xmlns:a16="http://schemas.microsoft.com/office/drawing/2014/main" id="{5ED48B7F-CABB-4D45-9600-3283E2EA8931}"/>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C3607174-8962-CC47-AC9E-AD5721AF4F9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21" name="TextBox 20">
            <a:extLst>
              <a:ext uri="{FF2B5EF4-FFF2-40B4-BE49-F238E27FC236}">
                <a16:creationId xmlns:a16="http://schemas.microsoft.com/office/drawing/2014/main" id="{37128DF6-F1DF-6841-AD1F-874B60A98A0C}"/>
              </a:ext>
            </a:extLst>
          </p:cNvPr>
          <p:cNvSpPr txBox="1"/>
          <p:nvPr/>
        </p:nvSpPr>
        <p:spPr>
          <a:xfrm>
            <a:off x="802732" y="1850468"/>
            <a:ext cx="7281094" cy="3800318"/>
          </a:xfrm>
          <a:prstGeom prst="rect">
            <a:avLst/>
          </a:prstGeom>
          <a:noFill/>
        </p:spPr>
        <p:txBody>
          <a:bodyPr wrap="square" lIns="0" tIns="0" rIns="0" bIns="0" rtlCol="0" anchor="t" anchorCtr="0">
            <a:noAutofit/>
          </a:bodyPr>
          <a:lstStyle/>
          <a:p>
            <a:r>
              <a:rPr lang="en-US" sz="2400" b="1" dirty="0">
                <a:solidFill>
                  <a:srgbClr val="5F6062"/>
                </a:solidFill>
                <a:latin typeface="Univers LT Std 45 Light"/>
                <a:cs typeface="Univers LT Std 45 Light"/>
              </a:rPr>
              <a:t>You can now recognize</a:t>
            </a:r>
          </a:p>
          <a:p>
            <a:endParaRPr lang="en-US" sz="2400" b="1" dirty="0">
              <a:solidFill>
                <a:srgbClr val="5F6062"/>
              </a:solidFill>
              <a:latin typeface="Univers LT Std 45 Light"/>
              <a:cs typeface="Univers LT Std 45 Light"/>
            </a:endParaRPr>
          </a:p>
          <a:p>
            <a:pPr marL="571500" indent="-571500">
              <a:buFont typeface="Wingdings" pitchFamily="2" charset="2"/>
              <a:buChar char="ü"/>
            </a:pPr>
            <a:r>
              <a:rPr lang="en-US" sz="2400" dirty="0">
                <a:solidFill>
                  <a:srgbClr val="5F6062"/>
                </a:solidFill>
                <a:latin typeface="Univers LT Std 45 Light" panose="020B0403020202020204" pitchFamily="34" charset="0"/>
              </a:rPr>
              <a:t>Standard Aviation Terminology</a:t>
            </a:r>
          </a:p>
          <a:p>
            <a:pPr marL="806450" lvl="1" indent="-222250">
              <a:buFont typeface="Arial" panose="020B0604020202020204" pitchFamily="34" charset="0"/>
              <a:buChar char="•"/>
            </a:pPr>
            <a:r>
              <a:rPr lang="en-US" sz="2400" dirty="0">
                <a:solidFill>
                  <a:srgbClr val="5F6062"/>
                </a:solidFill>
                <a:latin typeface="Univers LT Std 45 Light" panose="020B0403020202020204" pitchFamily="34" charset="0"/>
              </a:rPr>
              <a:t>Phonetic alphabet</a:t>
            </a:r>
          </a:p>
          <a:p>
            <a:pPr marL="806450" lvl="1" indent="-222250">
              <a:buFont typeface="Arial" panose="020B0604020202020204" pitchFamily="34" charset="0"/>
              <a:buChar char="•"/>
            </a:pPr>
            <a:endParaRPr lang="en-US" sz="2400" dirty="0">
              <a:solidFill>
                <a:srgbClr val="5F6062"/>
              </a:solidFill>
              <a:latin typeface="Univers LT Std 45 Light" panose="020B0403020202020204" pitchFamily="34" charset="0"/>
            </a:endParaRPr>
          </a:p>
          <a:p>
            <a:pPr marL="584200" indent="-584200">
              <a:buFont typeface="Wingdings" pitchFamily="2" charset="2"/>
              <a:buChar char="ü"/>
            </a:pPr>
            <a:r>
              <a:rPr lang="en-US" sz="2400" dirty="0">
                <a:solidFill>
                  <a:srgbClr val="5F6062"/>
                </a:solidFill>
                <a:latin typeface="Univers LT Std 45 Light" panose="020B0403020202020204" pitchFamily="34" charset="0"/>
              </a:rPr>
              <a:t>Common Communications</a:t>
            </a:r>
          </a:p>
          <a:p>
            <a:pPr marL="584200" indent="-584200">
              <a:buFont typeface="Wingdings" pitchFamily="2" charset="2"/>
              <a:buChar char="ü"/>
            </a:pPr>
            <a:endParaRPr lang="en-US" sz="2400" dirty="0">
              <a:solidFill>
                <a:srgbClr val="5F6062"/>
              </a:solidFill>
              <a:latin typeface="Univers LT Std 45 Light" panose="020B0403020202020204" pitchFamily="34" charset="0"/>
            </a:endParaRPr>
          </a:p>
          <a:p>
            <a:pPr marL="584200" indent="-584200">
              <a:buFont typeface="Wingdings" pitchFamily="2" charset="2"/>
              <a:buChar char="ü"/>
            </a:pPr>
            <a:r>
              <a:rPr lang="en-US" sz="2400" dirty="0">
                <a:solidFill>
                  <a:srgbClr val="5F6062"/>
                </a:solidFill>
                <a:latin typeface="Univers LT Std 45 Light" panose="020B0403020202020204" pitchFamily="34" charset="0"/>
              </a:rPr>
              <a:t>Basic Radio Skills</a:t>
            </a:r>
          </a:p>
          <a:p>
            <a:pPr marL="342900" indent="-342900">
              <a:buFont typeface="Wingdings" pitchFamily="2" charset="2"/>
              <a:buChar char="ü"/>
            </a:pPr>
            <a:endParaRPr lang="en-US" sz="2400" dirty="0">
              <a:solidFill>
                <a:srgbClr val="5F6062"/>
              </a:solidFill>
              <a:latin typeface="Univers LT Std 45 Light" panose="020B0403020202020204" pitchFamily="34" charset="0"/>
            </a:endParaRPr>
          </a:p>
          <a:p>
            <a:endParaRPr lang="en-US" sz="3600" dirty="0">
              <a:solidFill>
                <a:srgbClr val="5F6062"/>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a:p>
            <a:endParaRPr lang="en-US" sz="800" dirty="0">
              <a:solidFill>
                <a:schemeClr val="bg1">
                  <a:lumMod val="85000"/>
                </a:schemeClr>
              </a:solidFill>
              <a:latin typeface="Univers LT Std 45 Light"/>
              <a:cs typeface="Univers LT Std 45 Light"/>
            </a:endParaRPr>
          </a:p>
        </p:txBody>
      </p:sp>
      <p:sp>
        <p:nvSpPr>
          <p:cNvPr id="12" name="TextBox 11">
            <a:extLst>
              <a:ext uri="{FF2B5EF4-FFF2-40B4-BE49-F238E27FC236}">
                <a16:creationId xmlns:a16="http://schemas.microsoft.com/office/drawing/2014/main" id="{B2E09FF4-4DDA-3D40-B36E-DEA094B7C29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9599890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C63A60-5F8D-224F-B8AE-A6E83249B31C}"/>
              </a:ext>
            </a:extLst>
          </p:cNvPr>
          <p:cNvSpPr txBox="1"/>
          <p:nvPr/>
        </p:nvSpPr>
        <p:spPr>
          <a:xfrm>
            <a:off x="2555488" y="4884667"/>
            <a:ext cx="4051608" cy="531542"/>
          </a:xfrm>
          <a:prstGeom prst="rect">
            <a:avLst/>
          </a:prstGeom>
          <a:noFill/>
        </p:spPr>
        <p:txBody>
          <a:bodyPr wrap="square" lIns="0" tIns="0" rIns="0" bIns="0" rtlCol="0" anchor="t" anchorCtr="0">
            <a:noAutofit/>
          </a:bodyPr>
          <a:lstStyle/>
          <a:p>
            <a:pPr algn="ctr"/>
            <a:r>
              <a:rPr lang="en-US" sz="3000" dirty="0">
                <a:solidFill>
                  <a:srgbClr val="5F6062"/>
                </a:solidFill>
                <a:latin typeface="Univers LT Std 45 Light"/>
                <a:cs typeface="Univers LT Std 45 Light"/>
              </a:rPr>
              <a:t>Questions?</a:t>
            </a:r>
            <a:endParaRPr lang="en-US" sz="3000" b="1" dirty="0">
              <a:solidFill>
                <a:srgbClr val="5F6062"/>
              </a:solidFill>
              <a:latin typeface="Univers LT Std 45 Light"/>
              <a:cs typeface="Univers LT Std 45 Light"/>
            </a:endParaRPr>
          </a:p>
        </p:txBody>
      </p:sp>
      <p:pic>
        <p:nvPicPr>
          <p:cNvPr id="10" name="Picture 9">
            <a:extLst>
              <a:ext uri="{FF2B5EF4-FFF2-40B4-BE49-F238E27FC236}">
                <a16:creationId xmlns:a16="http://schemas.microsoft.com/office/drawing/2014/main" id="{7A546185-36A3-2A41-B341-6566A3F76F58}"/>
              </a:ext>
            </a:extLst>
          </p:cNvPr>
          <p:cNvPicPr>
            <a:picLocks noChangeAspect="1"/>
          </p:cNvPicPr>
          <p:nvPr/>
        </p:nvPicPr>
        <p:blipFill>
          <a:blip r:embed="rId3"/>
          <a:stretch>
            <a:fillRect/>
          </a:stretch>
        </p:blipFill>
        <p:spPr>
          <a:xfrm>
            <a:off x="4056836" y="5711383"/>
            <a:ext cx="1030328" cy="390602"/>
          </a:xfrm>
          <a:prstGeom prst="rect">
            <a:avLst/>
          </a:prstGeom>
        </p:spPr>
      </p:pic>
      <p:sp>
        <p:nvSpPr>
          <p:cNvPr id="13" name="TextBox 12">
            <a:extLst>
              <a:ext uri="{FF2B5EF4-FFF2-40B4-BE49-F238E27FC236}">
                <a16:creationId xmlns:a16="http://schemas.microsoft.com/office/drawing/2014/main" id="{05FECAE2-95C7-DD49-B752-B5703D90E129}"/>
              </a:ext>
            </a:extLst>
          </p:cNvPr>
          <p:cNvSpPr txBox="1"/>
          <p:nvPr/>
        </p:nvSpPr>
        <p:spPr>
          <a:xfrm>
            <a:off x="1474085" y="6203156"/>
            <a:ext cx="6214413" cy="410136"/>
          </a:xfrm>
          <a:prstGeom prst="rect">
            <a:avLst/>
          </a:prstGeom>
          <a:noFill/>
        </p:spPr>
        <p:txBody>
          <a:bodyPr wrap="square" lIns="0" tIns="0" rIns="0" bIns="0" rtlCol="0" anchor="t" anchorCtr="0">
            <a:noAutofit/>
          </a:bodyPr>
          <a:lstStyle/>
          <a:p>
            <a:pPr algn="ctr"/>
            <a:r>
              <a:rPr lang="en-US" sz="1000" dirty="0">
                <a:solidFill>
                  <a:srgbClr val="5F6062"/>
                </a:solidFill>
                <a:latin typeface="Univers LT Std 45 Light" panose="020B0403020202020204" pitchFamily="34" charset="0"/>
              </a:rPr>
              <a:t>The development of this program was made possible in part by </a:t>
            </a:r>
            <a:br>
              <a:rPr lang="en-US" sz="1000" dirty="0">
                <a:solidFill>
                  <a:srgbClr val="5F6062"/>
                </a:solidFill>
                <a:latin typeface="Univers LT Std 45 Light" panose="020B0403020202020204" pitchFamily="34" charset="0"/>
              </a:rPr>
            </a:br>
            <a:r>
              <a:rPr lang="en-US" sz="1000" dirty="0">
                <a:solidFill>
                  <a:srgbClr val="5F6062"/>
                </a:solidFill>
                <a:latin typeface="Univers LT Std 45 Light" panose="020B0403020202020204" pitchFamily="34" charset="0"/>
              </a:rPr>
              <a:t>a generous donation from the </a:t>
            </a:r>
            <a:r>
              <a:rPr lang="en-US" sz="1000" dirty="0" err="1">
                <a:solidFill>
                  <a:srgbClr val="5F6062"/>
                </a:solidFill>
                <a:latin typeface="Univers LT Std 45 Light" panose="020B0403020202020204" pitchFamily="34" charset="0"/>
              </a:rPr>
              <a:t>Sporty’s</a:t>
            </a:r>
            <a:r>
              <a:rPr lang="en-US" sz="1000">
                <a:solidFill>
                  <a:srgbClr val="5F6062"/>
                </a:solidFill>
                <a:latin typeface="Univers LT Std 45 Light" panose="020B0403020202020204" pitchFamily="34" charset="0"/>
              </a:rPr>
              <a:t> Foundation.</a:t>
            </a:r>
            <a:endParaRPr lang="en-US" sz="1000" dirty="0">
              <a:solidFill>
                <a:srgbClr val="5F6062"/>
              </a:solidFill>
              <a:latin typeface="Univers LT Std 45 Light" panose="020B0403020202020204" pitchFamily="34" charset="0"/>
              <a:cs typeface="Univers LT Std 45 Light"/>
            </a:endParaRPr>
          </a:p>
        </p:txBody>
      </p:sp>
      <p:pic>
        <p:nvPicPr>
          <p:cNvPr id="9" name="Picture 8">
            <a:extLst>
              <a:ext uri="{FF2B5EF4-FFF2-40B4-BE49-F238E27FC236}">
                <a16:creationId xmlns:a16="http://schemas.microsoft.com/office/drawing/2014/main" id="{71699E0F-3B3C-D845-A14D-1DC515B40BFE}"/>
              </a:ext>
            </a:extLst>
          </p:cNvPr>
          <p:cNvPicPr>
            <a:picLocks noChangeAspect="1"/>
          </p:cNvPicPr>
          <p:nvPr/>
        </p:nvPicPr>
        <p:blipFill>
          <a:blip r:embed="rId4"/>
          <a:stretch>
            <a:fillRect/>
          </a:stretch>
        </p:blipFill>
        <p:spPr>
          <a:xfrm>
            <a:off x="2741786" y="535272"/>
            <a:ext cx="3865310" cy="903110"/>
          </a:xfrm>
          <a:prstGeom prst="rect">
            <a:avLst/>
          </a:prstGeom>
        </p:spPr>
      </p:pic>
      <p:sp>
        <p:nvSpPr>
          <p:cNvPr id="11" name="TextBox 10">
            <a:extLst>
              <a:ext uri="{FF2B5EF4-FFF2-40B4-BE49-F238E27FC236}">
                <a16:creationId xmlns:a16="http://schemas.microsoft.com/office/drawing/2014/main" id="{8B90F34F-9ADC-7A44-8EFF-8C4E02F5D798}"/>
              </a:ext>
            </a:extLst>
          </p:cNvPr>
          <p:cNvSpPr txBox="1"/>
          <p:nvPr/>
        </p:nvSpPr>
        <p:spPr>
          <a:xfrm>
            <a:off x="802734" y="1975758"/>
            <a:ext cx="7541300" cy="2306330"/>
          </a:xfrm>
          <a:prstGeom prst="rect">
            <a:avLst/>
          </a:prstGeom>
          <a:noFill/>
        </p:spPr>
        <p:txBody>
          <a:bodyPr wrap="square" lIns="0" tIns="0" rIns="0" bIns="0" rtlCol="0" anchor="b" anchorCtr="0">
            <a:noAutofit/>
          </a:bodyPr>
          <a:lstStyle/>
          <a:p>
            <a:pPr algn="ctr"/>
            <a:r>
              <a:rPr lang="en-US" sz="7900" b="1" spc="-100" dirty="0">
                <a:solidFill>
                  <a:srgbClr val="1B78BD"/>
                </a:solidFill>
                <a:latin typeface="Univers LT Std 45 Light"/>
                <a:cs typeface="Univers LT Std 45 Light"/>
              </a:rPr>
              <a:t>Aviation</a:t>
            </a:r>
          </a:p>
          <a:p>
            <a:pPr algn="ctr"/>
            <a:r>
              <a:rPr lang="en-US" sz="7900" b="1" spc="-100" dirty="0">
                <a:solidFill>
                  <a:srgbClr val="1B78BD"/>
                </a:solidFill>
                <a:latin typeface="Univers LT Std 45 Light"/>
                <a:cs typeface="Univers LT Std 45 Light"/>
              </a:rPr>
              <a:t>Communication</a:t>
            </a:r>
          </a:p>
        </p:txBody>
      </p:sp>
    </p:spTree>
    <p:extLst>
      <p:ext uri="{BB962C8B-B14F-4D97-AF65-F5344CB8AC3E}">
        <p14:creationId xmlns:p14="http://schemas.microsoft.com/office/powerpoint/2010/main" val="342313296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770925"/>
            <a:ext cx="7541300" cy="853087"/>
          </a:xfrm>
          <a:prstGeom prst="rect">
            <a:avLst/>
          </a:prstGeom>
          <a:noFill/>
        </p:spPr>
        <p:txBody>
          <a:bodyPr wrap="square" lIns="0" tIns="0" rIns="0" bIns="0" rtlCol="0" anchor="b" anchorCtr="0">
            <a:noAutofit/>
          </a:bodyPr>
          <a:lstStyle/>
          <a:p>
            <a:r>
              <a:rPr lang="en-US" sz="6000" b="1" spc="-100" dirty="0">
                <a:solidFill>
                  <a:srgbClr val="0076C0"/>
                </a:solidFill>
                <a:latin typeface="Univers LT Std 45 Light"/>
                <a:cs typeface="Univers LT Std 45 Light"/>
              </a:rPr>
              <a:t>Session Objectives</a:t>
            </a:r>
          </a:p>
        </p:txBody>
      </p:sp>
      <p:sp>
        <p:nvSpPr>
          <p:cNvPr id="9" name="TextBox 8"/>
          <p:cNvSpPr txBox="1"/>
          <p:nvPr/>
        </p:nvSpPr>
        <p:spPr>
          <a:xfrm>
            <a:off x="801350" y="1944101"/>
            <a:ext cx="7541299" cy="3706685"/>
          </a:xfrm>
          <a:prstGeom prst="rect">
            <a:avLst/>
          </a:prstGeom>
          <a:noFill/>
        </p:spPr>
        <p:txBody>
          <a:bodyPr wrap="square" lIns="0" tIns="0" rIns="0" bIns="0" rtlCol="0" anchor="t" anchorCtr="0">
            <a:noAutofit/>
          </a:bodyPr>
          <a:lstStyle/>
          <a:p>
            <a:r>
              <a:rPr lang="en-US" sz="2000" b="1" dirty="0">
                <a:solidFill>
                  <a:srgbClr val="5F6062"/>
                </a:solidFill>
                <a:latin typeface="Univers LT Std 45 Light"/>
                <a:cs typeface="Univers LT Std 45 Light"/>
              </a:rPr>
              <a:t>You will learn</a:t>
            </a:r>
          </a:p>
          <a:p>
            <a:endParaRPr lang="en-US" sz="2000" dirty="0">
              <a:solidFill>
                <a:srgbClr val="5F6062"/>
              </a:solidFill>
              <a:latin typeface="Univers LT Std 45 Light"/>
              <a:cs typeface="Univers LT Std 45 Light"/>
            </a:endParaRPr>
          </a:p>
          <a:p>
            <a:pPr marL="285750" indent="-285750">
              <a:buFont typeface="Wingdings" pitchFamily="2" charset="2"/>
              <a:buChar char="ü"/>
            </a:pPr>
            <a:r>
              <a:rPr lang="en-US" dirty="0">
                <a:solidFill>
                  <a:srgbClr val="5F6062"/>
                </a:solidFill>
                <a:latin typeface="Univers LT Std 45 Light" panose="020B0403020202020204" pitchFamily="34" charset="0"/>
              </a:rPr>
              <a:t>Standard Aviation Terminology</a:t>
            </a:r>
          </a:p>
          <a:p>
            <a:pPr marL="515938" lvl="1" indent="-225425">
              <a:buFont typeface="Arial" panose="020B0604020202020204" pitchFamily="34" charset="0"/>
              <a:buChar char="•"/>
            </a:pPr>
            <a:r>
              <a:rPr lang="en-US" dirty="0">
                <a:solidFill>
                  <a:srgbClr val="5F6062"/>
                </a:solidFill>
                <a:latin typeface="Univers LT Std 45 Light" panose="020B0403020202020204" pitchFamily="34" charset="0"/>
              </a:rPr>
              <a:t>Phonetic alphabet</a:t>
            </a:r>
          </a:p>
          <a:p>
            <a:pPr marL="742950" lvl="1" indent="-285750">
              <a:buFont typeface="Arial" panose="020B0604020202020204" pitchFamily="34" charset="0"/>
              <a:buChar char="•"/>
            </a:pPr>
            <a:endParaRPr lang="en-US" dirty="0">
              <a:solidFill>
                <a:srgbClr val="5F6062"/>
              </a:solidFill>
              <a:latin typeface="Univers LT Std 45 Light" panose="020B0403020202020204" pitchFamily="34" charset="0"/>
            </a:endParaRPr>
          </a:p>
          <a:p>
            <a:pPr marL="285750" indent="-285750">
              <a:buFont typeface="Wingdings" pitchFamily="2" charset="2"/>
              <a:buChar char="ü"/>
            </a:pPr>
            <a:r>
              <a:rPr lang="en-US" dirty="0">
                <a:solidFill>
                  <a:srgbClr val="5F6062"/>
                </a:solidFill>
                <a:latin typeface="Univers LT Std 45 Light" panose="020B0403020202020204" pitchFamily="34" charset="0"/>
              </a:rPr>
              <a:t>Common Communications</a:t>
            </a:r>
          </a:p>
          <a:p>
            <a:pPr marL="515938" lvl="1" indent="-225425">
              <a:buClr>
                <a:srgbClr val="5F6062"/>
              </a:buClr>
              <a:buFont typeface="Arial" panose="020B0604020202020204" pitchFamily="34" charset="0"/>
              <a:buChar char="•"/>
            </a:pPr>
            <a:r>
              <a:rPr lang="en-US" dirty="0">
                <a:solidFill>
                  <a:srgbClr val="5F6062"/>
                </a:solidFill>
                <a:latin typeface="Univers LT Std 45 Light" panose="020B0403020202020204" pitchFamily="34" charset="0"/>
              </a:rPr>
              <a:t>Aviation lingo</a:t>
            </a:r>
          </a:p>
          <a:p>
            <a:pPr marL="742950" lvl="1" indent="-285750">
              <a:buClr>
                <a:srgbClr val="5F6062"/>
              </a:buClr>
              <a:buFont typeface="Arial" panose="020B0604020202020204" pitchFamily="34" charset="0"/>
              <a:buChar char="•"/>
            </a:pPr>
            <a:endParaRPr lang="en-US" dirty="0">
              <a:solidFill>
                <a:srgbClr val="5F6062"/>
              </a:solidFill>
              <a:latin typeface="Univers LT Std 45 Light" panose="020B0403020202020204" pitchFamily="34" charset="0"/>
            </a:endParaRPr>
          </a:p>
          <a:p>
            <a:pPr marL="285750" indent="-285750">
              <a:buFont typeface="Wingdings" pitchFamily="2" charset="2"/>
              <a:buChar char="ü"/>
            </a:pPr>
            <a:r>
              <a:rPr lang="en-US" dirty="0">
                <a:solidFill>
                  <a:srgbClr val="5F6062"/>
                </a:solidFill>
                <a:latin typeface="Univers LT Std 45 Light" panose="020B0403020202020204" pitchFamily="34" charset="0"/>
              </a:rPr>
              <a:t>Radio Skills</a:t>
            </a:r>
          </a:p>
          <a:p>
            <a:pPr marL="285750" indent="-285750">
              <a:buFont typeface="Wingdings" pitchFamily="2" charset="2"/>
              <a:buChar char="ü"/>
            </a:pPr>
            <a:endParaRPr lang="en-US" dirty="0">
              <a:solidFill>
                <a:srgbClr val="5F6062"/>
              </a:solidFill>
              <a:latin typeface="Univers LT Std 45 Light" panose="020B0403020202020204" pitchFamily="34" charset="0"/>
            </a:endParaRPr>
          </a:p>
          <a:p>
            <a:pPr marL="285750" indent="-285750">
              <a:buFont typeface="Wingdings" pitchFamily="2" charset="2"/>
              <a:buChar char="ü"/>
            </a:pPr>
            <a:r>
              <a:rPr lang="en-US" dirty="0">
                <a:solidFill>
                  <a:srgbClr val="5F6062"/>
                </a:solidFill>
                <a:latin typeface="Univers LT Std 45 Light" panose="020B0403020202020204" pitchFamily="34" charset="0"/>
              </a:rPr>
              <a:t>Towered vs. Nontowered Communication</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7" name="TextBox 6">
            <a:extLst>
              <a:ext uri="{FF2B5EF4-FFF2-40B4-BE49-F238E27FC236}">
                <a16:creationId xmlns:a16="http://schemas.microsoft.com/office/drawing/2014/main" id="{532EC16A-4CE8-214C-B9A7-E7FEEB855C22}"/>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2734" y="770925"/>
            <a:ext cx="7541300" cy="1667475"/>
          </a:xfrm>
          <a:prstGeom prst="rect">
            <a:avLst/>
          </a:prstGeom>
          <a:noFill/>
        </p:spPr>
        <p:txBody>
          <a:bodyPr wrap="square" lIns="0" tIns="0" rIns="0" bIns="0" rtlCol="0" anchor="b" anchorCtr="0">
            <a:noAutofit/>
          </a:bodyPr>
          <a:lstStyle/>
          <a:p>
            <a:r>
              <a:rPr lang="en-US" sz="6000" b="1" dirty="0">
                <a:solidFill>
                  <a:srgbClr val="1B78BD"/>
                </a:solidFill>
                <a:latin typeface="Univers LT Std 65" panose="020B0603020202020204" pitchFamily="34" charset="0"/>
              </a:rPr>
              <a:t>Whom Do Pilots Communicate With?</a:t>
            </a:r>
            <a:endParaRPr lang="en-US" sz="6000" b="1" spc="-100" dirty="0">
              <a:solidFill>
                <a:srgbClr val="1B78BD"/>
              </a:solidFill>
              <a:latin typeface="Univers LT Std 65" panose="020B0603020202020204" pitchFamily="34" charset="0"/>
              <a:cs typeface="Univers LT Std 45 Light"/>
            </a:endParaRPr>
          </a:p>
        </p:txBody>
      </p:sp>
      <p:sp>
        <p:nvSpPr>
          <p:cNvPr id="9" name="TextBox 8"/>
          <p:cNvSpPr txBox="1"/>
          <p:nvPr/>
        </p:nvSpPr>
        <p:spPr>
          <a:xfrm>
            <a:off x="801351" y="2853949"/>
            <a:ext cx="3770650" cy="3706685"/>
          </a:xfrm>
          <a:prstGeom prst="rect">
            <a:avLst/>
          </a:prstGeom>
          <a:noFill/>
        </p:spPr>
        <p:txBody>
          <a:bodyPr wrap="square" lIns="0" tIns="0" rIns="0" bIns="0" rtlCol="0" anchor="t" anchorCtr="0">
            <a:noAutofit/>
          </a:bodyPr>
          <a:lstStyle/>
          <a:p>
            <a:pPr marL="342900" indent="-342900">
              <a:buFont typeface="Wingdings" pitchFamily="2" charset="2"/>
              <a:buChar char="ü"/>
            </a:pPr>
            <a:r>
              <a:rPr lang="en-US" altLang="en-US" sz="2000">
                <a:solidFill>
                  <a:srgbClr val="5F6062"/>
                </a:solidFill>
                <a:latin typeface="Univers LT Std 45 Light" panose="020B0403020202020204" pitchFamily="34" charset="0"/>
              </a:rPr>
              <a:t>Air </a:t>
            </a:r>
            <a:r>
              <a:rPr lang="en-US" altLang="en-US" sz="2000" dirty="0">
                <a:solidFill>
                  <a:srgbClr val="5F6062"/>
                </a:solidFill>
                <a:latin typeface="Univers LT Std 45 Light" panose="020B0403020202020204" pitchFamily="34" charset="0"/>
              </a:rPr>
              <a:t>traffic controllers – Towered airport</a:t>
            </a:r>
          </a:p>
          <a:p>
            <a:pPr marL="342900" indent="-342900">
              <a:buFont typeface="Wingdings" pitchFamily="2" charset="2"/>
              <a:buChar char="ü"/>
            </a:pPr>
            <a:endParaRPr lang="en-US" alt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altLang="en-US" sz="2000" dirty="0">
                <a:solidFill>
                  <a:srgbClr val="5F6062"/>
                </a:solidFill>
                <a:latin typeface="Univers LT Std 45 Light" panose="020B0403020202020204" pitchFamily="34" charset="0"/>
              </a:rPr>
              <a:t>Other pilots – </a:t>
            </a:r>
            <a:br>
              <a:rPr lang="en-US" altLang="en-US" sz="2000" dirty="0">
                <a:solidFill>
                  <a:srgbClr val="5F6062"/>
                </a:solidFill>
                <a:latin typeface="Univers LT Std 45 Light" panose="020B0403020202020204" pitchFamily="34" charset="0"/>
              </a:rPr>
            </a:br>
            <a:r>
              <a:rPr lang="en-US" altLang="en-US" sz="2000" dirty="0">
                <a:solidFill>
                  <a:srgbClr val="5F6062"/>
                </a:solidFill>
                <a:latin typeface="Univers LT Std 45 Light" panose="020B0403020202020204" pitchFamily="34" charset="0"/>
              </a:rPr>
              <a:t>Nontowered airport</a:t>
            </a:r>
          </a:p>
          <a:p>
            <a:pPr marL="342900" indent="-342900">
              <a:buFont typeface="Wingdings" pitchFamily="2" charset="2"/>
              <a:buChar char="ü"/>
            </a:pPr>
            <a:endParaRPr lang="en-US" alt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altLang="en-US" sz="2000" dirty="0">
                <a:solidFill>
                  <a:srgbClr val="5F6062"/>
                </a:solidFill>
                <a:latin typeface="Univers LT Std 45 Light" panose="020B0403020202020204" pitchFamily="34" charset="0"/>
              </a:rPr>
              <a:t>Weather experts</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930DFE8-34BB-804F-BBD0-99F1E75E861F}"/>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3" name="Picture 2">
            <a:extLst>
              <a:ext uri="{FF2B5EF4-FFF2-40B4-BE49-F238E27FC236}">
                <a16:creationId xmlns:a16="http://schemas.microsoft.com/office/drawing/2014/main" id="{C705F135-3F57-3249-9985-D4A928992960}"/>
              </a:ext>
            </a:extLst>
          </p:cNvPr>
          <p:cNvPicPr>
            <a:picLocks noChangeAspect="1"/>
          </p:cNvPicPr>
          <p:nvPr/>
        </p:nvPicPr>
        <p:blipFill>
          <a:blip r:embed="rId4"/>
          <a:stretch>
            <a:fillRect/>
          </a:stretch>
        </p:blipFill>
        <p:spPr>
          <a:xfrm>
            <a:off x="4052569" y="2853949"/>
            <a:ext cx="3900798" cy="2600531"/>
          </a:xfrm>
          <a:prstGeom prst="rect">
            <a:avLst/>
          </a:prstGeom>
        </p:spPr>
      </p:pic>
    </p:spTree>
    <p:extLst>
      <p:ext uri="{BB962C8B-B14F-4D97-AF65-F5344CB8AC3E}">
        <p14:creationId xmlns:p14="http://schemas.microsoft.com/office/powerpoint/2010/main" val="15894624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770925"/>
            <a:ext cx="7541300" cy="1667475"/>
          </a:xfrm>
          <a:prstGeom prst="rect">
            <a:avLst/>
          </a:prstGeom>
          <a:noFill/>
        </p:spPr>
        <p:txBody>
          <a:bodyPr wrap="square" lIns="0" tIns="0" rIns="0" bIns="0" rtlCol="0" anchor="b" anchorCtr="0">
            <a:noAutofit/>
          </a:bodyPr>
          <a:lstStyle/>
          <a:p>
            <a:r>
              <a:rPr lang="en-US" altLang="en-US" sz="6000" b="1" dirty="0">
                <a:solidFill>
                  <a:srgbClr val="1B78BD"/>
                </a:solidFill>
                <a:latin typeface="Univers LT Std 65" panose="020B0603020202020204" pitchFamily="34" charset="0"/>
              </a:rPr>
              <a:t>Typical Communications</a:t>
            </a:r>
            <a:endParaRPr lang="en-US" sz="6000" b="1" spc="-100" dirty="0">
              <a:solidFill>
                <a:srgbClr val="1B78BD"/>
              </a:solidFill>
              <a:latin typeface="Univers LT Std 65" panose="020B0603020202020204" pitchFamily="34" charset="0"/>
              <a:cs typeface="Univers LT Std 45 Light"/>
            </a:endParaRPr>
          </a:p>
        </p:txBody>
      </p:sp>
      <p:sp>
        <p:nvSpPr>
          <p:cNvPr id="9" name="TextBox 8"/>
          <p:cNvSpPr txBox="1"/>
          <p:nvPr/>
        </p:nvSpPr>
        <p:spPr>
          <a:xfrm>
            <a:off x="801350" y="2853949"/>
            <a:ext cx="6475749" cy="2796837"/>
          </a:xfrm>
          <a:prstGeom prst="rect">
            <a:avLst/>
          </a:prstGeom>
          <a:noFill/>
        </p:spPr>
        <p:txBody>
          <a:bodyPr wrap="square" lIns="0" tIns="0" rIns="0" bIns="0" rtlCol="0" anchor="t" anchorCtr="0">
            <a:noAutofit/>
          </a:bodyPr>
          <a:lstStyle/>
          <a:p>
            <a:pPr marL="285750" indent="-285750">
              <a:buClr>
                <a:srgbClr val="5F6062"/>
              </a:buClr>
              <a:buFont typeface="Wingdings" pitchFamily="2" charset="2"/>
              <a:buChar char="ü"/>
            </a:pPr>
            <a:r>
              <a:rPr lang="en-US" altLang="en-US" dirty="0">
                <a:solidFill>
                  <a:srgbClr val="5F6062"/>
                </a:solidFill>
                <a:latin typeface="Univers LT Std 45 Light" panose="020B0403020202020204" pitchFamily="34" charset="0"/>
              </a:rPr>
              <a:t>Report a position</a:t>
            </a:r>
          </a:p>
          <a:p>
            <a:pPr marL="285750" indent="-285750">
              <a:buClr>
                <a:srgbClr val="5F6062"/>
              </a:buClr>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Clr>
                <a:srgbClr val="5F6062"/>
              </a:buClr>
              <a:buFont typeface="Wingdings" pitchFamily="2" charset="2"/>
              <a:buChar char="ü"/>
            </a:pPr>
            <a:r>
              <a:rPr lang="en-US" altLang="en-US" dirty="0">
                <a:solidFill>
                  <a:srgbClr val="5F6062"/>
                </a:solidFill>
                <a:latin typeface="Univers LT Std 45 Light" panose="020B0403020202020204" pitchFamily="34" charset="0"/>
              </a:rPr>
              <a:t>Announce intentions to other pilots</a:t>
            </a:r>
          </a:p>
          <a:p>
            <a:pPr marL="285750" indent="-285750">
              <a:buClr>
                <a:srgbClr val="5F6062"/>
              </a:buClr>
              <a:buFont typeface="Wingdings" pitchFamily="2" charset="2"/>
              <a:buChar char="ü"/>
            </a:pPr>
            <a:endParaRPr lang="en-US" altLang="en-US" dirty="0">
              <a:solidFill>
                <a:srgbClr val="5F6062"/>
              </a:solidFill>
              <a:latin typeface="Univers LT Std 45 Light" panose="020B0403020202020204" pitchFamily="34" charset="0"/>
            </a:endParaRPr>
          </a:p>
          <a:p>
            <a:pPr marL="285750" indent="-285750">
              <a:buClr>
                <a:srgbClr val="5F6062"/>
              </a:buClr>
              <a:buFont typeface="Wingdings" pitchFamily="2" charset="2"/>
              <a:buChar char="ü"/>
            </a:pPr>
            <a:r>
              <a:rPr lang="en-US" altLang="en-US" dirty="0">
                <a:solidFill>
                  <a:srgbClr val="5F6062"/>
                </a:solidFill>
                <a:latin typeface="Univers LT Std 45 Light" panose="020B0403020202020204" pitchFamily="34" charset="0"/>
              </a:rPr>
              <a:t>With Air Traffic Control</a:t>
            </a:r>
          </a:p>
          <a:p>
            <a:pPr marL="515938" lvl="1" indent="-225425">
              <a:buClr>
                <a:srgbClr val="5F6062"/>
              </a:buClr>
              <a:buFont typeface="Arial" panose="020B0604020202020204" pitchFamily="34" charset="0"/>
              <a:buChar char="•"/>
            </a:pPr>
            <a:r>
              <a:rPr lang="en-US" altLang="en-US" dirty="0">
                <a:solidFill>
                  <a:srgbClr val="5F6062"/>
                </a:solidFill>
                <a:latin typeface="Univers LT Std 45 Light" panose="020B0403020202020204" pitchFamily="34" charset="0"/>
              </a:rPr>
              <a:t>Make requests (takeoff, landing)</a:t>
            </a:r>
          </a:p>
          <a:p>
            <a:pPr marL="515938" lvl="1" indent="-225425">
              <a:buClr>
                <a:srgbClr val="5F6062"/>
              </a:buClr>
              <a:buFont typeface="Arial" panose="020B0604020202020204" pitchFamily="34" charset="0"/>
              <a:buChar char="•"/>
            </a:pPr>
            <a:r>
              <a:rPr lang="en-US" altLang="en-US" dirty="0">
                <a:solidFill>
                  <a:srgbClr val="5F6062"/>
                </a:solidFill>
                <a:latin typeface="Univers LT Std 45 Light" panose="020B0403020202020204" pitchFamily="34" charset="0"/>
              </a:rPr>
              <a:t>Receive clearances for certain operations</a:t>
            </a:r>
          </a:p>
          <a:p>
            <a:pPr marL="742950" lvl="1" indent="-285750">
              <a:buClr>
                <a:srgbClr val="5F6062"/>
              </a:buClr>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285750" indent="-285750">
              <a:buClr>
                <a:srgbClr val="5F6062"/>
              </a:buClr>
              <a:buFont typeface="Wingdings" pitchFamily="2" charset="2"/>
              <a:buChar char="ü"/>
            </a:pPr>
            <a:r>
              <a:rPr lang="en-US" altLang="en-US" dirty="0">
                <a:solidFill>
                  <a:srgbClr val="5F6062"/>
                </a:solidFill>
                <a:latin typeface="Univers LT Std 45 Light" panose="020B0403020202020204" pitchFamily="34" charset="0"/>
              </a:rPr>
              <a:t>Get weather updates</a:t>
            </a:r>
          </a:p>
          <a:p>
            <a:pPr marL="285750"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11" name="TextBox 10">
            <a:extLst>
              <a:ext uri="{FF2B5EF4-FFF2-40B4-BE49-F238E27FC236}">
                <a16:creationId xmlns:a16="http://schemas.microsoft.com/office/drawing/2014/main" id="{D56259CC-F952-9B49-9C9F-A93AF3519E6D}"/>
              </a:ext>
            </a:extLst>
          </p:cNvPr>
          <p:cNvSpPr txBox="1"/>
          <p:nvPr/>
        </p:nvSpPr>
        <p:spPr>
          <a:xfrm>
            <a:off x="801350" y="5770323"/>
            <a:ext cx="7132320" cy="338554"/>
          </a:xfrm>
          <a:prstGeom prst="rect">
            <a:avLst/>
          </a:prstGeom>
          <a:noFill/>
        </p:spPr>
        <p:txBody>
          <a:bodyPr wrap="square" rtlCol="0">
            <a:spAutoFit/>
          </a:bodyPr>
          <a:lstStyle/>
          <a:p>
            <a:pPr marL="0" lvl="1">
              <a:buNone/>
            </a:pPr>
            <a:r>
              <a:rPr lang="en-US" altLang="en-US" sz="1600" i="1" dirty="0">
                <a:solidFill>
                  <a:srgbClr val="1B78BD"/>
                </a:solidFill>
                <a:latin typeface="Univers LT Std 45 Light Oblique" panose="020B0403020202020204" pitchFamily="34" charset="0"/>
                <a:cs typeface="Times New Roman" panose="02020603050405020304" pitchFamily="18" charset="0"/>
              </a:rPr>
              <a:t>Communication Avoids Safety Conflicts</a:t>
            </a:r>
          </a:p>
        </p:txBody>
      </p:sp>
      <p:sp>
        <p:nvSpPr>
          <p:cNvPr id="14" name="TextBox 13">
            <a:extLst>
              <a:ext uri="{FF2B5EF4-FFF2-40B4-BE49-F238E27FC236}">
                <a16:creationId xmlns:a16="http://schemas.microsoft.com/office/drawing/2014/main" id="{09A84E52-8F23-D943-9DAF-F256E8D3DAEE}"/>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5105063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8950" y="609600"/>
            <a:ext cx="7541300" cy="1196814"/>
          </a:xfrm>
          <a:prstGeom prst="rect">
            <a:avLst/>
          </a:prstGeom>
          <a:noFill/>
        </p:spPr>
        <p:txBody>
          <a:bodyPr wrap="square" lIns="0" tIns="0" rIns="0" bIns="0" rtlCol="0" anchor="b" anchorCtr="0">
            <a:noAutofit/>
          </a:bodyPr>
          <a:lstStyle/>
          <a:p>
            <a:r>
              <a:rPr lang="en-US" sz="4000" b="1" dirty="0">
                <a:solidFill>
                  <a:srgbClr val="1B78BD"/>
                </a:solidFill>
                <a:latin typeface="Univers LT Std 65" panose="020B0603020202020204" pitchFamily="34" charset="0"/>
              </a:rPr>
              <a:t>Terminology: Start with </a:t>
            </a:r>
            <a:br>
              <a:rPr lang="en-US" sz="4000" b="1" dirty="0">
                <a:solidFill>
                  <a:srgbClr val="1B78BD"/>
                </a:solidFill>
                <a:latin typeface="Univers LT Std 65" panose="020B0603020202020204" pitchFamily="34" charset="0"/>
              </a:rPr>
            </a:br>
            <a:r>
              <a:rPr lang="en-US" sz="4000" b="1" dirty="0">
                <a:solidFill>
                  <a:srgbClr val="1B78BD"/>
                </a:solidFill>
                <a:latin typeface="Univers LT Std 65" panose="020B0603020202020204" pitchFamily="34" charset="0"/>
              </a:rPr>
              <a:t>the Alphabet </a:t>
            </a:r>
            <a:endParaRPr lang="en-US" sz="4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pic>
        <p:nvPicPr>
          <p:cNvPr id="4" name="Picture 3">
            <a:extLst>
              <a:ext uri="{FF2B5EF4-FFF2-40B4-BE49-F238E27FC236}">
                <a16:creationId xmlns:a16="http://schemas.microsoft.com/office/drawing/2014/main" id="{9A43585D-9519-8843-A78E-65A9DE14EF35}"/>
              </a:ext>
            </a:extLst>
          </p:cNvPr>
          <p:cNvPicPr>
            <a:picLocks noChangeAspect="1"/>
          </p:cNvPicPr>
          <p:nvPr/>
        </p:nvPicPr>
        <p:blipFill>
          <a:blip r:embed="rId4"/>
          <a:stretch>
            <a:fillRect/>
          </a:stretch>
        </p:blipFill>
        <p:spPr>
          <a:xfrm>
            <a:off x="648950" y="1962204"/>
            <a:ext cx="7304417" cy="3652209"/>
          </a:xfrm>
          <a:prstGeom prst="rect">
            <a:avLst/>
          </a:prstGeom>
        </p:spPr>
      </p:pic>
      <p:sp>
        <p:nvSpPr>
          <p:cNvPr id="7" name="TextBox 6">
            <a:extLst>
              <a:ext uri="{FF2B5EF4-FFF2-40B4-BE49-F238E27FC236}">
                <a16:creationId xmlns:a16="http://schemas.microsoft.com/office/drawing/2014/main" id="{41351918-87B2-B341-A45C-8DE5B7E68D70}"/>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28655270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0641" y="431801"/>
            <a:ext cx="7541300" cy="955837"/>
          </a:xfrm>
          <a:prstGeom prst="rect">
            <a:avLst/>
          </a:prstGeom>
          <a:noFill/>
        </p:spPr>
        <p:txBody>
          <a:bodyPr wrap="square" lIns="0" tIns="0" rIns="0" bIns="0" rtlCol="0" anchor="b" anchorCtr="0">
            <a:noAutofit/>
          </a:bodyPr>
          <a:lstStyle/>
          <a:p>
            <a:r>
              <a:rPr lang="en-US" altLang="en-US" sz="6000" b="1" dirty="0">
                <a:solidFill>
                  <a:srgbClr val="1B78BD"/>
                </a:solidFill>
                <a:latin typeface="Univers LT Std 65" panose="020B0603020202020204" pitchFamily="34" charset="0"/>
              </a:rPr>
              <a:t>Group Activity</a:t>
            </a:r>
            <a:endParaRPr lang="en-US" sz="60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10641" y="1503309"/>
            <a:ext cx="6475749" cy="965656"/>
          </a:xfrm>
          <a:prstGeom prst="rect">
            <a:avLst/>
          </a:prstGeom>
          <a:noFill/>
        </p:spPr>
        <p:txBody>
          <a:bodyPr wrap="square" lIns="0" tIns="0" rIns="0" bIns="0" rtlCol="0" anchor="t" anchorCtr="0">
            <a:noAutofit/>
          </a:bodyPr>
          <a:lstStyle/>
          <a:p>
            <a:pPr marL="342900" indent="-342900">
              <a:buFont typeface="Wingdings" pitchFamily="2" charset="2"/>
              <a:buChar char="ü"/>
            </a:pPr>
            <a:r>
              <a:rPr lang="en-US" sz="2400" dirty="0">
                <a:solidFill>
                  <a:srgbClr val="5F6062"/>
                </a:solidFill>
                <a:latin typeface="Univers LT Std 45 Light" panose="020B0403020202020204" pitchFamily="34" charset="0"/>
              </a:rPr>
              <a:t>Phonetic Alphabet Worksheet</a:t>
            </a:r>
            <a:endParaRPr lang="en-US" dirty="0">
              <a:solidFill>
                <a:srgbClr val="5F6062"/>
              </a:solidFill>
              <a:latin typeface="Univers LT Std 45 Light" panose="020B0403020202020204" pitchFamily="34" charset="0"/>
            </a:endParaRPr>
          </a:p>
          <a:p>
            <a:pPr marL="581025" lvl="1" indent="-238125">
              <a:buFont typeface="Arial" panose="020B0604020202020204" pitchFamily="34" charset="0"/>
              <a:buChar char="•"/>
            </a:pPr>
            <a:r>
              <a:rPr lang="en-US" dirty="0">
                <a:solidFill>
                  <a:srgbClr val="5F6062"/>
                </a:solidFill>
                <a:latin typeface="Univers LT Std 45 Light" panose="020B0403020202020204" pitchFamily="34" charset="0"/>
              </a:rPr>
              <a:t>Aircraft call signs</a:t>
            </a:r>
          </a:p>
          <a:p>
            <a:pPr marL="581025" lvl="1" indent="-238125">
              <a:buFont typeface="Arial" panose="020B0604020202020204" pitchFamily="34" charset="0"/>
              <a:buChar char="•"/>
            </a:pPr>
            <a:r>
              <a:rPr lang="en-US" dirty="0">
                <a:solidFill>
                  <a:srgbClr val="5F6062"/>
                </a:solidFill>
                <a:latin typeface="Univers LT Std 45 Light" panose="020B0403020202020204" pitchFamily="34" charset="0"/>
              </a:rPr>
              <a:t>Airports</a:t>
            </a:r>
          </a:p>
          <a:p>
            <a:pPr marL="285750"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sp>
        <p:nvSpPr>
          <p:cNvPr id="11" name="TextBox 10">
            <a:extLst>
              <a:ext uri="{FF2B5EF4-FFF2-40B4-BE49-F238E27FC236}">
                <a16:creationId xmlns:a16="http://schemas.microsoft.com/office/drawing/2014/main" id="{21C84766-DA35-8E44-A770-6844410D7832}"/>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pic>
        <p:nvPicPr>
          <p:cNvPr id="14" name="Picture 13">
            <a:extLst>
              <a:ext uri="{FF2B5EF4-FFF2-40B4-BE49-F238E27FC236}">
                <a16:creationId xmlns:a16="http://schemas.microsoft.com/office/drawing/2014/main" id="{B98770D2-7E8C-9D4B-9784-CA6F850BE02D}"/>
              </a:ext>
            </a:extLst>
          </p:cNvPr>
          <p:cNvPicPr>
            <a:picLocks noChangeAspect="1"/>
          </p:cNvPicPr>
          <p:nvPr/>
        </p:nvPicPr>
        <p:blipFill>
          <a:blip r:embed="rId4"/>
          <a:stretch>
            <a:fillRect/>
          </a:stretch>
        </p:blipFill>
        <p:spPr>
          <a:xfrm>
            <a:off x="810641" y="2616797"/>
            <a:ext cx="7142725" cy="3571363"/>
          </a:xfrm>
          <a:prstGeom prst="rect">
            <a:avLst/>
          </a:prstGeom>
        </p:spPr>
      </p:pic>
    </p:spTree>
    <p:extLst>
      <p:ext uri="{BB962C8B-B14F-4D97-AF65-F5344CB8AC3E}">
        <p14:creationId xmlns:p14="http://schemas.microsoft.com/office/powerpoint/2010/main" val="9833795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609600"/>
            <a:ext cx="7541300" cy="838200"/>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Aviation Lingo - Runways</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1707846"/>
            <a:ext cx="7288550" cy="2262808"/>
          </a:xfrm>
          <a:prstGeom prst="rect">
            <a:avLst/>
          </a:prstGeom>
          <a:noFill/>
        </p:spPr>
        <p:txBody>
          <a:bodyPr wrap="square" lIns="0" tIns="0" rIns="0" bIns="0" rtlCol="0" anchor="t" anchorCtr="0">
            <a:noAutofit/>
          </a:bodyPr>
          <a:lstStyle/>
          <a:p>
            <a:pPr marL="457200" indent="-457200">
              <a:buFont typeface="Wingdings" pitchFamily="2" charset="2"/>
              <a:buChar char="ü"/>
            </a:pPr>
            <a:r>
              <a:rPr lang="en-US" sz="2400" dirty="0">
                <a:solidFill>
                  <a:srgbClr val="5F6062"/>
                </a:solidFill>
                <a:latin typeface="Univers LT Std 45 Light" panose="020B0403020202020204" pitchFamily="34" charset="0"/>
              </a:rPr>
              <a:t>Say single digits of the runway numbers</a:t>
            </a:r>
          </a:p>
          <a:p>
            <a:pPr marL="457200" indent="-457200">
              <a:buFont typeface="Arial" panose="020B0604020202020204" pitchFamily="34" charset="0"/>
              <a:buChar char="•"/>
            </a:pPr>
            <a:endParaRPr lang="en-US" sz="2400" dirty="0">
              <a:solidFill>
                <a:srgbClr val="5F6062"/>
              </a:solidFill>
              <a:latin typeface="Univers LT Std 45 Light" panose="020B0403020202020204" pitchFamily="34" charset="0"/>
            </a:endParaRPr>
          </a:p>
          <a:p>
            <a:pPr marL="695325" lvl="1" indent="-238125">
              <a:buFont typeface="Arial" panose="020B0604020202020204" pitchFamily="34" charset="0"/>
              <a:buChar char="•"/>
            </a:pPr>
            <a:r>
              <a:rPr lang="en-US" sz="2000" dirty="0" smtClean="0">
                <a:solidFill>
                  <a:srgbClr val="5F6062"/>
                </a:solidFill>
                <a:latin typeface="Univers LT Std 45 Light" panose="020B0403020202020204" pitchFamily="34" charset="0"/>
              </a:rPr>
              <a:t>4 </a:t>
            </a:r>
            <a:r>
              <a:rPr lang="en-US" sz="2000" dirty="0">
                <a:solidFill>
                  <a:srgbClr val="5F6062"/>
                </a:solidFill>
                <a:latin typeface="Univers LT Std 45 Light" panose="020B0403020202020204" pitchFamily="34" charset="0"/>
              </a:rPr>
              <a:t>= “Runway Four” (Approx. </a:t>
            </a:r>
            <a:r>
              <a:rPr lang="en-US" sz="2000" dirty="0" smtClean="0">
                <a:solidFill>
                  <a:srgbClr val="5F6062"/>
                </a:solidFill>
                <a:latin typeface="Univers LT Std 45 Light" panose="020B0403020202020204" pitchFamily="34" charset="0"/>
              </a:rPr>
              <a:t>40 </a:t>
            </a:r>
            <a:r>
              <a:rPr lang="en-US" sz="2000" dirty="0">
                <a:solidFill>
                  <a:srgbClr val="5F6062"/>
                </a:solidFill>
                <a:latin typeface="Univers LT Std 45 Light" panose="020B0403020202020204" pitchFamily="34" charset="0"/>
              </a:rPr>
              <a:t>Heading)</a:t>
            </a:r>
          </a:p>
          <a:p>
            <a:pPr marL="695325" lvl="1" indent="-238125">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695325" lvl="1" indent="-238125">
              <a:buFont typeface="Arial" panose="020B0604020202020204" pitchFamily="34" charset="0"/>
              <a:buChar char="•"/>
            </a:pPr>
            <a:r>
              <a:rPr lang="en-US" sz="2000" dirty="0">
                <a:solidFill>
                  <a:srgbClr val="5F6062"/>
                </a:solidFill>
                <a:latin typeface="Univers LT Std 45 Light" panose="020B0403020202020204" pitchFamily="34" charset="0"/>
              </a:rPr>
              <a:t>22 = “Runway Two Two” (Approx. 220 Heading)</a:t>
            </a:r>
          </a:p>
          <a:p>
            <a:pPr marL="695325" lvl="1" indent="-238125">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695325" lvl="1" indent="-238125">
              <a:buFont typeface="Arial" panose="020B0604020202020204" pitchFamily="34" charset="0"/>
              <a:buChar char="•"/>
            </a:pPr>
            <a:r>
              <a:rPr lang="en-US" sz="2000" dirty="0">
                <a:solidFill>
                  <a:srgbClr val="5F6062"/>
                </a:solidFill>
                <a:latin typeface="Univers LT Std 45 Light" panose="020B0403020202020204" pitchFamily="34" charset="0"/>
              </a:rPr>
              <a:t>R=Right, L=Left, C=Center</a:t>
            </a:r>
          </a:p>
          <a:p>
            <a:pPr marL="285750" indent="-285750">
              <a:buFont typeface="Arial" panose="020B0604020202020204" pitchFamily="34" charset="0"/>
              <a:buChar char="•"/>
            </a:pPr>
            <a:endParaRPr lang="en-US" altLang="en-US"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pic>
        <p:nvPicPr>
          <p:cNvPr id="14" name="Picture 13">
            <a:extLst>
              <a:ext uri="{FF2B5EF4-FFF2-40B4-BE49-F238E27FC236}">
                <a16:creationId xmlns:a16="http://schemas.microsoft.com/office/drawing/2014/main" id="{A11E1D07-A573-6540-B5BC-D60AE6C42D7A}"/>
              </a:ext>
            </a:extLst>
          </p:cNvPr>
          <p:cNvPicPr>
            <a:picLocks noChangeAspect="1"/>
          </p:cNvPicPr>
          <p:nvPr/>
        </p:nvPicPr>
        <p:blipFill>
          <a:blip r:embed="rId4"/>
          <a:stretch>
            <a:fillRect/>
          </a:stretch>
        </p:blipFill>
        <p:spPr>
          <a:xfrm>
            <a:off x="2785244" y="4227457"/>
            <a:ext cx="3585951" cy="1857338"/>
          </a:xfrm>
          <a:prstGeom prst="rect">
            <a:avLst/>
          </a:prstGeom>
        </p:spPr>
      </p:pic>
      <p:sp>
        <p:nvSpPr>
          <p:cNvPr id="11" name="TextBox 10">
            <a:extLst>
              <a:ext uri="{FF2B5EF4-FFF2-40B4-BE49-F238E27FC236}">
                <a16:creationId xmlns:a16="http://schemas.microsoft.com/office/drawing/2014/main" id="{F85BE00F-1F39-7F47-9FB9-0A9BEFFA5158}"/>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42724766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609600"/>
            <a:ext cx="7541300" cy="838200"/>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Aviation Lingo - Altitudes</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1729205"/>
            <a:ext cx="7288550" cy="3739364"/>
          </a:xfrm>
          <a:prstGeom prst="rect">
            <a:avLst/>
          </a:prstGeom>
          <a:noFill/>
        </p:spPr>
        <p:txBody>
          <a:bodyPr wrap="square" lIns="0" tIns="0" rIns="0" bIns="0" rtlCol="0" anchor="t" anchorCtr="0">
            <a:noAutofit/>
          </a:bodyPr>
          <a:lstStyle/>
          <a:p>
            <a:pPr marL="342900" indent="-342900">
              <a:buFont typeface="Wingdings" pitchFamily="2" charset="2"/>
              <a:buChar char="ü"/>
            </a:pPr>
            <a:r>
              <a:rPr lang="en-US" sz="2000" dirty="0">
                <a:solidFill>
                  <a:srgbClr val="5F6062"/>
                </a:solidFill>
                <a:latin typeface="Univers LT Std 45 Light" panose="020B0403020202020204" pitchFamily="34" charset="0"/>
              </a:rPr>
              <a:t>Read single digits but drop the last three</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Follow by “hundred” or “thousand” </a:t>
            </a:r>
          </a:p>
          <a:p>
            <a:pPr marL="687388" lvl="1" indent="-277813">
              <a:buFont typeface="Arial" panose="020B0604020202020204" pitchFamily="34" charset="0"/>
              <a:buChar char="•"/>
            </a:pPr>
            <a:r>
              <a:rPr lang="en-US" sz="2000" dirty="0">
                <a:solidFill>
                  <a:srgbClr val="5F6062"/>
                </a:solidFill>
                <a:latin typeface="Univers LT Std 45 Light" panose="020B0403020202020204" pitchFamily="34" charset="0"/>
              </a:rPr>
              <a:t>8,000 feet = “Eight thousand”</a:t>
            </a:r>
          </a:p>
          <a:p>
            <a:pPr marL="687388" lvl="1" indent="-277813">
              <a:buFont typeface="Arial" panose="020B0604020202020204" pitchFamily="34" charset="0"/>
              <a:buChar char="•"/>
            </a:pPr>
            <a:r>
              <a:rPr lang="en-US" sz="2000" dirty="0">
                <a:solidFill>
                  <a:srgbClr val="5F6062"/>
                </a:solidFill>
                <a:latin typeface="Univers LT Std 45 Light" panose="020B0403020202020204" pitchFamily="34" charset="0"/>
              </a:rPr>
              <a:t>10,000 feet = “One zero thousand”</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Wingdings" pitchFamily="2" charset="2"/>
              <a:buChar char="ü"/>
            </a:pPr>
            <a:r>
              <a:rPr lang="en-US" sz="2000" dirty="0">
                <a:solidFill>
                  <a:srgbClr val="5F6062"/>
                </a:solidFill>
                <a:latin typeface="Univers LT Std 45 Light" panose="020B0403020202020204" pitchFamily="34" charset="0"/>
              </a:rPr>
              <a:t>18,000 feet and above, use “flight level” </a:t>
            </a:r>
          </a:p>
          <a:p>
            <a:pPr marL="687388" lvl="1" indent="-277813">
              <a:buFont typeface="Arial" panose="020B0604020202020204" pitchFamily="34" charset="0"/>
              <a:buChar char="•"/>
            </a:pPr>
            <a:r>
              <a:rPr lang="en-US" sz="2000" dirty="0">
                <a:solidFill>
                  <a:srgbClr val="5F6062"/>
                </a:solidFill>
                <a:latin typeface="Univers LT Std 45 Light" panose="020B0403020202020204" pitchFamily="34" charset="0"/>
              </a:rPr>
              <a:t>29,000 feet = “Flight level two </a:t>
            </a:r>
            <a:r>
              <a:rPr lang="en-US" sz="2000" dirty="0" err="1">
                <a:solidFill>
                  <a:srgbClr val="5F6062"/>
                </a:solidFill>
                <a:latin typeface="Univers LT Std 45 Light" panose="020B0403020202020204" pitchFamily="34" charset="0"/>
              </a:rPr>
              <a:t>niner</a:t>
            </a:r>
            <a:r>
              <a:rPr lang="en-US" sz="2000" dirty="0">
                <a:solidFill>
                  <a:srgbClr val="5F6062"/>
                </a:solidFill>
                <a:latin typeface="Univers LT Std 45 Light" panose="020B0403020202020204" pitchFamily="34" charset="0"/>
              </a:rPr>
              <a:t> zero”</a:t>
            </a:r>
            <a:endParaRPr lang="en-US" alt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pic>
        <p:nvPicPr>
          <p:cNvPr id="3" name="Picture 2">
            <a:extLst>
              <a:ext uri="{FF2B5EF4-FFF2-40B4-BE49-F238E27FC236}">
                <a16:creationId xmlns:a16="http://schemas.microsoft.com/office/drawing/2014/main" id="{CD3CC182-1D1B-6748-B294-F3C3976DDE59}"/>
              </a:ext>
            </a:extLst>
          </p:cNvPr>
          <p:cNvPicPr>
            <a:picLocks noChangeAspect="1"/>
          </p:cNvPicPr>
          <p:nvPr/>
        </p:nvPicPr>
        <p:blipFill>
          <a:blip r:embed="rId4"/>
          <a:stretch>
            <a:fillRect/>
          </a:stretch>
        </p:blipFill>
        <p:spPr>
          <a:xfrm>
            <a:off x="6530712" y="1729205"/>
            <a:ext cx="2278751" cy="2394799"/>
          </a:xfrm>
          <a:prstGeom prst="rect">
            <a:avLst/>
          </a:prstGeom>
        </p:spPr>
      </p:pic>
      <p:sp>
        <p:nvSpPr>
          <p:cNvPr id="11" name="TextBox 10">
            <a:extLst>
              <a:ext uri="{FF2B5EF4-FFF2-40B4-BE49-F238E27FC236}">
                <a16:creationId xmlns:a16="http://schemas.microsoft.com/office/drawing/2014/main" id="{5DA5B401-F3FA-3F4B-BEF1-554CAFA04EA2}"/>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40978987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1350" y="609600"/>
            <a:ext cx="7541300" cy="838200"/>
          </a:xfrm>
          <a:prstGeom prst="rect">
            <a:avLst/>
          </a:prstGeom>
          <a:noFill/>
        </p:spPr>
        <p:txBody>
          <a:bodyPr wrap="square" lIns="0" tIns="0" rIns="0" bIns="0" rtlCol="0" anchor="b" anchorCtr="0">
            <a:noAutofit/>
          </a:bodyPr>
          <a:lstStyle/>
          <a:p>
            <a:r>
              <a:rPr lang="en-US" sz="4800" b="1" dirty="0">
                <a:solidFill>
                  <a:srgbClr val="1B78BD"/>
                </a:solidFill>
                <a:latin typeface="Univers LT Std 65" panose="020B0603020202020204" pitchFamily="34" charset="0"/>
              </a:rPr>
              <a:t>Aviation Lingo - Headings</a:t>
            </a:r>
            <a:endParaRPr lang="en-US" sz="4800" b="1" spc="-100" dirty="0">
              <a:solidFill>
                <a:srgbClr val="1B78BD"/>
              </a:solidFill>
              <a:latin typeface="Univers LT Std 65" panose="020B0603020202020204" pitchFamily="34" charset="0"/>
              <a:cs typeface="Univers LT Std 45 Light"/>
            </a:endParaRPr>
          </a:p>
        </p:txBody>
      </p:sp>
      <p:cxnSp>
        <p:nvCxnSpPr>
          <p:cNvPr id="10" name="Straight Connector 9">
            <a:extLst>
              <a:ext uri="{FF2B5EF4-FFF2-40B4-BE49-F238E27FC236}">
                <a16:creationId xmlns:a16="http://schemas.microsoft.com/office/drawing/2014/main" id="{B88D8EF2-FC32-9C48-BAB5-DA32E98D62A8}"/>
              </a:ext>
            </a:extLst>
          </p:cNvPr>
          <p:cNvCxnSpPr/>
          <p:nvPr/>
        </p:nvCxnSpPr>
        <p:spPr>
          <a:xfrm>
            <a:off x="353122" y="6274071"/>
            <a:ext cx="8456341" cy="1588"/>
          </a:xfrm>
          <a:prstGeom prst="line">
            <a:avLst/>
          </a:prstGeom>
          <a:ln w="6350" cap="flat" cmpd="sng" algn="ctr">
            <a:solidFill>
              <a:srgbClr val="9FA1A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1432D0C2-B9A6-8D44-B71F-A4AAD999454A}"/>
              </a:ext>
            </a:extLst>
          </p:cNvPr>
          <p:cNvPicPr>
            <a:picLocks noChangeAspect="1"/>
          </p:cNvPicPr>
          <p:nvPr/>
        </p:nvPicPr>
        <p:blipFill>
          <a:blip r:embed="rId3"/>
          <a:stretch>
            <a:fillRect/>
          </a:stretch>
        </p:blipFill>
        <p:spPr>
          <a:xfrm>
            <a:off x="7953367" y="5650786"/>
            <a:ext cx="856096" cy="419709"/>
          </a:xfrm>
          <a:prstGeom prst="rect">
            <a:avLst/>
          </a:prstGeom>
        </p:spPr>
      </p:pic>
      <p:sp>
        <p:nvSpPr>
          <p:cNvPr id="9" name="TextBox 8">
            <a:extLst>
              <a:ext uri="{FF2B5EF4-FFF2-40B4-BE49-F238E27FC236}">
                <a16:creationId xmlns:a16="http://schemas.microsoft.com/office/drawing/2014/main" id="{1CDF0885-7D79-5B4D-85CC-6D65132C66B3}"/>
              </a:ext>
            </a:extLst>
          </p:cNvPr>
          <p:cNvSpPr txBox="1"/>
          <p:nvPr/>
        </p:nvSpPr>
        <p:spPr>
          <a:xfrm>
            <a:off x="801350" y="1707846"/>
            <a:ext cx="5243850" cy="3739364"/>
          </a:xfrm>
          <a:prstGeom prst="rect">
            <a:avLst/>
          </a:prstGeom>
          <a:noFill/>
        </p:spPr>
        <p:txBody>
          <a:bodyPr wrap="square" lIns="0" tIns="0" rIns="0" bIns="0" rtlCol="0" anchor="t" anchorCtr="0">
            <a:noAutofit/>
          </a:bodyPr>
          <a:lstStyle/>
          <a:p>
            <a:pPr marL="342900" indent="-342900">
              <a:buFont typeface="Wingdings" pitchFamily="2" charset="2"/>
              <a:buChar char="ü"/>
            </a:pPr>
            <a:r>
              <a:rPr lang="en-US" sz="2400" dirty="0">
                <a:solidFill>
                  <a:srgbClr val="5F6062"/>
                </a:solidFill>
                <a:latin typeface="Univers LT Std 45 Light" panose="020B0403020202020204" pitchFamily="34" charset="0"/>
              </a:rPr>
              <a:t>Say 3 single digits</a:t>
            </a:r>
          </a:p>
          <a:p>
            <a:pPr marL="342900" indent="-342900">
              <a:buFont typeface="Arial" panose="020B0604020202020204" pitchFamily="34" charset="0"/>
              <a:buChar char="•"/>
            </a:pPr>
            <a:endParaRPr lang="en-US" dirty="0">
              <a:solidFill>
                <a:srgbClr val="5F6062"/>
              </a:solidFill>
              <a:latin typeface="Univers LT Std 45 Light" panose="020B0403020202020204" pitchFamily="34" charset="0"/>
            </a:endParaRPr>
          </a:p>
          <a:p>
            <a:pPr marL="515938" lvl="1" indent="-173038">
              <a:buFont typeface="Arial" panose="020B0604020202020204" pitchFamily="34" charset="0"/>
              <a:buChar char="•"/>
            </a:pPr>
            <a:r>
              <a:rPr lang="en-US" sz="2000" dirty="0">
                <a:solidFill>
                  <a:srgbClr val="5F6062"/>
                </a:solidFill>
                <a:latin typeface="Univers LT Std 45 Light" panose="020B0403020202020204" pitchFamily="34" charset="0"/>
              </a:rPr>
              <a:t>60 degrees = “Heading zero six zero”</a:t>
            </a:r>
          </a:p>
          <a:p>
            <a:pPr marL="515938" lvl="1" indent="-173038">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515938" lvl="1" indent="-173038">
              <a:buFont typeface="Arial" panose="020B0604020202020204" pitchFamily="34" charset="0"/>
              <a:buChar char="•"/>
            </a:pPr>
            <a:r>
              <a:rPr lang="en-US" sz="2000" dirty="0">
                <a:solidFill>
                  <a:srgbClr val="5F6062"/>
                </a:solidFill>
                <a:latin typeface="Univers LT Std 45 Light" panose="020B0403020202020204" pitchFamily="34" charset="0"/>
              </a:rPr>
              <a:t>180 degrees = “Heading one eight zero”</a:t>
            </a:r>
          </a:p>
          <a:p>
            <a:pPr marL="515938" lvl="1" indent="-173038">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515938" lvl="1" indent="-173038">
              <a:buFont typeface="Arial" panose="020B0604020202020204" pitchFamily="34" charset="0"/>
              <a:buChar char="•"/>
            </a:pPr>
            <a:r>
              <a:rPr lang="en-US" sz="2000" dirty="0">
                <a:solidFill>
                  <a:srgbClr val="5F6062"/>
                </a:solidFill>
                <a:latin typeface="Univers LT Std 45 Light" panose="020B0403020202020204" pitchFamily="34" charset="0"/>
              </a:rPr>
              <a:t>320 degrees = “Heading tree two zero”</a:t>
            </a:r>
          </a:p>
          <a:p>
            <a:pPr marL="342900" indent="-342900">
              <a:buFont typeface="Arial" panose="020B0604020202020204" pitchFamily="34" charset="0"/>
              <a:buChar char="•"/>
            </a:pPr>
            <a:endParaRPr lang="en-US" sz="2000" dirty="0">
              <a:solidFill>
                <a:srgbClr val="5F6062"/>
              </a:solidFill>
              <a:latin typeface="Univers LT Std 45 Light" panose="020B0403020202020204" pitchFamily="34" charset="0"/>
            </a:endParaRPr>
          </a:p>
          <a:p>
            <a:pPr marL="342900" indent="-342900">
              <a:buFont typeface="Arial" panose="020B0604020202020204" pitchFamily="34" charset="0"/>
              <a:buChar char="•"/>
            </a:pPr>
            <a:endParaRPr lang="en-US" sz="2000" dirty="0">
              <a:solidFill>
                <a:srgbClr val="5F6062"/>
              </a:solidFill>
              <a:latin typeface="Univers LT Std 45 Light"/>
              <a:cs typeface="Univers LT Std 45 Light"/>
            </a:endParaRPr>
          </a:p>
        </p:txBody>
      </p:sp>
      <p:pic>
        <p:nvPicPr>
          <p:cNvPr id="11" name="Picture 10">
            <a:extLst>
              <a:ext uri="{FF2B5EF4-FFF2-40B4-BE49-F238E27FC236}">
                <a16:creationId xmlns:a16="http://schemas.microsoft.com/office/drawing/2014/main" id="{AE6C666A-B28B-454D-8A7F-A57908242746}"/>
              </a:ext>
            </a:extLst>
          </p:cNvPr>
          <p:cNvPicPr>
            <a:picLocks noChangeAspect="1"/>
          </p:cNvPicPr>
          <p:nvPr/>
        </p:nvPicPr>
        <p:blipFill>
          <a:blip r:embed="rId4"/>
          <a:stretch>
            <a:fillRect/>
          </a:stretch>
        </p:blipFill>
        <p:spPr>
          <a:xfrm>
            <a:off x="6530712" y="1879625"/>
            <a:ext cx="2278751" cy="2278751"/>
          </a:xfrm>
          <a:prstGeom prst="rect">
            <a:avLst/>
          </a:prstGeom>
        </p:spPr>
      </p:pic>
      <p:sp>
        <p:nvSpPr>
          <p:cNvPr id="14" name="TextBox 13">
            <a:extLst>
              <a:ext uri="{FF2B5EF4-FFF2-40B4-BE49-F238E27FC236}">
                <a16:creationId xmlns:a16="http://schemas.microsoft.com/office/drawing/2014/main" id="{3A1A748F-A1B0-BE43-8411-A359E2E541CF}"/>
              </a:ext>
            </a:extLst>
          </p:cNvPr>
          <p:cNvSpPr txBox="1"/>
          <p:nvPr/>
        </p:nvSpPr>
        <p:spPr>
          <a:xfrm>
            <a:off x="991221" y="6274071"/>
            <a:ext cx="7818242" cy="286563"/>
          </a:xfrm>
          <a:prstGeom prst="rect">
            <a:avLst/>
          </a:prstGeom>
          <a:noFill/>
        </p:spPr>
        <p:txBody>
          <a:bodyPr wrap="square" lIns="0" tIns="0" rIns="0" bIns="0" rtlCol="0" anchor="b" anchorCtr="0">
            <a:noAutofit/>
          </a:bodyPr>
          <a:lstStyle/>
          <a:p>
            <a:pPr algn="r"/>
            <a:r>
              <a:rPr lang="en-US" sz="1000" dirty="0">
                <a:solidFill>
                  <a:srgbClr val="1B78BD"/>
                </a:solidFill>
              </a:rPr>
              <a:t>Aviation Communication</a:t>
            </a:r>
          </a:p>
        </p:txBody>
      </p:sp>
    </p:spTree>
    <p:extLst>
      <p:ext uri="{BB962C8B-B14F-4D97-AF65-F5344CB8AC3E}">
        <p14:creationId xmlns:p14="http://schemas.microsoft.com/office/powerpoint/2010/main" val="157478061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10335</TotalTime>
  <Words>1228</Words>
  <Application>Microsoft Office PowerPoint</Application>
  <PresentationFormat>On-screen Show (4:3)</PresentationFormat>
  <Paragraphs>209</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Times New Roman</vt:lpstr>
      <vt:lpstr>Univers LT Std 45 Light</vt:lpstr>
      <vt:lpstr>Univers LT Std 45 Light Oblique</vt:lpstr>
      <vt:lpstr>Univers LT Std 65</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Hanson</dc:creator>
  <cp:lastModifiedBy>Megan Hart</cp:lastModifiedBy>
  <cp:revision>335</cp:revision>
  <cp:lastPrinted>2020-06-29T21:33:58Z</cp:lastPrinted>
  <dcterms:created xsi:type="dcterms:W3CDTF">2014-03-03T17:42:11Z</dcterms:created>
  <dcterms:modified xsi:type="dcterms:W3CDTF">2020-09-11T20:22:54Z</dcterms:modified>
</cp:coreProperties>
</file>