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6"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285" r:id="rId18"/>
    <p:sldId id="28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62"/>
    <a:srgbClr val="1B78BD"/>
    <a:srgbClr val="F2F2F2"/>
    <a:srgbClr val="284467"/>
    <a:srgbClr val="003779"/>
    <a:srgbClr val="96C0E6"/>
    <a:srgbClr val="0076C0"/>
    <a:srgbClr val="9FA1A4"/>
    <a:srgbClr val="8D8B00"/>
    <a:srgbClr val="54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80"/>
    <p:restoredTop sz="67907" autoAdjust="0"/>
  </p:normalViewPr>
  <p:slideViewPr>
    <p:cSldViewPr snapToGrid="0" snapToObjects="1" showGuides="1">
      <p:cViewPr varScale="1">
        <p:scale>
          <a:sx n="78" d="100"/>
          <a:sy n="78" d="100"/>
        </p:scale>
        <p:origin x="295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F277F-D729-B541-B500-9737DFC0AAD5}" type="datetimeFigureOut">
              <a:rPr lang="en-US" smtClean="0"/>
              <a:t>9/22/2020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180EE-3498-864F-87A8-C652F33FAD75}" type="slidenum">
              <a:rPr lang="en-US" smtClean="0"/>
              <a:t>‹#›</a:t>
            </a:fld>
            <a:endParaRPr lang="en-US" dirty="0"/>
          </a:p>
        </p:txBody>
      </p:sp>
    </p:spTree>
    <p:extLst>
      <p:ext uri="{BB962C8B-B14F-4D97-AF65-F5344CB8AC3E}">
        <p14:creationId xmlns:p14="http://schemas.microsoft.com/office/powerpoint/2010/main" val="155633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does EAA do to support the amateur-built/homebuilt program?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EAA was founded in 1953 with a focus on amateur-built/homebuilt aircraft activities.  Since that time, the interests of EAA members have grown to include virtually all of aviation’s broad and dynamic spectrum.  The core of EAA activities continues to revolve around amateur-built/homebuilt activities. </a:t>
            </a:r>
          </a:p>
          <a:p>
            <a:r>
              <a:rPr lang="en-US" sz="1200" b="0" i="0" kern="1200" dirty="0" smtClean="0">
                <a:solidFill>
                  <a:schemeClr val="tx1"/>
                </a:solidFill>
                <a:effectLst/>
                <a:latin typeface="+mn-lt"/>
                <a:ea typeface="+mn-ea"/>
                <a:cs typeface="+mn-cs"/>
              </a:rPr>
              <a:t>For more than 60 years, EAA has been educating builders and pilots so they may enhance the safety of their aircraft and their individual flying abilities. For instance, EAA technical counselors, who are experienced airplane builders, restorers and mechanics, volunteer their time to visit builders and review their projects.  EAA flight advisors help pilots evaluate their flying skills so they are well suited to flying this particular type of aircraft. In some cases, the evaluation will point toward more flight training before a pilot flies a newly built or restored airplane. </a:t>
            </a:r>
          </a:p>
          <a:p>
            <a:r>
              <a:rPr lang="en-US" sz="1200" b="0" i="0" kern="1200" dirty="0" smtClean="0">
                <a:solidFill>
                  <a:schemeClr val="tx1"/>
                </a:solidFill>
                <a:effectLst/>
                <a:latin typeface="+mn-lt"/>
                <a:ea typeface="+mn-ea"/>
                <a:cs typeface="+mn-cs"/>
              </a:rPr>
              <a:t>EAA also offers a full range of instructional books and educational videotapes, as well as a full-time staff that provides information on specific aircraft so people can embark on a project suited to their individual needs and abilities.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8F180EE-3498-864F-87A8-C652F33FAD75}" type="slidenum">
              <a:rPr lang="en-US" smtClean="0"/>
              <a:t>1</a:t>
            </a:fld>
            <a:endParaRPr lang="en-US" dirty="0"/>
          </a:p>
        </p:txBody>
      </p:sp>
    </p:spTree>
    <p:extLst>
      <p:ext uri="{BB962C8B-B14F-4D97-AF65-F5344CB8AC3E}">
        <p14:creationId xmlns:p14="http://schemas.microsoft.com/office/powerpoint/2010/main" val="1526224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to the students, “what’s involved” in welded tube construction.</a:t>
            </a:r>
          </a:p>
          <a:p>
            <a:endParaRPr lang="en-US" dirty="0" smtClean="0"/>
          </a:p>
          <a:p>
            <a:r>
              <a:rPr lang="en-US" dirty="0" smtClean="0"/>
              <a:t>Consider having a tools available to see.</a:t>
            </a:r>
          </a:p>
          <a:p>
            <a:endParaRPr lang="en-US" dirty="0" smtClean="0"/>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10</a:t>
            </a:fld>
            <a:endParaRPr lang="en-US" dirty="0"/>
          </a:p>
        </p:txBody>
      </p:sp>
    </p:spTree>
    <p:extLst>
      <p:ext uri="{BB962C8B-B14F-4D97-AF65-F5344CB8AC3E}">
        <p14:creationId xmlns:p14="http://schemas.microsoft.com/office/powerpoint/2010/main" val="121728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basic process used</a:t>
            </a:r>
            <a:r>
              <a:rPr lang="en-US" baseline="0" dirty="0" smtClean="0"/>
              <a:t> when building a wood airplane.</a:t>
            </a:r>
          </a:p>
          <a:p>
            <a:endParaRPr lang="en-US" baseline="0" dirty="0" smtClean="0"/>
          </a:p>
          <a:p>
            <a:r>
              <a:rPr lang="en-US" baseline="0" dirty="0" smtClean="0"/>
              <a:t>Explain the tools used. </a:t>
            </a:r>
          </a:p>
          <a:p>
            <a:r>
              <a:rPr lang="en-US" baseline="0" dirty="0" smtClean="0"/>
              <a:t>Use real tools to show to the students.</a:t>
            </a:r>
          </a:p>
          <a:p>
            <a:endParaRPr lang="en-US" baseline="0" dirty="0" smtClean="0"/>
          </a:p>
          <a:p>
            <a:r>
              <a:rPr lang="en-US" baseline="0" dirty="0" smtClean="0"/>
              <a:t>Consider a hands-on activity such as the EAA workshops Wood Wing Rib project to introduce kids to building techniques.</a:t>
            </a:r>
            <a:endParaRPr lang="en-US" dirty="0" smtClean="0"/>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11</a:t>
            </a:fld>
            <a:endParaRPr lang="en-US" dirty="0"/>
          </a:p>
        </p:txBody>
      </p:sp>
    </p:spTree>
    <p:extLst>
      <p:ext uri="{BB962C8B-B14F-4D97-AF65-F5344CB8AC3E}">
        <p14:creationId xmlns:p14="http://schemas.microsoft.com/office/powerpoint/2010/main" val="73214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explain to the students, “what’s involved” in tube and fabric aircraft instruction by explaining more about fabric covering.</a:t>
            </a:r>
          </a:p>
          <a:p>
            <a:endParaRPr lang="en-US" dirty="0" smtClean="0"/>
          </a:p>
          <a:p>
            <a:r>
              <a:rPr lang="en-US" dirty="0" smtClean="0"/>
              <a:t>Consider having pieces of fabric available to pass around.</a:t>
            </a:r>
          </a:p>
          <a:p>
            <a:endParaRPr lang="en-US" dirty="0" smtClean="0"/>
          </a:p>
          <a:p>
            <a:r>
              <a:rPr lang="en-US" dirty="0" smtClean="0"/>
              <a:t>Consider having a real fabric airplane available to look at as part</a:t>
            </a:r>
            <a:r>
              <a:rPr lang="en-US" baseline="0" dirty="0" smtClean="0"/>
              <a:t> of the presentation.</a:t>
            </a:r>
            <a:endParaRPr lang="en-US" dirty="0" smtClean="0"/>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12</a:t>
            </a:fld>
            <a:endParaRPr lang="en-US" dirty="0"/>
          </a:p>
        </p:txBody>
      </p:sp>
    </p:spTree>
    <p:extLst>
      <p:ext uri="{BB962C8B-B14F-4D97-AF65-F5344CB8AC3E}">
        <p14:creationId xmlns:p14="http://schemas.microsoft.com/office/powerpoint/2010/main" val="189639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to the students that they have the opportunity to design their own</a:t>
            </a:r>
            <a:r>
              <a:rPr lang="en-US" baseline="0" dirty="0" smtClean="0"/>
              <a:t> instrument panel and electrical system for their homebuilt airplane. </a:t>
            </a:r>
          </a:p>
          <a:p>
            <a:r>
              <a:rPr lang="en-US" dirty="0" smtClean="0"/>
              <a:t>Consider to have tool and equipment available</a:t>
            </a:r>
            <a:r>
              <a:rPr lang="en-US" baseline="0" dirty="0" smtClean="0"/>
              <a:t> to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Consider a hands-on activity such as the EAA workshops Electrical project to introduce kids to building techniques.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13</a:t>
            </a:fld>
            <a:endParaRPr lang="en-US" dirty="0"/>
          </a:p>
        </p:txBody>
      </p:sp>
    </p:spTree>
    <p:extLst>
      <p:ext uri="{BB962C8B-B14F-4D97-AF65-F5344CB8AC3E}">
        <p14:creationId xmlns:p14="http://schemas.microsoft.com/office/powerpoint/2010/main" val="119778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Utilize a chapter member’s expertise on composite aircraft to share information on composites. </a:t>
            </a:r>
          </a:p>
          <a:p>
            <a:endParaRPr lang="en-US" dirty="0" smtClean="0"/>
          </a:p>
          <a:p>
            <a:r>
              <a:rPr lang="en-US" dirty="0" smtClean="0"/>
              <a:t>Consider to have a</a:t>
            </a:r>
            <a:r>
              <a:rPr lang="en-US" baseline="0" dirty="0" smtClean="0"/>
              <a:t> member composite airplane  available for viewing.</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14</a:t>
            </a:fld>
            <a:endParaRPr lang="en-US" dirty="0"/>
          </a:p>
        </p:txBody>
      </p:sp>
    </p:spTree>
    <p:extLst>
      <p:ext uri="{BB962C8B-B14F-4D97-AF65-F5344CB8AC3E}">
        <p14:creationId xmlns:p14="http://schemas.microsoft.com/office/powerpoint/2010/main" val="77040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need to work</a:t>
            </a:r>
            <a:r>
              <a:rPr lang="en-US" baseline="0" dirty="0" smtClean="0"/>
              <a:t> safely, and review some the hazards involved in hands-on activities.</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15</a:t>
            </a:fld>
            <a:endParaRPr lang="en-US" dirty="0"/>
          </a:p>
        </p:txBody>
      </p:sp>
    </p:spTree>
    <p:extLst>
      <p:ext uri="{BB962C8B-B14F-4D97-AF65-F5344CB8AC3E}">
        <p14:creationId xmlns:p14="http://schemas.microsoft.com/office/powerpoint/2010/main" val="3189921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200" b="0" i="0" kern="1200" dirty="0" smtClean="0">
                <a:solidFill>
                  <a:schemeClr val="tx1"/>
                </a:solidFill>
                <a:effectLst/>
                <a:latin typeface="+mn-lt"/>
                <a:ea typeface="+mn-ea"/>
                <a:cs typeface="+mn-cs"/>
              </a:rPr>
              <a:t>Fun and discovery combine for an experience that young people can find nowhere else at the EAA Air Academy, a series of weeklong camps designed to introduce young people ages 12-18 to the aviation world.</a:t>
            </a:r>
          </a:p>
          <a:p>
            <a:r>
              <a:rPr lang="en-US" sz="1200" b="0" i="0" kern="1200" dirty="0" smtClean="0">
                <a:solidFill>
                  <a:schemeClr val="tx1"/>
                </a:solidFill>
                <a:effectLst/>
                <a:latin typeface="+mn-lt"/>
                <a:ea typeface="+mn-ea"/>
                <a:cs typeface="+mn-cs"/>
              </a:rPr>
              <a:t>Campers are engaged through a variety of hands-on activities while staying at the EAA Air Academy Lodge in Oshkosh, Wisconsin. Experienced aviation instructors help them delve into flight through studies, hands-on demonstrations, flight simulation, and other exciting activities.</a:t>
            </a:r>
          </a:p>
          <a:p>
            <a:r>
              <a:rPr lang="en-US" sz="1200" b="0" i="0" kern="1200" dirty="0" smtClean="0">
                <a:solidFill>
                  <a:schemeClr val="tx1"/>
                </a:solidFill>
                <a:effectLst/>
                <a:latin typeface="+mn-lt"/>
                <a:ea typeface="+mn-ea"/>
                <a:cs typeface="+mn-cs"/>
              </a:rPr>
              <a:t>Recognized by MSN Money as one of 10 summer camps “worth the money,” Air Academy provides the foundation for a lifelong love of aviation.</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16</a:t>
            </a:fld>
            <a:endParaRPr lang="en-US" dirty="0"/>
          </a:p>
        </p:txBody>
      </p:sp>
    </p:spTree>
    <p:extLst>
      <p:ext uri="{BB962C8B-B14F-4D97-AF65-F5344CB8AC3E}">
        <p14:creationId xmlns:p14="http://schemas.microsoft.com/office/powerpoint/2010/main" val="172027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17</a:t>
            </a:fld>
            <a:endParaRPr lang="en-US" dirty="0"/>
          </a:p>
        </p:txBody>
      </p:sp>
    </p:spTree>
    <p:extLst>
      <p:ext uri="{BB962C8B-B14F-4D97-AF65-F5344CB8AC3E}">
        <p14:creationId xmlns:p14="http://schemas.microsoft.com/office/powerpoint/2010/main" val="339220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18</a:t>
            </a:fld>
            <a:endParaRPr lang="en-US" dirty="0"/>
          </a:p>
        </p:txBody>
      </p:sp>
    </p:spTree>
    <p:extLst>
      <p:ext uri="{BB962C8B-B14F-4D97-AF65-F5344CB8AC3E}">
        <p14:creationId xmlns:p14="http://schemas.microsoft.com/office/powerpoint/2010/main" val="3464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a:t>
            </a:fld>
            <a:endParaRPr lang="en-US" dirty="0"/>
          </a:p>
        </p:txBody>
      </p:sp>
    </p:spTree>
    <p:extLst>
      <p:ext uri="{BB962C8B-B14F-4D97-AF65-F5344CB8AC3E}">
        <p14:creationId xmlns:p14="http://schemas.microsoft.com/office/powerpoint/2010/main" val="343268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are amateur-built/homebuilt </a:t>
            </a:r>
            <a:r>
              <a:rPr lang="en-US" sz="1200" b="1" i="0" kern="1200" dirty="0" err="1" smtClean="0">
                <a:solidFill>
                  <a:schemeClr val="tx1"/>
                </a:solidFill>
                <a:effectLst/>
                <a:latin typeface="+mn-lt"/>
                <a:ea typeface="+mn-ea"/>
                <a:cs typeface="+mn-cs"/>
              </a:rPr>
              <a:t>aircraft?</a:t>
            </a:r>
            <a:r>
              <a:rPr lang="en-US" sz="1200" b="0" i="0" kern="1200" dirty="0" err="1" smtClean="0">
                <a:solidFill>
                  <a:schemeClr val="tx1"/>
                </a:solidFill>
                <a:effectLst/>
                <a:latin typeface="+mn-lt"/>
                <a:ea typeface="+mn-ea"/>
                <a:cs typeface="+mn-cs"/>
              </a:rPr>
              <a:t>Amateur-built</a:t>
            </a:r>
            <a:r>
              <a:rPr lang="en-US" sz="1200" b="0" i="0" kern="1200" dirty="0" smtClean="0">
                <a:solidFill>
                  <a:schemeClr val="tx1"/>
                </a:solidFill>
                <a:effectLst/>
                <a:latin typeface="+mn-lt"/>
                <a:ea typeface="+mn-ea"/>
                <a:cs typeface="+mn-cs"/>
              </a:rPr>
              <a:t> aircraft are built by individuals and licensed by the Federal Aviation Administration (FAA) as “Experimental.”  The Experimental designation has been in existence for more than five decades.  It defines aircraft that are used for non-commercial, recreational purposes such as education or personal use.</a:t>
            </a:r>
          </a:p>
          <a:p>
            <a:r>
              <a:rPr lang="en-US" sz="1200" b="0" i="0" kern="1200" dirty="0" smtClean="0">
                <a:solidFill>
                  <a:schemeClr val="tx1"/>
                </a:solidFill>
                <a:effectLst/>
                <a:latin typeface="+mn-lt"/>
                <a:ea typeface="+mn-ea"/>
                <a:cs typeface="+mn-cs"/>
              </a:rPr>
              <a:t>Under FAA regulations, if an individual builds at least 51 percent of an aircraft, the aircraft is eligible to be registered in the amateur-built category.  They are available in kits (where some of the airplane is already fabricated), or plans (where the builder purchases or manufactures all the parts and assembles them).  These airplanes are also commonly known as “</a:t>
            </a:r>
            <a:r>
              <a:rPr lang="en-US" sz="1200" b="0" i="0" kern="1200" dirty="0" err="1" smtClean="0">
                <a:solidFill>
                  <a:schemeClr val="tx1"/>
                </a:solidFill>
                <a:effectLst/>
                <a:latin typeface="+mn-lt"/>
                <a:ea typeface="+mn-ea"/>
                <a:cs typeface="+mn-cs"/>
              </a:rPr>
              <a:t>homebuilts</a:t>
            </a:r>
            <a:r>
              <a:rPr lang="en-US" sz="1200" b="0" i="0" kern="1200" dirty="0" smtClean="0">
                <a:solidFill>
                  <a:schemeClr val="tx1"/>
                </a:solidFill>
                <a:effectLst/>
                <a:latin typeface="+mn-lt"/>
                <a:ea typeface="+mn-ea"/>
                <a:cs typeface="+mn-cs"/>
              </a:rPr>
              <a:t>,” for the obvious reason that many individuals construct these aircraft at home, often in their garages. </a:t>
            </a:r>
          </a:p>
          <a:p>
            <a:r>
              <a:rPr lang="en-US" sz="1200" b="0" i="0" kern="1200" dirty="0" smtClean="0">
                <a:solidFill>
                  <a:schemeClr val="tx1"/>
                </a:solidFill>
                <a:effectLst/>
                <a:latin typeface="+mn-lt"/>
                <a:ea typeface="+mn-ea"/>
                <a:cs typeface="+mn-cs"/>
              </a:rPr>
              <a:t>Currently, more than 33,000 amateur-built/homebuilt aircraft are licensed by FAA. They represent proven aircraft designs that have been flown safely for many years.</a:t>
            </a:r>
          </a:p>
          <a:p>
            <a:r>
              <a:rPr lang="en-US" sz="1200" b="1" i="0" kern="1200" dirty="0" smtClean="0">
                <a:solidFill>
                  <a:schemeClr val="tx1"/>
                </a:solidFill>
                <a:effectLst/>
                <a:latin typeface="+mn-lt"/>
                <a:ea typeface="+mn-ea"/>
                <a:cs typeface="+mn-cs"/>
              </a:rPr>
              <a:t>Who constructs amateur-built/homebuilt aircraft?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People from all walks of life, including astronauts, airline pilots, military jet pilots, machinists, welders, professional people and others.</a:t>
            </a:r>
          </a:p>
          <a:p>
            <a:r>
              <a:rPr lang="en-US" sz="1200" b="1" i="0" kern="1200" dirty="0" smtClean="0">
                <a:solidFill>
                  <a:schemeClr val="tx1"/>
                </a:solidFill>
                <a:effectLst/>
                <a:latin typeface="+mn-lt"/>
                <a:ea typeface="+mn-ea"/>
                <a:cs typeface="+mn-cs"/>
              </a:rPr>
              <a:t>Why do they build them?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variety of reasons:  a personal challenge, education, performance, or to invest “sweat equity” into the cost of an airplane. </a:t>
            </a:r>
          </a:p>
          <a:p>
            <a:r>
              <a:rPr lang="en-US" sz="1200" b="0" i="0" kern="1200" dirty="0" smtClean="0">
                <a:solidFill>
                  <a:schemeClr val="tx1"/>
                </a:solidFill>
                <a:effectLst/>
                <a:latin typeface="+mn-lt"/>
                <a:ea typeface="+mn-ea"/>
                <a:cs typeface="+mn-cs"/>
              </a:rPr>
              <a:t>Costs range from under $10,000 to more than $100,000 based on desired performance characteristics and optional engine and avionics packages. By comparison, a new factory-built Cessna 172 costs more than $250,000. </a:t>
            </a:r>
          </a:p>
          <a:p>
            <a:r>
              <a:rPr lang="en-US" sz="1200" b="0" i="0" kern="1200" dirty="0" smtClean="0">
                <a:solidFill>
                  <a:schemeClr val="tx1"/>
                </a:solidFill>
                <a:effectLst/>
                <a:latin typeface="+mn-lt"/>
                <a:ea typeface="+mn-ea"/>
                <a:cs typeface="+mn-cs"/>
              </a:rPr>
              <a:t>Many amateur-built/homebuilt aircraft utilize composite materials that help create airplanes that are lighter, faster and more fuel efficient than similar production aircraft.</a:t>
            </a:r>
          </a:p>
          <a:p>
            <a:r>
              <a:rPr lang="en-US" sz="1200" b="1" i="0" kern="1200" dirty="0" smtClean="0">
                <a:solidFill>
                  <a:schemeClr val="tx1"/>
                </a:solidFill>
                <a:effectLst/>
                <a:latin typeface="+mn-lt"/>
                <a:ea typeface="+mn-ea"/>
                <a:cs typeface="+mn-cs"/>
              </a:rPr>
              <a:t>How long does it take?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 average amateur-built/homebuilt aircraft will take between 1,000 and 3,000 hours to complete.  Some individuals build their airplane in less than a year; others may take a decade or more.</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3</a:t>
            </a:fld>
            <a:endParaRPr lang="en-US" dirty="0"/>
          </a:p>
        </p:txBody>
      </p:sp>
    </p:spTree>
    <p:extLst>
      <p:ext uri="{BB962C8B-B14F-4D97-AF65-F5344CB8AC3E}">
        <p14:creationId xmlns:p14="http://schemas.microsoft.com/office/powerpoint/2010/main" val="357432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does the term “Experimental” mean regarding a homebuilt airplane?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term “Experimental” is actually a bit of a misnomer; it refers to the FAA category in which the airplane is registered, not the exclusivity or the use of the airplane. </a:t>
            </a:r>
          </a:p>
          <a:p>
            <a:r>
              <a:rPr lang="en-US" sz="1200" b="0" i="0" kern="1200" dirty="0" smtClean="0">
                <a:solidFill>
                  <a:schemeClr val="tx1"/>
                </a:solidFill>
                <a:effectLst/>
                <a:latin typeface="+mn-lt"/>
                <a:ea typeface="+mn-ea"/>
                <a:cs typeface="+mn-cs"/>
              </a:rPr>
              <a:t>While there are a handful of homebuilt aircraft that are original designs, the vast majority of homebuilt airplanes are built using standardized, tried- and-true kits or plans that have been successfully constructed thousands of times. </a:t>
            </a:r>
          </a:p>
          <a:p>
            <a:r>
              <a:rPr lang="en-US" sz="1200" b="0" i="0" kern="1200" dirty="0" smtClean="0">
                <a:solidFill>
                  <a:schemeClr val="tx1"/>
                </a:solidFill>
                <a:effectLst/>
                <a:latin typeface="+mn-lt"/>
                <a:ea typeface="+mn-ea"/>
                <a:cs typeface="+mn-cs"/>
              </a:rPr>
              <a:t>When the current homebuilt aircraft rules were first introduced in the early 1950s, there was difficulty finding a category where the finished aircraft could be registered. After all, the airplanes were not factory-built, such as </a:t>
            </a:r>
            <a:r>
              <a:rPr lang="en-US" sz="1200" b="0" i="0" kern="1200" dirty="0" err="1" smtClean="0">
                <a:solidFill>
                  <a:schemeClr val="tx1"/>
                </a:solidFill>
                <a:effectLst/>
                <a:latin typeface="+mn-lt"/>
                <a:ea typeface="+mn-ea"/>
                <a:cs typeface="+mn-cs"/>
              </a:rPr>
              <a:t>Cessnas</a:t>
            </a:r>
            <a:r>
              <a:rPr lang="en-US" sz="1200" b="0" i="0" kern="1200" dirty="0" smtClean="0">
                <a:solidFill>
                  <a:schemeClr val="tx1"/>
                </a:solidFill>
                <a:effectLst/>
                <a:latin typeface="+mn-lt"/>
                <a:ea typeface="+mn-ea"/>
                <a:cs typeface="+mn-cs"/>
              </a:rPr>
              <a:t> or Pipers, nor were they transport aircraft (airliners) or military aircraft. Federal officials saw the most practical category as Experimental, and created a new subcategory called “amateur-built.” </a:t>
            </a:r>
          </a:p>
          <a:p>
            <a:r>
              <a:rPr lang="en-US" sz="1200" b="0" i="0" kern="1200" dirty="0" smtClean="0">
                <a:solidFill>
                  <a:schemeClr val="tx1"/>
                </a:solidFill>
                <a:effectLst/>
                <a:latin typeface="+mn-lt"/>
                <a:ea typeface="+mn-ea"/>
                <a:cs typeface="+mn-cs"/>
              </a:rPr>
              <a:t>FAA’s Experimental category also includes nearly 10 other subcategories, including aircraft used for crew training, air racing, and historic aircraft (such as World War II military aircraft) flown to air shows and exhibitions.</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4</a:t>
            </a:fld>
            <a:endParaRPr lang="en-US" dirty="0"/>
          </a:p>
        </p:txBody>
      </p:sp>
    </p:spTree>
    <p:extLst>
      <p:ext uri="{BB962C8B-B14F-4D97-AF65-F5344CB8AC3E}">
        <p14:creationId xmlns:p14="http://schemas.microsoft.com/office/powerpoint/2010/main" val="31454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the most</a:t>
            </a:r>
            <a:r>
              <a:rPr lang="en-US" baseline="0" dirty="0" smtClean="0"/>
              <a:t> popular experimental airplanes today are airplanes made from kits. These are typically aluminum construction, riveted together.</a:t>
            </a:r>
          </a:p>
          <a:p>
            <a:r>
              <a:rPr lang="en-US" baseline="0" dirty="0" smtClean="0"/>
              <a:t>The airplane shown in this example is a Vans RV-12 completed kit. </a:t>
            </a:r>
          </a:p>
          <a:p>
            <a:r>
              <a:rPr lang="en-US" baseline="0" dirty="0" smtClean="0"/>
              <a:t>These types of airplanes are essentially built using formed aluminum sheet metal, which is the same type of construction in many factory built airplanes.</a:t>
            </a:r>
          </a:p>
        </p:txBody>
      </p:sp>
      <p:sp>
        <p:nvSpPr>
          <p:cNvPr id="4" name="Slide Number Placeholder 3"/>
          <p:cNvSpPr>
            <a:spLocks noGrp="1"/>
          </p:cNvSpPr>
          <p:nvPr>
            <p:ph type="sldNum" sz="quarter" idx="5"/>
          </p:nvPr>
        </p:nvSpPr>
        <p:spPr/>
        <p:txBody>
          <a:bodyPr/>
          <a:lstStyle/>
          <a:p>
            <a:fld id="{68F180EE-3498-864F-87A8-C652F33FAD75}" type="slidenum">
              <a:rPr lang="en-US" smtClean="0"/>
              <a:t>5</a:t>
            </a:fld>
            <a:endParaRPr lang="en-US" dirty="0"/>
          </a:p>
        </p:txBody>
      </p:sp>
    </p:spTree>
    <p:extLst>
      <p:ext uri="{BB962C8B-B14F-4D97-AF65-F5344CB8AC3E}">
        <p14:creationId xmlns:p14="http://schemas.microsoft.com/office/powerpoint/2010/main" val="200098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Tube,</a:t>
            </a:r>
            <a:r>
              <a:rPr lang="en-US" baseline="0" dirty="0" smtClean="0"/>
              <a:t> wood and fabric pertain to the materials commonly used in older airplane designs however many home builders today still prefer to use these materials. Tube refers to the fuselage that is primarily made of steel tubing welded together in a cage-like configuration. Wood typically refers to the wing construction, and fabric refers to the fabric-like covering that is glued and shrunk over the entire metal and wood shapes. </a:t>
            </a:r>
          </a:p>
          <a:p>
            <a:r>
              <a:rPr lang="en-US" baseline="0" dirty="0" smtClean="0"/>
              <a:t>The airplane shown here is Christian Eagle which is an airplane suited for aerobatics.</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6</a:t>
            </a:fld>
            <a:endParaRPr lang="en-US" dirty="0"/>
          </a:p>
        </p:txBody>
      </p:sp>
    </p:spTree>
    <p:extLst>
      <p:ext uri="{BB962C8B-B14F-4D97-AF65-F5344CB8AC3E}">
        <p14:creationId xmlns:p14="http://schemas.microsoft.com/office/powerpoint/2010/main" val="226012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name implies, composite is a combination of materials used to build aircraft. Here, builders use fiberglass and carbon fiber fabric coated with two-part epoxy resin to form the shape. </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7</a:t>
            </a:fld>
            <a:endParaRPr lang="en-US" dirty="0"/>
          </a:p>
        </p:txBody>
      </p:sp>
    </p:spTree>
    <p:extLst>
      <p:ext uri="{BB962C8B-B14F-4D97-AF65-F5344CB8AC3E}">
        <p14:creationId xmlns:p14="http://schemas.microsoft.com/office/powerpoint/2010/main" val="116404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to the students</a:t>
            </a:r>
            <a:r>
              <a:rPr lang="en-US" baseline="0" dirty="0" smtClean="0"/>
              <a:t> what the term “homebuilding” means related to experimental aircraft construction.</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8</a:t>
            </a:fld>
            <a:endParaRPr lang="en-US" dirty="0"/>
          </a:p>
        </p:txBody>
      </p:sp>
    </p:spTree>
    <p:extLst>
      <p:ext uri="{BB962C8B-B14F-4D97-AF65-F5344CB8AC3E}">
        <p14:creationId xmlns:p14="http://schemas.microsoft.com/office/powerpoint/2010/main" val="94206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basic process used</a:t>
            </a:r>
            <a:r>
              <a:rPr lang="en-US" baseline="0" dirty="0" smtClean="0"/>
              <a:t> when building a metal airplane.</a:t>
            </a:r>
          </a:p>
          <a:p>
            <a:endParaRPr lang="en-US" baseline="0" dirty="0" smtClean="0"/>
          </a:p>
          <a:p>
            <a:r>
              <a:rPr lang="en-US" baseline="0" dirty="0" smtClean="0"/>
              <a:t>Explain the tools used. </a:t>
            </a:r>
          </a:p>
          <a:p>
            <a:r>
              <a:rPr lang="en-US" baseline="0" dirty="0" smtClean="0"/>
              <a:t>Use real tools to show to the students.</a:t>
            </a:r>
          </a:p>
          <a:p>
            <a:endParaRPr lang="en-US" baseline="0" dirty="0" smtClean="0"/>
          </a:p>
          <a:p>
            <a:r>
              <a:rPr lang="en-US" baseline="0" dirty="0" smtClean="0"/>
              <a:t>Consider a hands-on activity such as the EAA workshops Name Tag project, or the EAA Workshops Cell Phone holder project to introduce kids to building techniques.</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9</a:t>
            </a:fld>
            <a:endParaRPr lang="en-US" dirty="0"/>
          </a:p>
        </p:txBody>
      </p:sp>
    </p:spTree>
    <p:extLst>
      <p:ext uri="{BB962C8B-B14F-4D97-AF65-F5344CB8AC3E}">
        <p14:creationId xmlns:p14="http://schemas.microsoft.com/office/powerpoint/2010/main" val="97330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411760-274C-7344-99EE-C720356AD852}" type="datetimeFigureOut">
              <a:rPr lang="en-US" smtClean="0"/>
              <a:pPr/>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11760-274C-7344-99EE-C720356AD852}" type="datetimeFigureOut">
              <a:rPr lang="en-US" smtClean="0"/>
              <a:pPr/>
              <a:t>9/22/2020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EDA70-D23D-0B45-A649-F71AE11D4D2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548633-B4C1-5D4D-BEBB-72197FB5A1F3}"/>
              </a:ext>
            </a:extLst>
          </p:cNvPr>
          <p:cNvSpPr txBox="1"/>
          <p:nvPr/>
        </p:nvSpPr>
        <p:spPr>
          <a:xfrm>
            <a:off x="2555488" y="4884667"/>
            <a:ext cx="4051608" cy="531542"/>
          </a:xfrm>
          <a:prstGeom prst="rect">
            <a:avLst/>
          </a:prstGeom>
          <a:noFill/>
        </p:spPr>
        <p:txBody>
          <a:bodyPr wrap="square" lIns="0" tIns="0" rIns="0" bIns="0" rtlCol="0" anchor="t" anchorCtr="0">
            <a:noAutofit/>
          </a:bodyPr>
          <a:lstStyle/>
          <a:p>
            <a:pPr algn="ctr"/>
            <a:r>
              <a:rPr lang="en-US" sz="3000" dirty="0">
                <a:solidFill>
                  <a:srgbClr val="5F6062"/>
                </a:solidFill>
                <a:latin typeface="Univers LT Std 45 Light"/>
                <a:cs typeface="Univers LT Std 45 Light"/>
              </a:rPr>
              <a:t>Chapter Presenter</a:t>
            </a:r>
            <a:endParaRPr lang="en-US" sz="3000" b="1" dirty="0">
              <a:solidFill>
                <a:srgbClr val="5F6062"/>
              </a:solidFill>
              <a:latin typeface="Univers LT Std 45 Light"/>
              <a:cs typeface="Univers LT Std 45 Light"/>
            </a:endParaRPr>
          </a:p>
        </p:txBody>
      </p:sp>
      <p:sp>
        <p:nvSpPr>
          <p:cNvPr id="9" name="TextBox 8">
            <a:extLst>
              <a:ext uri="{FF2B5EF4-FFF2-40B4-BE49-F238E27FC236}">
                <a16:creationId xmlns:a16="http://schemas.microsoft.com/office/drawing/2014/main" id="{C7A1B474-B236-C848-B0D4-10E66D125E6E}"/>
              </a:ext>
            </a:extLst>
          </p:cNvPr>
          <p:cNvSpPr txBox="1"/>
          <p:nvPr/>
        </p:nvSpPr>
        <p:spPr>
          <a:xfrm>
            <a:off x="811741" y="1880755"/>
            <a:ext cx="7541300" cy="2216965"/>
          </a:xfrm>
          <a:prstGeom prst="rect">
            <a:avLst/>
          </a:prstGeom>
          <a:noFill/>
        </p:spPr>
        <p:txBody>
          <a:bodyPr wrap="square" lIns="0" tIns="0" rIns="0" bIns="0" rtlCol="0" anchor="b" anchorCtr="0">
            <a:noAutofit/>
          </a:bodyPr>
          <a:lstStyle/>
          <a:p>
            <a:pPr algn="ctr"/>
            <a:r>
              <a:rPr lang="en-US" sz="7900" b="1" spc="-100" dirty="0">
                <a:solidFill>
                  <a:srgbClr val="1B78BD"/>
                </a:solidFill>
                <a:latin typeface="Univers LT Std 45 Light"/>
                <a:cs typeface="Univers LT Std 45 Light"/>
              </a:rPr>
              <a:t>Aircraft </a:t>
            </a:r>
          </a:p>
          <a:p>
            <a:pPr algn="ctr"/>
            <a:r>
              <a:rPr lang="en-US" sz="7900" b="1" spc="-100" dirty="0">
                <a:solidFill>
                  <a:srgbClr val="1B78BD"/>
                </a:solidFill>
                <a:latin typeface="Univers LT Std 45 Light"/>
                <a:cs typeface="Univers LT Std 45 Light"/>
              </a:rPr>
              <a:t>Building</a:t>
            </a:r>
          </a:p>
        </p:txBody>
      </p:sp>
      <p:pic>
        <p:nvPicPr>
          <p:cNvPr id="10" name="Picture 9">
            <a:extLst>
              <a:ext uri="{FF2B5EF4-FFF2-40B4-BE49-F238E27FC236}">
                <a16:creationId xmlns:a16="http://schemas.microsoft.com/office/drawing/2014/main" id="{C7521AC6-4CEC-0F47-8CF9-88CABE3319CC}"/>
              </a:ext>
            </a:extLst>
          </p:cNvPr>
          <p:cNvPicPr>
            <a:picLocks noChangeAspect="1"/>
          </p:cNvPicPr>
          <p:nvPr/>
        </p:nvPicPr>
        <p:blipFill>
          <a:blip r:embed="rId3"/>
          <a:stretch>
            <a:fillRect/>
          </a:stretch>
        </p:blipFill>
        <p:spPr>
          <a:xfrm>
            <a:off x="4056836" y="5711383"/>
            <a:ext cx="1030328" cy="390602"/>
          </a:xfrm>
          <a:prstGeom prst="rect">
            <a:avLst/>
          </a:prstGeom>
        </p:spPr>
      </p:pic>
      <p:sp>
        <p:nvSpPr>
          <p:cNvPr id="12" name="TextBox 11">
            <a:extLst>
              <a:ext uri="{FF2B5EF4-FFF2-40B4-BE49-F238E27FC236}">
                <a16:creationId xmlns:a16="http://schemas.microsoft.com/office/drawing/2014/main" id="{E70BBA45-EC1B-5F45-A3B2-B14EA79047B0}"/>
              </a:ext>
            </a:extLst>
          </p:cNvPr>
          <p:cNvSpPr txBox="1"/>
          <p:nvPr/>
        </p:nvSpPr>
        <p:spPr>
          <a:xfrm>
            <a:off x="1474085" y="6203156"/>
            <a:ext cx="6214413" cy="410136"/>
          </a:xfrm>
          <a:prstGeom prst="rect">
            <a:avLst/>
          </a:prstGeom>
          <a:noFill/>
        </p:spPr>
        <p:txBody>
          <a:bodyPr wrap="square" lIns="0" tIns="0" rIns="0" bIns="0" rtlCol="0" anchor="t" anchorCtr="0">
            <a:noAutofit/>
          </a:bodyPr>
          <a:lstStyle/>
          <a:p>
            <a:pPr algn="ctr"/>
            <a:r>
              <a:rPr lang="en-US" sz="1000" dirty="0">
                <a:solidFill>
                  <a:srgbClr val="5F6062"/>
                </a:solidFill>
                <a:latin typeface="Univers LT Std 45 Light" panose="020B0403020202020204" pitchFamily="34" charset="0"/>
              </a:rPr>
              <a:t>The development of this program was made possible in part by </a:t>
            </a:r>
            <a:br>
              <a:rPr lang="en-US" sz="1000" dirty="0">
                <a:solidFill>
                  <a:srgbClr val="5F6062"/>
                </a:solidFill>
                <a:latin typeface="Univers LT Std 45 Light" panose="020B0403020202020204" pitchFamily="34" charset="0"/>
              </a:rPr>
            </a:br>
            <a:r>
              <a:rPr lang="en-US" sz="1000" dirty="0">
                <a:solidFill>
                  <a:srgbClr val="5F6062"/>
                </a:solidFill>
                <a:latin typeface="Univers LT Std 45 Light" panose="020B0403020202020204" pitchFamily="34" charset="0"/>
              </a:rPr>
              <a:t>a generous donation from the Sporty’s Foundation.</a:t>
            </a:r>
            <a:endParaRPr lang="en-US" sz="1000" dirty="0">
              <a:solidFill>
                <a:srgbClr val="5F6062"/>
              </a:solidFill>
              <a:latin typeface="Univers LT Std 45 Light" panose="020B0403020202020204" pitchFamily="34" charset="0"/>
              <a:cs typeface="Univers LT Std 45 Light"/>
            </a:endParaRPr>
          </a:p>
        </p:txBody>
      </p:sp>
      <p:pic>
        <p:nvPicPr>
          <p:cNvPr id="11" name="Picture 10">
            <a:extLst>
              <a:ext uri="{FF2B5EF4-FFF2-40B4-BE49-F238E27FC236}">
                <a16:creationId xmlns:a16="http://schemas.microsoft.com/office/drawing/2014/main" id="{7A618DCC-DE39-4543-B5FC-87E3C1EAE243}"/>
              </a:ext>
            </a:extLst>
          </p:cNvPr>
          <p:cNvPicPr>
            <a:picLocks noChangeAspect="1"/>
          </p:cNvPicPr>
          <p:nvPr/>
        </p:nvPicPr>
        <p:blipFill>
          <a:blip r:embed="rId4"/>
          <a:stretch>
            <a:fillRect/>
          </a:stretch>
        </p:blipFill>
        <p:spPr>
          <a:xfrm>
            <a:off x="2741786" y="535272"/>
            <a:ext cx="3865310" cy="90311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Tube and Welding Skills</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4495800" cy="2246769"/>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Tasks</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Blueprint Reading</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Steel Fabrication</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Cutting and Fitting</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Welding</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Hand Tool Skills</a:t>
            </a:r>
          </a:p>
          <a:p>
            <a:endParaRPr lang="en-US" sz="1600" b="1" dirty="0"/>
          </a:p>
        </p:txBody>
      </p:sp>
      <p:pic>
        <p:nvPicPr>
          <p:cNvPr id="11" name="Picture 10">
            <a:extLst>
              <a:ext uri="{FF2B5EF4-FFF2-40B4-BE49-F238E27FC236}">
                <a16:creationId xmlns:a16="http://schemas.microsoft.com/office/drawing/2014/main" id="{4BAAD0A8-227D-C146-9CFA-06D9FCCA43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54" b="8253"/>
          <a:stretch/>
        </p:blipFill>
        <p:spPr>
          <a:xfrm>
            <a:off x="736365" y="4053102"/>
            <a:ext cx="2162128" cy="2017393"/>
          </a:xfrm>
          <a:prstGeom prst="rect">
            <a:avLst/>
          </a:prstGeom>
        </p:spPr>
      </p:pic>
      <p:pic>
        <p:nvPicPr>
          <p:cNvPr id="12" name="Picture 11">
            <a:extLst>
              <a:ext uri="{FF2B5EF4-FFF2-40B4-BE49-F238E27FC236}">
                <a16:creationId xmlns:a16="http://schemas.microsoft.com/office/drawing/2014/main" id="{7A7A8E06-95C3-D144-BE38-24315AB279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40" r="6764" b="17124"/>
          <a:stretch/>
        </p:blipFill>
        <p:spPr>
          <a:xfrm>
            <a:off x="3029254" y="4065960"/>
            <a:ext cx="2160640" cy="2004535"/>
          </a:xfrm>
          <a:prstGeom prst="rect">
            <a:avLst/>
          </a:prstGeom>
        </p:spPr>
      </p:pic>
      <p:pic>
        <p:nvPicPr>
          <p:cNvPr id="15" name="Picture 14">
            <a:extLst>
              <a:ext uri="{FF2B5EF4-FFF2-40B4-BE49-F238E27FC236}">
                <a16:creationId xmlns:a16="http://schemas.microsoft.com/office/drawing/2014/main" id="{5158F297-79C5-2243-9AD8-2CC52E674572}"/>
              </a:ext>
            </a:extLst>
          </p:cNvPr>
          <p:cNvPicPr>
            <a:picLocks noChangeAspect="1"/>
          </p:cNvPicPr>
          <p:nvPr/>
        </p:nvPicPr>
        <p:blipFill rotWithShape="1">
          <a:blip r:embed="rId6"/>
          <a:srcRect l="10839" t="214" r="15467"/>
          <a:stretch/>
        </p:blipFill>
        <p:spPr>
          <a:xfrm>
            <a:off x="5320655" y="4047384"/>
            <a:ext cx="2249130" cy="2028827"/>
          </a:xfrm>
          <a:prstGeom prst="rect">
            <a:avLst/>
          </a:prstGeom>
        </p:spPr>
      </p:pic>
    </p:spTree>
    <p:extLst>
      <p:ext uri="{BB962C8B-B14F-4D97-AF65-F5344CB8AC3E}">
        <p14:creationId xmlns:p14="http://schemas.microsoft.com/office/powerpoint/2010/main" val="16356244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Woodworking Skills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4495800" cy="2246769"/>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Tasks</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Cutting and Fitting</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Sanding</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Gluing </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Stapling and Tack Nailing</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Varnishing</a:t>
            </a:r>
          </a:p>
          <a:p>
            <a:endParaRPr lang="en-US" sz="1600" b="1" dirty="0"/>
          </a:p>
        </p:txBody>
      </p:sp>
      <p:pic>
        <p:nvPicPr>
          <p:cNvPr id="15" name="Picture 17" descr="F:\users\SHARED\Education\EDUCATION 2002\AIR ACADEMY\Steve\small wood rib\DSCN5442.JPG">
            <a:extLst>
              <a:ext uri="{FF2B5EF4-FFF2-40B4-BE49-F238E27FC236}">
                <a16:creationId xmlns:a16="http://schemas.microsoft.com/office/drawing/2014/main" id="{ED68C2F5-1E6B-B24D-B116-57605E9E00B9}"/>
              </a:ext>
            </a:extLst>
          </p:cNvPr>
          <p:cNvPicPr>
            <a:picLocks noChangeAspect="1" noChangeArrowheads="1"/>
          </p:cNvPicPr>
          <p:nvPr/>
        </p:nvPicPr>
        <p:blipFill rotWithShape="1">
          <a:blip r:embed="rId4" cstate="print">
            <a:lum bright="6000"/>
          </a:blip>
          <a:srcRect l="1576" r="2889"/>
          <a:stretch/>
        </p:blipFill>
        <p:spPr>
          <a:xfrm>
            <a:off x="736366" y="4065959"/>
            <a:ext cx="2162127" cy="2004535"/>
          </a:xfrm>
          <a:prstGeom prst="rect">
            <a:avLst/>
          </a:prstGeom>
          <a:noFill/>
        </p:spPr>
      </p:pic>
      <p:pic>
        <p:nvPicPr>
          <p:cNvPr id="16" name="Picture 2" descr="http://merlinone-vs.eagles.internal.eaa.org/mx/thumbs2015/tdir0297/ax101_79be_9.jpg">
            <a:extLst>
              <a:ext uri="{FF2B5EF4-FFF2-40B4-BE49-F238E27FC236}">
                <a16:creationId xmlns:a16="http://schemas.microsoft.com/office/drawing/2014/main" id="{7398EE2C-BEBB-944D-9AE1-AF11F551CF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59" t="7894" r="11033"/>
          <a:stretch/>
        </p:blipFill>
        <p:spPr bwMode="auto">
          <a:xfrm>
            <a:off x="3029254" y="4050155"/>
            <a:ext cx="2160640" cy="20203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E86E3A1-8351-AD48-92A4-1C3637CA1E10}"/>
              </a:ext>
            </a:extLst>
          </p:cNvPr>
          <p:cNvPicPr>
            <a:picLocks noChangeAspect="1"/>
          </p:cNvPicPr>
          <p:nvPr/>
        </p:nvPicPr>
        <p:blipFill rotWithShape="1">
          <a:blip r:embed="rId6"/>
          <a:srcRect l="28623"/>
          <a:stretch/>
        </p:blipFill>
        <p:spPr>
          <a:xfrm>
            <a:off x="5320655" y="4050155"/>
            <a:ext cx="2160641" cy="2016549"/>
          </a:xfrm>
          <a:prstGeom prst="rect">
            <a:avLst/>
          </a:prstGeom>
        </p:spPr>
      </p:pic>
    </p:spTree>
    <p:extLst>
      <p:ext uri="{BB962C8B-B14F-4D97-AF65-F5344CB8AC3E}">
        <p14:creationId xmlns:p14="http://schemas.microsoft.com/office/powerpoint/2010/main" val="478637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Fabric Skills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4495800" cy="2246769"/>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Tasks</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Apply Fabric Cloth</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Gluing</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Hand Stitching</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Hot Iron Shrinking</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Painting</a:t>
            </a:r>
          </a:p>
          <a:p>
            <a:endParaRPr lang="en-US" sz="1600" b="1" dirty="0"/>
          </a:p>
        </p:txBody>
      </p:sp>
      <p:pic>
        <p:nvPicPr>
          <p:cNvPr id="11" name="Picture 10">
            <a:extLst>
              <a:ext uri="{FF2B5EF4-FFF2-40B4-BE49-F238E27FC236}">
                <a16:creationId xmlns:a16="http://schemas.microsoft.com/office/drawing/2014/main" id="{87AF3DEF-0512-954E-B32A-34DD27249A5F}"/>
              </a:ext>
            </a:extLst>
          </p:cNvPr>
          <p:cNvPicPr>
            <a:picLocks noChangeAspect="1"/>
          </p:cNvPicPr>
          <p:nvPr/>
        </p:nvPicPr>
        <p:blipFill rotWithShape="1">
          <a:blip r:embed="rId4">
            <a:extLst>
              <a:ext uri="{28A0092B-C50C-407E-A947-70E740481C1C}">
                <a14:useLocalDpi xmlns:a14="http://schemas.microsoft.com/office/drawing/2010/main" val="0"/>
              </a:ext>
            </a:extLst>
          </a:blip>
          <a:srcRect l="9924" t="1128" r="34090" b="11600"/>
          <a:stretch/>
        </p:blipFill>
        <p:spPr>
          <a:xfrm>
            <a:off x="736365" y="4049628"/>
            <a:ext cx="2162128" cy="2020866"/>
          </a:xfrm>
          <a:prstGeom prst="rect">
            <a:avLst/>
          </a:prstGeom>
        </p:spPr>
      </p:pic>
      <p:pic>
        <p:nvPicPr>
          <p:cNvPr id="12" name="Picture 4" descr="http://merlinone-vs.eagles.internal.eaa.org/mx/thumbs2015/tdir0029/ax243_6bec_9.jpg">
            <a:extLst>
              <a:ext uri="{FF2B5EF4-FFF2-40B4-BE49-F238E27FC236}">
                <a16:creationId xmlns:a16="http://schemas.microsoft.com/office/drawing/2014/main" id="{F02D08A0-FD61-1742-AA09-6896E28B40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714" t="2550" r="15552"/>
          <a:stretch/>
        </p:blipFill>
        <p:spPr bwMode="auto">
          <a:xfrm>
            <a:off x="3029254" y="4049628"/>
            <a:ext cx="2160640" cy="20371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82AFCD-D350-9841-A5FD-AB4860DC9B87}"/>
              </a:ext>
            </a:extLst>
          </p:cNvPr>
          <p:cNvPicPr>
            <a:picLocks noChangeAspect="1"/>
          </p:cNvPicPr>
          <p:nvPr/>
        </p:nvPicPr>
        <p:blipFill rotWithShape="1">
          <a:blip r:embed="rId6"/>
          <a:srcRect l="24345" t="5339" r="14547" b="10129"/>
          <a:stretch/>
        </p:blipFill>
        <p:spPr>
          <a:xfrm>
            <a:off x="5320655" y="4049628"/>
            <a:ext cx="2160640" cy="2037195"/>
          </a:xfrm>
          <a:prstGeom prst="rect">
            <a:avLst/>
          </a:prstGeom>
        </p:spPr>
      </p:pic>
    </p:spTree>
    <p:extLst>
      <p:ext uri="{BB962C8B-B14F-4D97-AF65-F5344CB8AC3E}">
        <p14:creationId xmlns:p14="http://schemas.microsoft.com/office/powerpoint/2010/main" val="16072225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Electrical Skills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4495800" cy="1846659"/>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Tasks</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Blueprint Reading</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Electrical Knowledge</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Assembly Skills</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Soldering</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Hand Tool Skills</a:t>
            </a:r>
          </a:p>
        </p:txBody>
      </p:sp>
      <p:pic>
        <p:nvPicPr>
          <p:cNvPr id="15" name="Picture 4" descr="http://merlinone-vs.eagles.internal.eaa.org/mx/thumbs2015/tdir0162/ax191_3320_9.jpg">
            <a:extLst>
              <a:ext uri="{FF2B5EF4-FFF2-40B4-BE49-F238E27FC236}">
                <a16:creationId xmlns:a16="http://schemas.microsoft.com/office/drawing/2014/main" id="{E670A350-9891-6944-B984-0AAE0832A5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37" t="9633" r="21964"/>
          <a:stretch/>
        </p:blipFill>
        <p:spPr bwMode="auto">
          <a:xfrm>
            <a:off x="736366" y="4049629"/>
            <a:ext cx="2162128" cy="20208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merlinone-vs.eagles.internal.eaa.org/mx/thumbs2015/tdir0520/ax057_7157_9.jpg">
            <a:extLst>
              <a:ext uri="{FF2B5EF4-FFF2-40B4-BE49-F238E27FC236}">
                <a16:creationId xmlns:a16="http://schemas.microsoft.com/office/drawing/2014/main" id="{D7995229-9705-3041-99AD-84D433E193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08" t="29222" r="25394" b="3239"/>
          <a:stretch/>
        </p:blipFill>
        <p:spPr bwMode="auto">
          <a:xfrm>
            <a:off x="3029254" y="4049628"/>
            <a:ext cx="2160640" cy="20333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BE0A76B-9B7C-9B44-AB80-4545D3E57A97}"/>
              </a:ext>
            </a:extLst>
          </p:cNvPr>
          <p:cNvPicPr>
            <a:picLocks noChangeAspect="1"/>
          </p:cNvPicPr>
          <p:nvPr/>
        </p:nvPicPr>
        <p:blipFill rotWithShape="1">
          <a:blip r:embed="rId6"/>
          <a:srcRect l="5639" t="-611" r="23592" b="611"/>
          <a:stretch/>
        </p:blipFill>
        <p:spPr>
          <a:xfrm>
            <a:off x="5320654" y="4047072"/>
            <a:ext cx="2160640" cy="2035864"/>
          </a:xfrm>
          <a:prstGeom prst="rect">
            <a:avLst/>
          </a:prstGeom>
        </p:spPr>
      </p:pic>
    </p:spTree>
    <p:extLst>
      <p:ext uri="{BB962C8B-B14F-4D97-AF65-F5344CB8AC3E}">
        <p14:creationId xmlns:p14="http://schemas.microsoft.com/office/powerpoint/2010/main" val="17865435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Composite Skills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4495800" cy="1846659"/>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Tasks</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Foam Form Making</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Fiberglass Cloth Lay-Up</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Resin Application</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Sanding and Finishing</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Painting</a:t>
            </a:r>
          </a:p>
        </p:txBody>
      </p:sp>
      <p:pic>
        <p:nvPicPr>
          <p:cNvPr id="11" name="Picture 4" descr="EAA SportAir Canada">
            <a:extLst>
              <a:ext uri="{FF2B5EF4-FFF2-40B4-BE49-F238E27FC236}">
                <a16:creationId xmlns:a16="http://schemas.microsoft.com/office/drawing/2014/main" id="{3F8CEADE-450A-CE43-87A3-2D33552B97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20" t="11488" r="11581" b="541"/>
          <a:stretch/>
        </p:blipFill>
        <p:spPr bwMode="auto">
          <a:xfrm>
            <a:off x="736365" y="4049627"/>
            <a:ext cx="2162129" cy="20208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merlinone-vs.eagles.internal.eaa.org/mx/thumbs2015/tdir0288/ax240_6f88_9.jpg">
            <a:extLst>
              <a:ext uri="{FF2B5EF4-FFF2-40B4-BE49-F238E27FC236}">
                <a16:creationId xmlns:a16="http://schemas.microsoft.com/office/drawing/2014/main" id="{DC8DD18D-E2DA-B14A-A5C1-C321CAB7E1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587" t="11654" r="5696" b="584"/>
          <a:stretch/>
        </p:blipFill>
        <p:spPr bwMode="auto">
          <a:xfrm>
            <a:off x="3008118" y="4049627"/>
            <a:ext cx="2202911" cy="20208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nextcraft.com/media/rc_reviews/berkut/berkut_cowling/18cowling.jpg">
            <a:extLst>
              <a:ext uri="{FF2B5EF4-FFF2-40B4-BE49-F238E27FC236}">
                <a16:creationId xmlns:a16="http://schemas.microsoft.com/office/drawing/2014/main" id="{399AD6A8-290D-B34A-B653-6F51CB8CE61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9371" t="179" r="13810" b="-1"/>
          <a:stretch/>
        </p:blipFill>
        <p:spPr bwMode="auto">
          <a:xfrm>
            <a:off x="5320653" y="4053244"/>
            <a:ext cx="2233538" cy="201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785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Safety Hazards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6606970" cy="4862870"/>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Sharp Edges</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Wear appropriate PPE </a:t>
            </a:r>
            <a:br>
              <a:rPr lang="en-US" sz="2000" dirty="0">
                <a:solidFill>
                  <a:srgbClr val="5F6062"/>
                </a:solidFill>
                <a:latin typeface="Univers LT Std 45 Light" panose="020B0403020202020204" pitchFamily="34" charset="0"/>
              </a:rPr>
            </a:br>
            <a:r>
              <a:rPr lang="en-US" sz="2000" dirty="0">
                <a:solidFill>
                  <a:srgbClr val="5F6062"/>
                </a:solidFill>
                <a:latin typeface="Univers LT Std 45 Light" panose="020B0403020202020204" pitchFamily="34" charset="0"/>
              </a:rPr>
              <a:t>(personal protective equipment)</a:t>
            </a:r>
            <a:r>
              <a:rPr lang="en-US" dirty="0"/>
              <a:t> </a:t>
            </a:r>
          </a:p>
          <a:p>
            <a:pPr marL="742950" lvl="1" indent="-285750">
              <a:buFont typeface="Arial" panose="020B0604020202020204" pitchFamily="34" charset="0"/>
              <a:buChar char="•"/>
            </a:pPr>
            <a:endParaRPr lang="en-US" dirty="0">
              <a:solidFill>
                <a:srgbClr val="5F6062"/>
              </a:solidFill>
              <a:latin typeface="Univers LT Std 45 Light" panose="020B0403020202020204" pitchFamily="34" charset="0"/>
            </a:endParaRPr>
          </a:p>
          <a:p>
            <a:pPr marL="342900" indent="-342900">
              <a:buFont typeface="Wingdings" pitchFamily="2" charset="2"/>
              <a:buChar char="ü"/>
            </a:pPr>
            <a:r>
              <a:rPr lang="en-US" sz="2400" b="1" dirty="0">
                <a:solidFill>
                  <a:srgbClr val="5F6062"/>
                </a:solidFill>
                <a:latin typeface="Univers LT Std 65" panose="020B0603020202020204" pitchFamily="34" charset="0"/>
              </a:rPr>
              <a:t>Noise</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Wear ear protection </a:t>
            </a:r>
          </a:p>
          <a:p>
            <a:pPr marL="800100" lvl="1"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400" b="1" dirty="0">
                <a:solidFill>
                  <a:srgbClr val="5F6062"/>
                </a:solidFill>
                <a:latin typeface="Univers LT Std 65" panose="020B0603020202020204" pitchFamily="34" charset="0"/>
              </a:rPr>
              <a:t>Debris</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Wear eye protection</a:t>
            </a:r>
          </a:p>
          <a:p>
            <a:pPr lvl="1"/>
            <a:endParaRPr lang="en-US" dirty="0">
              <a:latin typeface="Univers LT Std 45 Light" panose="020B0403020202020204" pitchFamily="34" charset="0"/>
            </a:endParaRPr>
          </a:p>
          <a:p>
            <a:pPr marL="285750" indent="-285750">
              <a:buFont typeface="Wingdings" pitchFamily="2" charset="2"/>
              <a:buChar char="ü"/>
            </a:pPr>
            <a:r>
              <a:rPr lang="en-US" sz="2400" b="1" dirty="0">
                <a:solidFill>
                  <a:srgbClr val="5F6062"/>
                </a:solidFill>
                <a:latin typeface="Univers LT Std 65" panose="020B0603020202020204" pitchFamily="34" charset="0"/>
              </a:rPr>
              <a:t>Air Quality</a:t>
            </a:r>
          </a:p>
          <a:p>
            <a:pPr marL="800100" lvl="1" indent="-342900">
              <a:buFont typeface="Arial" panose="020B0604020202020204" pitchFamily="34" charset="0"/>
              <a:buChar char="•"/>
            </a:pPr>
            <a:r>
              <a:rPr lang="en-US" dirty="0">
                <a:solidFill>
                  <a:srgbClr val="5F6062"/>
                </a:solidFill>
                <a:latin typeface="Univers LT Std 45 Light" panose="020B0403020202020204" pitchFamily="34" charset="0"/>
              </a:rPr>
              <a:t>Wear suitable breathing equipment when necessary</a:t>
            </a:r>
          </a:p>
          <a:p>
            <a:pPr marL="800100" lvl="1" indent="-342900">
              <a:buFont typeface="Arial" panose="020B0604020202020204" pitchFamily="34" charset="0"/>
              <a:buChar char="•"/>
            </a:pPr>
            <a:endParaRPr lang="en-US" sz="2400" b="1" dirty="0">
              <a:solidFill>
                <a:srgbClr val="5F6062"/>
              </a:solidFill>
              <a:latin typeface="Univers LT Std 65" panose="020B0603020202020204" pitchFamily="34" charset="0"/>
            </a:endParaRPr>
          </a:p>
          <a:p>
            <a:pPr marL="800100" lvl="1"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742950" lvl="1" indent="-285750">
              <a:buFont typeface="Arial" panose="020B0604020202020204" pitchFamily="34" charset="0"/>
              <a:buChar char="•"/>
            </a:pPr>
            <a:endParaRPr lang="en-US" dirty="0">
              <a:solidFill>
                <a:srgbClr val="5F6062"/>
              </a:solidFill>
              <a:latin typeface="Univers LT Std 45 Light" panose="020B0403020202020204" pitchFamily="34" charset="0"/>
            </a:endParaRPr>
          </a:p>
        </p:txBody>
      </p:sp>
    </p:spTree>
    <p:extLst>
      <p:ext uri="{BB962C8B-B14F-4D97-AF65-F5344CB8AC3E}">
        <p14:creationId xmlns:p14="http://schemas.microsoft.com/office/powerpoint/2010/main" val="13650503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You Can Do This!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607200"/>
            <a:ext cx="4495800" cy="738664"/>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EAA is here to help</a:t>
            </a:r>
            <a:endParaRPr lang="en-US" sz="2000" dirty="0">
              <a:solidFill>
                <a:srgbClr val="5F6062"/>
              </a:solidFill>
              <a:latin typeface="Univers LT Std 45 Light" panose="020B0403020202020204" pitchFamily="34" charset="0"/>
            </a:endParaRPr>
          </a:p>
          <a:p>
            <a:pPr marL="742950" lvl="1" indent="-285750">
              <a:buFont typeface="Arial" panose="020B0604020202020204" pitchFamily="34" charset="0"/>
              <a:buChar char="•"/>
            </a:pPr>
            <a:endParaRPr lang="en-US" dirty="0">
              <a:solidFill>
                <a:srgbClr val="5F6062"/>
              </a:solidFill>
              <a:latin typeface="Univers LT Std 45 Light" panose="020B0403020202020204" pitchFamily="34" charset="0"/>
            </a:endParaRPr>
          </a:p>
        </p:txBody>
      </p:sp>
      <p:pic>
        <p:nvPicPr>
          <p:cNvPr id="3" name="Picture 2">
            <a:extLst>
              <a:ext uri="{FF2B5EF4-FFF2-40B4-BE49-F238E27FC236}">
                <a16:creationId xmlns:a16="http://schemas.microsoft.com/office/drawing/2014/main" id="{0B3094DE-DB35-074F-BB3B-6EEA6AC897E0}"/>
              </a:ext>
            </a:extLst>
          </p:cNvPr>
          <p:cNvPicPr>
            <a:picLocks noChangeAspect="1"/>
          </p:cNvPicPr>
          <p:nvPr/>
        </p:nvPicPr>
        <p:blipFill>
          <a:blip r:embed="rId4"/>
          <a:stretch>
            <a:fillRect/>
          </a:stretch>
        </p:blipFill>
        <p:spPr>
          <a:xfrm>
            <a:off x="816430" y="2261507"/>
            <a:ext cx="5713482" cy="3808988"/>
          </a:xfrm>
          <a:prstGeom prst="rect">
            <a:avLst/>
          </a:prstGeom>
        </p:spPr>
      </p:pic>
    </p:spTree>
    <p:extLst>
      <p:ext uri="{BB962C8B-B14F-4D97-AF65-F5344CB8AC3E}">
        <p14:creationId xmlns:p14="http://schemas.microsoft.com/office/powerpoint/2010/main" val="1013514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CD292EC-89D8-774E-960B-6FC61EF76680}"/>
              </a:ext>
            </a:extLst>
          </p:cNvPr>
          <p:cNvSpPr txBox="1"/>
          <p:nvPr/>
        </p:nvSpPr>
        <p:spPr>
          <a:xfrm>
            <a:off x="802732" y="694906"/>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Objectives</a:t>
            </a:r>
          </a:p>
        </p:txBody>
      </p:sp>
      <p:cxnSp>
        <p:nvCxnSpPr>
          <p:cNvPr id="26" name="Straight Connector 25">
            <a:extLst>
              <a:ext uri="{FF2B5EF4-FFF2-40B4-BE49-F238E27FC236}">
                <a16:creationId xmlns:a16="http://schemas.microsoft.com/office/drawing/2014/main" id="{5ED48B7F-CABB-4D45-9600-3283E2EA8931}"/>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C3607174-8962-CC47-AC9E-AD5721AF4F9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1" name="TextBox 20">
            <a:extLst>
              <a:ext uri="{FF2B5EF4-FFF2-40B4-BE49-F238E27FC236}">
                <a16:creationId xmlns:a16="http://schemas.microsoft.com/office/drawing/2014/main" id="{37128DF6-F1DF-6841-AD1F-874B60A98A0C}"/>
              </a:ext>
            </a:extLst>
          </p:cNvPr>
          <p:cNvSpPr txBox="1"/>
          <p:nvPr/>
        </p:nvSpPr>
        <p:spPr>
          <a:xfrm>
            <a:off x="802732" y="1718530"/>
            <a:ext cx="7281094" cy="3800318"/>
          </a:xfrm>
          <a:prstGeom prst="rect">
            <a:avLst/>
          </a:prstGeom>
          <a:noFill/>
        </p:spPr>
        <p:txBody>
          <a:bodyPr wrap="square" lIns="0" tIns="0" rIns="0" bIns="0" rtlCol="0" anchor="t" anchorCtr="0">
            <a:noAutofit/>
          </a:bodyPr>
          <a:lstStyle/>
          <a:p>
            <a:r>
              <a:rPr lang="en-US" sz="2400" b="1" dirty="0">
                <a:solidFill>
                  <a:srgbClr val="5F6062"/>
                </a:solidFill>
                <a:latin typeface="Univers LT Std 65" panose="020B0603020202020204" pitchFamily="34" charset="0"/>
              </a:rPr>
              <a:t>You can now</a:t>
            </a:r>
          </a:p>
          <a:p>
            <a:endParaRPr lang="en-US" sz="2400" b="1" dirty="0">
              <a:solidFill>
                <a:srgbClr val="5F6062"/>
              </a:solidFill>
              <a:latin typeface="Univers LT Std 45 Light"/>
              <a:cs typeface="Univers LT Std 45 Light"/>
            </a:endParaRPr>
          </a:p>
          <a:p>
            <a:pPr marL="285750" indent="-285750">
              <a:buFont typeface="Wingdings" pitchFamily="2" charset="2"/>
              <a:buChar char="ü"/>
            </a:pPr>
            <a:r>
              <a:rPr lang="en-US" altLang="en-US" dirty="0">
                <a:solidFill>
                  <a:srgbClr val="5F6062"/>
                </a:solidFill>
                <a:latin typeface="Univers LT Std 45 Light" panose="020B0403020202020204" pitchFamily="34" charset="0"/>
              </a:rPr>
              <a:t>Understand you can build your own airplane</a:t>
            </a:r>
          </a:p>
          <a:p>
            <a:pPr marL="285750" indent="-285750">
              <a:buFont typeface="Wingdings" pitchFamily="2" charset="2"/>
              <a:buChar char="ü"/>
            </a:pPr>
            <a:endParaRPr lang="en-US" altLang="en-US" dirty="0">
              <a:solidFill>
                <a:srgbClr val="5F6062"/>
              </a:solidFill>
              <a:latin typeface="Univers LT Std 45 Light" panose="020B0403020202020204" pitchFamily="34" charset="0"/>
            </a:endParaRPr>
          </a:p>
          <a:p>
            <a:pPr marL="285750" indent="-285750">
              <a:buFont typeface="Wingdings" pitchFamily="2" charset="2"/>
              <a:buChar char="ü"/>
            </a:pPr>
            <a:r>
              <a:rPr lang="en-US" altLang="en-US" dirty="0">
                <a:solidFill>
                  <a:srgbClr val="5F6062"/>
                </a:solidFill>
                <a:latin typeface="Univers LT Std 45 Light" panose="020B0403020202020204" pitchFamily="34" charset="0"/>
              </a:rPr>
              <a:t>Know the different types of planes you can build</a:t>
            </a:r>
          </a:p>
          <a:p>
            <a:pPr marL="285750" indent="-285750">
              <a:buFont typeface="Wingdings" pitchFamily="2" charset="2"/>
              <a:buChar char="ü"/>
            </a:pPr>
            <a:endParaRPr lang="en-US" altLang="en-US" dirty="0">
              <a:solidFill>
                <a:srgbClr val="5F6062"/>
              </a:solidFill>
              <a:latin typeface="Univers LT Std 45 Light" panose="020B0403020202020204" pitchFamily="34" charset="0"/>
            </a:endParaRPr>
          </a:p>
          <a:p>
            <a:pPr marL="285750" indent="-285750">
              <a:buFont typeface="Wingdings" pitchFamily="2" charset="2"/>
              <a:buChar char="ü"/>
            </a:pPr>
            <a:r>
              <a:rPr lang="en-US" altLang="en-US" dirty="0">
                <a:solidFill>
                  <a:srgbClr val="5F6062"/>
                </a:solidFill>
                <a:latin typeface="Univers LT Std 45 Light" panose="020B0403020202020204" pitchFamily="34" charset="0"/>
              </a:rPr>
              <a:t>Understand different aircraft building skills:</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Wood</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Metal</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Fabric</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Electrical</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Composite</a:t>
            </a:r>
          </a:p>
          <a:p>
            <a:pPr marL="742950" lvl="1" indent="-285750">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342900" indent="-342900">
              <a:buFont typeface="Wingdings" pitchFamily="2" charset="2"/>
              <a:buChar char="ü"/>
            </a:pPr>
            <a:endParaRPr lang="en-US" sz="2400" dirty="0">
              <a:solidFill>
                <a:srgbClr val="5F6062"/>
              </a:solidFill>
              <a:latin typeface="Univers LT Std 45 Light" panose="020B0403020202020204" pitchFamily="34" charset="0"/>
            </a:endParaRPr>
          </a:p>
          <a:p>
            <a:endParaRPr lang="en-US" sz="3600" dirty="0">
              <a:solidFill>
                <a:srgbClr val="5F6062"/>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p:txBody>
      </p:sp>
      <p:sp>
        <p:nvSpPr>
          <p:cNvPr id="7" name="TextBox 6">
            <a:extLst>
              <a:ext uri="{FF2B5EF4-FFF2-40B4-BE49-F238E27FC236}">
                <a16:creationId xmlns:a16="http://schemas.microsoft.com/office/drawing/2014/main" id="{C8F9C6C5-4335-F041-BBF1-2C2A6D2EB5B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Tree>
    <p:extLst>
      <p:ext uri="{BB962C8B-B14F-4D97-AF65-F5344CB8AC3E}">
        <p14:creationId xmlns:p14="http://schemas.microsoft.com/office/powerpoint/2010/main" val="42778335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C63A60-5F8D-224F-B8AE-A6E83249B31C}"/>
              </a:ext>
            </a:extLst>
          </p:cNvPr>
          <p:cNvSpPr txBox="1"/>
          <p:nvPr/>
        </p:nvSpPr>
        <p:spPr>
          <a:xfrm>
            <a:off x="2555488" y="4884667"/>
            <a:ext cx="4051608" cy="531542"/>
          </a:xfrm>
          <a:prstGeom prst="rect">
            <a:avLst/>
          </a:prstGeom>
          <a:noFill/>
        </p:spPr>
        <p:txBody>
          <a:bodyPr wrap="square" lIns="0" tIns="0" rIns="0" bIns="0" rtlCol="0" anchor="t" anchorCtr="0">
            <a:noAutofit/>
          </a:bodyPr>
          <a:lstStyle/>
          <a:p>
            <a:pPr algn="ctr"/>
            <a:r>
              <a:rPr lang="en-US" sz="3000" dirty="0">
                <a:solidFill>
                  <a:srgbClr val="5F6062"/>
                </a:solidFill>
                <a:latin typeface="Univers LT Std 45 Light"/>
                <a:cs typeface="Univers LT Std 45 Light"/>
              </a:rPr>
              <a:t>Questions?</a:t>
            </a:r>
            <a:endParaRPr lang="en-US" sz="3000" b="1" dirty="0">
              <a:solidFill>
                <a:srgbClr val="5F6062"/>
              </a:solidFill>
              <a:latin typeface="Univers LT Std 45 Light"/>
              <a:cs typeface="Univers LT Std 45 Light"/>
            </a:endParaRPr>
          </a:p>
        </p:txBody>
      </p:sp>
      <p:pic>
        <p:nvPicPr>
          <p:cNvPr id="10" name="Picture 9">
            <a:extLst>
              <a:ext uri="{FF2B5EF4-FFF2-40B4-BE49-F238E27FC236}">
                <a16:creationId xmlns:a16="http://schemas.microsoft.com/office/drawing/2014/main" id="{7A546185-36A3-2A41-B341-6566A3F76F58}"/>
              </a:ext>
            </a:extLst>
          </p:cNvPr>
          <p:cNvPicPr>
            <a:picLocks noChangeAspect="1"/>
          </p:cNvPicPr>
          <p:nvPr/>
        </p:nvPicPr>
        <p:blipFill>
          <a:blip r:embed="rId3"/>
          <a:stretch>
            <a:fillRect/>
          </a:stretch>
        </p:blipFill>
        <p:spPr>
          <a:xfrm>
            <a:off x="4056836" y="5711383"/>
            <a:ext cx="1030328" cy="390602"/>
          </a:xfrm>
          <a:prstGeom prst="rect">
            <a:avLst/>
          </a:prstGeom>
        </p:spPr>
      </p:pic>
      <p:sp>
        <p:nvSpPr>
          <p:cNvPr id="13" name="TextBox 12">
            <a:extLst>
              <a:ext uri="{FF2B5EF4-FFF2-40B4-BE49-F238E27FC236}">
                <a16:creationId xmlns:a16="http://schemas.microsoft.com/office/drawing/2014/main" id="{05FECAE2-95C7-DD49-B752-B5703D90E129}"/>
              </a:ext>
            </a:extLst>
          </p:cNvPr>
          <p:cNvSpPr txBox="1"/>
          <p:nvPr/>
        </p:nvSpPr>
        <p:spPr>
          <a:xfrm>
            <a:off x="1474085" y="6203156"/>
            <a:ext cx="6214413" cy="410136"/>
          </a:xfrm>
          <a:prstGeom prst="rect">
            <a:avLst/>
          </a:prstGeom>
          <a:noFill/>
        </p:spPr>
        <p:txBody>
          <a:bodyPr wrap="square" lIns="0" tIns="0" rIns="0" bIns="0" rtlCol="0" anchor="t" anchorCtr="0">
            <a:noAutofit/>
          </a:bodyPr>
          <a:lstStyle/>
          <a:p>
            <a:pPr algn="ctr"/>
            <a:r>
              <a:rPr lang="en-US" sz="1000" dirty="0">
                <a:solidFill>
                  <a:srgbClr val="5F6062"/>
                </a:solidFill>
                <a:latin typeface="Univers LT Std 45 Light" panose="020B0403020202020204" pitchFamily="34" charset="0"/>
              </a:rPr>
              <a:t>The development of this program was made possible in part by </a:t>
            </a:r>
            <a:br>
              <a:rPr lang="en-US" sz="1000" dirty="0">
                <a:solidFill>
                  <a:srgbClr val="5F6062"/>
                </a:solidFill>
                <a:latin typeface="Univers LT Std 45 Light" panose="020B0403020202020204" pitchFamily="34" charset="0"/>
              </a:rPr>
            </a:br>
            <a:r>
              <a:rPr lang="en-US" sz="1000" dirty="0">
                <a:solidFill>
                  <a:srgbClr val="5F6062"/>
                </a:solidFill>
                <a:latin typeface="Univers LT Std 45 Light" panose="020B0403020202020204" pitchFamily="34" charset="0"/>
              </a:rPr>
              <a:t>a generous donation from the Sporty’s Foundation.</a:t>
            </a:r>
            <a:endParaRPr lang="en-US" sz="1000" dirty="0">
              <a:solidFill>
                <a:srgbClr val="5F6062"/>
              </a:solidFill>
              <a:latin typeface="Univers LT Std 45 Light" panose="020B0403020202020204" pitchFamily="34" charset="0"/>
              <a:cs typeface="Univers LT Std 45 Light"/>
            </a:endParaRPr>
          </a:p>
        </p:txBody>
      </p:sp>
      <p:pic>
        <p:nvPicPr>
          <p:cNvPr id="9" name="Picture 8">
            <a:extLst>
              <a:ext uri="{FF2B5EF4-FFF2-40B4-BE49-F238E27FC236}">
                <a16:creationId xmlns:a16="http://schemas.microsoft.com/office/drawing/2014/main" id="{71699E0F-3B3C-D845-A14D-1DC515B40BFE}"/>
              </a:ext>
            </a:extLst>
          </p:cNvPr>
          <p:cNvPicPr>
            <a:picLocks noChangeAspect="1"/>
          </p:cNvPicPr>
          <p:nvPr/>
        </p:nvPicPr>
        <p:blipFill>
          <a:blip r:embed="rId4"/>
          <a:stretch>
            <a:fillRect/>
          </a:stretch>
        </p:blipFill>
        <p:spPr>
          <a:xfrm>
            <a:off x="2741786" y="535272"/>
            <a:ext cx="3865310" cy="903110"/>
          </a:xfrm>
          <a:prstGeom prst="rect">
            <a:avLst/>
          </a:prstGeom>
        </p:spPr>
      </p:pic>
      <p:sp>
        <p:nvSpPr>
          <p:cNvPr id="11" name="TextBox 10">
            <a:extLst>
              <a:ext uri="{FF2B5EF4-FFF2-40B4-BE49-F238E27FC236}">
                <a16:creationId xmlns:a16="http://schemas.microsoft.com/office/drawing/2014/main" id="{B12DBEA1-2E3B-0348-A931-315E13A59EA4}"/>
              </a:ext>
            </a:extLst>
          </p:cNvPr>
          <p:cNvSpPr txBox="1"/>
          <p:nvPr/>
        </p:nvSpPr>
        <p:spPr>
          <a:xfrm>
            <a:off x="811741" y="1880755"/>
            <a:ext cx="7541300" cy="2216965"/>
          </a:xfrm>
          <a:prstGeom prst="rect">
            <a:avLst/>
          </a:prstGeom>
          <a:noFill/>
        </p:spPr>
        <p:txBody>
          <a:bodyPr wrap="square" lIns="0" tIns="0" rIns="0" bIns="0" rtlCol="0" anchor="b" anchorCtr="0">
            <a:noAutofit/>
          </a:bodyPr>
          <a:lstStyle/>
          <a:p>
            <a:pPr algn="ctr"/>
            <a:r>
              <a:rPr lang="en-US" sz="7900" b="1" spc="-100" dirty="0">
                <a:solidFill>
                  <a:srgbClr val="1B78BD"/>
                </a:solidFill>
                <a:latin typeface="Univers LT Std 45 Light"/>
                <a:cs typeface="Univers LT Std 45 Light"/>
              </a:rPr>
              <a:t>Aircraft </a:t>
            </a:r>
          </a:p>
          <a:p>
            <a:pPr algn="ctr"/>
            <a:r>
              <a:rPr lang="en-US" sz="7900" b="1" spc="-100" dirty="0">
                <a:solidFill>
                  <a:srgbClr val="1B78BD"/>
                </a:solidFill>
                <a:latin typeface="Univers LT Std 45 Light"/>
                <a:cs typeface="Univers LT Std 45 Light"/>
              </a:rPr>
              <a:t>Building</a:t>
            </a:r>
          </a:p>
        </p:txBody>
      </p:sp>
    </p:spTree>
    <p:extLst>
      <p:ext uri="{BB962C8B-B14F-4D97-AF65-F5344CB8AC3E}">
        <p14:creationId xmlns:p14="http://schemas.microsoft.com/office/powerpoint/2010/main" val="342313296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3" y="727393"/>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Session Objectives</a:t>
            </a:r>
          </a:p>
        </p:txBody>
      </p:sp>
      <p:sp>
        <p:nvSpPr>
          <p:cNvPr id="9" name="TextBox 8"/>
          <p:cNvSpPr txBox="1"/>
          <p:nvPr/>
        </p:nvSpPr>
        <p:spPr>
          <a:xfrm>
            <a:off x="802731" y="1650035"/>
            <a:ext cx="7541299" cy="3898709"/>
          </a:xfrm>
          <a:prstGeom prst="rect">
            <a:avLst/>
          </a:prstGeom>
          <a:noFill/>
        </p:spPr>
        <p:txBody>
          <a:bodyPr wrap="square" lIns="0" tIns="0" rIns="0" bIns="0" rtlCol="0" anchor="t" anchorCtr="0">
            <a:noAutofit/>
          </a:bodyPr>
          <a:lstStyle/>
          <a:p>
            <a:r>
              <a:rPr lang="en-US" sz="2400" b="1" dirty="0">
                <a:solidFill>
                  <a:srgbClr val="5F6062"/>
                </a:solidFill>
                <a:latin typeface="Univers LT Std 65" panose="020B0603020202020204" pitchFamily="34" charset="0"/>
              </a:rPr>
              <a:t>You’ll be able to</a:t>
            </a:r>
          </a:p>
          <a:p>
            <a:endParaRPr lang="en-US" sz="2000" dirty="0">
              <a:solidFill>
                <a:srgbClr val="5F6062"/>
              </a:solidFill>
              <a:latin typeface="Univers LT Std 45 Light"/>
              <a:cs typeface="Univers LT Std 45 Light"/>
            </a:endParaRPr>
          </a:p>
          <a:p>
            <a:pPr marL="285750" indent="-285750">
              <a:buFont typeface="Wingdings" pitchFamily="2" charset="2"/>
              <a:buChar char="ü"/>
            </a:pPr>
            <a:r>
              <a:rPr lang="en-US" altLang="en-US" dirty="0">
                <a:solidFill>
                  <a:srgbClr val="5F6062"/>
                </a:solidFill>
                <a:latin typeface="Univers LT Std 45 Light" panose="020B0403020202020204" pitchFamily="34" charset="0"/>
              </a:rPr>
              <a:t>Understand you can build your own airplane</a:t>
            </a:r>
          </a:p>
          <a:p>
            <a:pPr marL="285750" indent="-285750">
              <a:buFont typeface="Wingdings" pitchFamily="2" charset="2"/>
              <a:buChar char="ü"/>
            </a:pPr>
            <a:endParaRPr lang="en-US" altLang="en-US" dirty="0">
              <a:solidFill>
                <a:srgbClr val="5F6062"/>
              </a:solidFill>
              <a:latin typeface="Univers LT Std 45 Light" panose="020B0403020202020204" pitchFamily="34" charset="0"/>
            </a:endParaRPr>
          </a:p>
          <a:p>
            <a:pPr marL="285750" indent="-285750">
              <a:buFont typeface="Wingdings" pitchFamily="2" charset="2"/>
              <a:buChar char="ü"/>
            </a:pPr>
            <a:r>
              <a:rPr lang="en-US" altLang="en-US" dirty="0">
                <a:solidFill>
                  <a:srgbClr val="5F6062"/>
                </a:solidFill>
                <a:latin typeface="Univers LT Std 45 Light" panose="020B0403020202020204" pitchFamily="34" charset="0"/>
              </a:rPr>
              <a:t>Know the different types of airplanes you can build</a:t>
            </a:r>
          </a:p>
          <a:p>
            <a:pPr marL="285750" indent="-285750">
              <a:buFont typeface="Wingdings" pitchFamily="2" charset="2"/>
              <a:buChar char="ü"/>
            </a:pPr>
            <a:endParaRPr lang="en-US" altLang="en-US" dirty="0">
              <a:solidFill>
                <a:srgbClr val="5F6062"/>
              </a:solidFill>
              <a:latin typeface="Univers LT Std 45 Light" panose="020B0403020202020204" pitchFamily="34" charset="0"/>
            </a:endParaRPr>
          </a:p>
          <a:p>
            <a:pPr marL="285750" indent="-285750">
              <a:buFont typeface="Wingdings" pitchFamily="2" charset="2"/>
              <a:buChar char="ü"/>
            </a:pPr>
            <a:r>
              <a:rPr lang="en-US" altLang="en-US" dirty="0">
                <a:solidFill>
                  <a:srgbClr val="5F6062"/>
                </a:solidFill>
                <a:latin typeface="Univers LT Std 45 Light" panose="020B0403020202020204" pitchFamily="34" charset="0"/>
              </a:rPr>
              <a:t>Understand different aircraft building skills:</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Wood</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Metal</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Fabric</a:t>
            </a:r>
          </a:p>
          <a:p>
            <a:pPr marL="742950" lvl="1" indent="-285750">
              <a:buFont typeface="Arial" panose="020B0604020202020204" pitchFamily="34" charset="0"/>
              <a:buChar char="•"/>
            </a:pPr>
            <a:r>
              <a:rPr lang="en-US" altLang="en-US" dirty="0">
                <a:solidFill>
                  <a:srgbClr val="5F6062"/>
                </a:solidFill>
                <a:latin typeface="Univers LT Std 45 Light" panose="020B0403020202020204" pitchFamily="34" charset="0"/>
              </a:rPr>
              <a:t>Electrical</a:t>
            </a:r>
          </a:p>
          <a:p>
            <a:pPr marL="742950" lvl="1" indent="-285750">
              <a:buFont typeface="Arial" panose="020B0604020202020204" pitchFamily="34" charset="0"/>
              <a:buChar char="•"/>
            </a:pPr>
            <a:r>
              <a:rPr lang="en-US" dirty="0">
                <a:solidFill>
                  <a:srgbClr val="5F6062"/>
                </a:solidFill>
                <a:latin typeface="Univers LT Std 45 Light" panose="020B0403020202020204" pitchFamily="34" charset="0"/>
              </a:rPr>
              <a:t>Composite</a:t>
            </a:r>
          </a:p>
          <a:p>
            <a:pPr marL="742950" lvl="1" indent="-285750">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742950" lvl="1" indent="-285750">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342900" indent="-342900">
              <a:buFont typeface="Wingdings" pitchFamily="2" charset="2"/>
              <a:buChar char="ü"/>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930DFE8-34BB-804F-BBD0-99F1E75E861F}"/>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3" y="727393"/>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Build an Airplane</a:t>
            </a: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7" name="Picture 6">
            <a:extLst>
              <a:ext uri="{FF2B5EF4-FFF2-40B4-BE49-F238E27FC236}">
                <a16:creationId xmlns:a16="http://schemas.microsoft.com/office/drawing/2014/main" id="{8FDCA501-FDC8-4045-9800-6D4F896680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88" b="14249"/>
          <a:stretch/>
        </p:blipFill>
        <p:spPr>
          <a:xfrm>
            <a:off x="802732" y="2348346"/>
            <a:ext cx="6871379" cy="3722150"/>
          </a:xfrm>
          <a:prstGeom prst="rect">
            <a:avLst/>
          </a:prstGeom>
        </p:spPr>
      </p:pic>
      <p:sp>
        <p:nvSpPr>
          <p:cNvPr id="2" name="TextBox 1">
            <a:extLst>
              <a:ext uri="{FF2B5EF4-FFF2-40B4-BE49-F238E27FC236}">
                <a16:creationId xmlns:a16="http://schemas.microsoft.com/office/drawing/2014/main" id="{74D92790-6FE8-EC40-8158-A6D141CB13D2}"/>
              </a:ext>
            </a:extLst>
          </p:cNvPr>
          <p:cNvSpPr txBox="1"/>
          <p:nvPr/>
        </p:nvSpPr>
        <p:spPr>
          <a:xfrm>
            <a:off x="802732" y="1721487"/>
            <a:ext cx="6283867" cy="461665"/>
          </a:xfrm>
          <a:prstGeom prst="rect">
            <a:avLst/>
          </a:prstGeom>
          <a:noFill/>
        </p:spPr>
        <p:txBody>
          <a:bodyPr wrap="square" rtlCol="0">
            <a:spAutoFit/>
          </a:bodyPr>
          <a:lstStyle/>
          <a:p>
            <a:r>
              <a:rPr lang="en-US" sz="2400" b="1" dirty="0">
                <a:solidFill>
                  <a:srgbClr val="5F6062"/>
                </a:solidFill>
                <a:latin typeface="Univers LT Std 65" panose="020B0603020202020204" pitchFamily="34" charset="0"/>
              </a:rPr>
              <a:t>These are all homebuilt airplanes!</a:t>
            </a:r>
          </a:p>
        </p:txBody>
      </p:sp>
      <p:sp>
        <p:nvSpPr>
          <p:cNvPr id="9" name="TextBox 8">
            <a:extLst>
              <a:ext uri="{FF2B5EF4-FFF2-40B4-BE49-F238E27FC236}">
                <a16:creationId xmlns:a16="http://schemas.microsoft.com/office/drawing/2014/main" id="{229E4A80-B51C-334B-B4A0-8C39A058B007}"/>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Tree>
    <p:extLst>
      <p:ext uri="{BB962C8B-B14F-4D97-AF65-F5344CB8AC3E}">
        <p14:creationId xmlns:p14="http://schemas.microsoft.com/office/powerpoint/2010/main" val="191330442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3" y="727393"/>
            <a:ext cx="7541300" cy="1745643"/>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What Types of Airplanes Can You Build?</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 name="TextBox 1">
            <a:extLst>
              <a:ext uri="{FF2B5EF4-FFF2-40B4-BE49-F238E27FC236}">
                <a16:creationId xmlns:a16="http://schemas.microsoft.com/office/drawing/2014/main" id="{74D92790-6FE8-EC40-8158-A6D141CB13D2}"/>
              </a:ext>
            </a:extLst>
          </p:cNvPr>
          <p:cNvSpPr txBox="1"/>
          <p:nvPr/>
        </p:nvSpPr>
        <p:spPr>
          <a:xfrm>
            <a:off x="802733" y="2844270"/>
            <a:ext cx="6283867" cy="1938992"/>
          </a:xfrm>
          <a:prstGeom prst="rect">
            <a:avLst/>
          </a:prstGeom>
          <a:noFill/>
        </p:spPr>
        <p:txBody>
          <a:bodyPr wrap="square" rtlCol="0">
            <a:spAutoFit/>
          </a:bodyPr>
          <a:lstStyle/>
          <a:p>
            <a:pPr marL="285750" indent="-285750">
              <a:buFont typeface="Wingdings" pitchFamily="2" charset="2"/>
              <a:buChar char="ü"/>
            </a:pPr>
            <a:r>
              <a:rPr lang="en-US" sz="2000" dirty="0">
                <a:solidFill>
                  <a:srgbClr val="5F6062"/>
                </a:solidFill>
                <a:latin typeface="Univers LT Std 45 Light" panose="020B0403020202020204" pitchFamily="34" charset="0"/>
              </a:rPr>
              <a:t>Many options</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Fast or slow </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Big or small</a:t>
            </a:r>
          </a:p>
          <a:p>
            <a:pPr marL="742950" lvl="1" indent="-285750">
              <a:buFont typeface="Arial" panose="020B0604020202020204" pitchFamily="34" charset="0"/>
              <a:buChar char="•"/>
            </a:pPr>
            <a:r>
              <a:rPr lang="en-US" sz="2000" dirty="0">
                <a:solidFill>
                  <a:srgbClr val="5F6062"/>
                </a:solidFill>
                <a:latin typeface="Univers LT Std 45 Light" panose="020B0403020202020204" pitchFamily="34" charset="0"/>
              </a:rPr>
              <a:t>Simple or complex</a:t>
            </a:r>
          </a:p>
          <a:p>
            <a:pPr marL="742950" lvl="1" indent="-28575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285750" indent="-285750">
              <a:buFont typeface="Wingdings" pitchFamily="2" charset="2"/>
              <a:buChar char="ü"/>
            </a:pPr>
            <a:r>
              <a:rPr lang="en-US" sz="2000" dirty="0">
                <a:solidFill>
                  <a:srgbClr val="5F6062"/>
                </a:solidFill>
                <a:latin typeface="Univers LT Std 45 Light" panose="020B0403020202020204" pitchFamily="34" charset="0"/>
              </a:rPr>
              <a:t>Freedom to explore</a:t>
            </a:r>
          </a:p>
        </p:txBody>
      </p:sp>
      <p:sp>
        <p:nvSpPr>
          <p:cNvPr id="3" name="TextBox 2">
            <a:extLst>
              <a:ext uri="{FF2B5EF4-FFF2-40B4-BE49-F238E27FC236}">
                <a16:creationId xmlns:a16="http://schemas.microsoft.com/office/drawing/2014/main" id="{5F19E197-98F0-3F41-87E0-D1FE2C5EC071}"/>
              </a:ext>
            </a:extLst>
          </p:cNvPr>
          <p:cNvSpPr txBox="1"/>
          <p:nvPr/>
        </p:nvSpPr>
        <p:spPr>
          <a:xfrm>
            <a:off x="802732" y="5485720"/>
            <a:ext cx="5359077" cy="584775"/>
          </a:xfrm>
          <a:prstGeom prst="rect">
            <a:avLst/>
          </a:prstGeom>
          <a:noFill/>
        </p:spPr>
        <p:txBody>
          <a:bodyPr wrap="square" rtlCol="0">
            <a:spAutoFit/>
          </a:bodyPr>
          <a:lstStyle/>
          <a:p>
            <a:r>
              <a:rPr lang="en-US" sz="1600" i="1" dirty="0">
                <a:solidFill>
                  <a:srgbClr val="1B78BD"/>
                </a:solidFill>
                <a:latin typeface="Univers LT Std 45 Light Oblique" panose="020B0403020202020204" pitchFamily="34" charset="0"/>
              </a:rPr>
              <a:t>Fun Fact: There are more than 33,000 homebuilt airplanes registered in the United States </a:t>
            </a:r>
          </a:p>
        </p:txBody>
      </p:sp>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Tree>
    <p:extLst>
      <p:ext uri="{BB962C8B-B14F-4D97-AF65-F5344CB8AC3E}">
        <p14:creationId xmlns:p14="http://schemas.microsoft.com/office/powerpoint/2010/main" val="39557713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3" y="727393"/>
            <a:ext cx="7541300" cy="800071"/>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Metal</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pic>
        <p:nvPicPr>
          <p:cNvPr id="7" name="Picture 6">
            <a:extLst>
              <a:ext uri="{FF2B5EF4-FFF2-40B4-BE49-F238E27FC236}">
                <a16:creationId xmlns:a16="http://schemas.microsoft.com/office/drawing/2014/main" id="{ACCF5719-B10B-0B46-ADD7-20D636A51369}"/>
              </a:ext>
            </a:extLst>
          </p:cNvPr>
          <p:cNvPicPr>
            <a:picLocks noChangeAspect="1"/>
          </p:cNvPicPr>
          <p:nvPr/>
        </p:nvPicPr>
        <p:blipFill>
          <a:blip r:embed="rId4"/>
          <a:stretch>
            <a:fillRect/>
          </a:stretch>
        </p:blipFill>
        <p:spPr>
          <a:xfrm>
            <a:off x="802733" y="1585858"/>
            <a:ext cx="6730516" cy="4481317"/>
          </a:xfrm>
          <a:prstGeom prst="rect">
            <a:avLst/>
          </a:prstGeom>
        </p:spPr>
      </p:pic>
    </p:spTree>
    <p:extLst>
      <p:ext uri="{BB962C8B-B14F-4D97-AF65-F5344CB8AC3E}">
        <p14:creationId xmlns:p14="http://schemas.microsoft.com/office/powerpoint/2010/main" val="22042796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3" y="727393"/>
            <a:ext cx="7541300" cy="800071"/>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Tube, Wood, and Fabric</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pic>
        <p:nvPicPr>
          <p:cNvPr id="3" name="Picture 2">
            <a:extLst>
              <a:ext uri="{FF2B5EF4-FFF2-40B4-BE49-F238E27FC236}">
                <a16:creationId xmlns:a16="http://schemas.microsoft.com/office/drawing/2014/main" id="{9BC883F8-AB6D-4F40-9F1D-DEA9A35646E4}"/>
              </a:ext>
            </a:extLst>
          </p:cNvPr>
          <p:cNvPicPr>
            <a:picLocks noChangeAspect="1"/>
          </p:cNvPicPr>
          <p:nvPr/>
        </p:nvPicPr>
        <p:blipFill rotWithShape="1">
          <a:blip r:embed="rId4"/>
          <a:srcRect l="1318" t="3705" r="2944" b="4287"/>
          <a:stretch/>
        </p:blipFill>
        <p:spPr>
          <a:xfrm>
            <a:off x="802733" y="1695719"/>
            <a:ext cx="6836899" cy="4374776"/>
          </a:xfrm>
          <a:prstGeom prst="rect">
            <a:avLst/>
          </a:prstGeom>
        </p:spPr>
      </p:pic>
    </p:spTree>
    <p:extLst>
      <p:ext uri="{BB962C8B-B14F-4D97-AF65-F5344CB8AC3E}">
        <p14:creationId xmlns:p14="http://schemas.microsoft.com/office/powerpoint/2010/main" val="30412433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3" y="676993"/>
            <a:ext cx="4222867"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Composite</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pic>
        <p:nvPicPr>
          <p:cNvPr id="12" name="Picture 11">
            <a:extLst>
              <a:ext uri="{FF2B5EF4-FFF2-40B4-BE49-F238E27FC236}">
                <a16:creationId xmlns:a16="http://schemas.microsoft.com/office/drawing/2014/main" id="{4B1BD632-A851-C847-A8A2-34C44E1CABB2}"/>
              </a:ext>
            </a:extLst>
          </p:cNvPr>
          <p:cNvPicPr>
            <a:picLocks noChangeAspect="1"/>
          </p:cNvPicPr>
          <p:nvPr/>
        </p:nvPicPr>
        <p:blipFill rotWithShape="1">
          <a:blip r:embed="rId4"/>
          <a:srcRect r="6686" b="6685"/>
          <a:stretch/>
        </p:blipFill>
        <p:spPr>
          <a:xfrm>
            <a:off x="802733" y="1560266"/>
            <a:ext cx="6672544" cy="4481446"/>
          </a:xfrm>
          <a:prstGeom prst="rect">
            <a:avLst/>
          </a:prstGeom>
        </p:spPr>
      </p:pic>
    </p:spTree>
    <p:extLst>
      <p:ext uri="{BB962C8B-B14F-4D97-AF65-F5344CB8AC3E}">
        <p14:creationId xmlns:p14="http://schemas.microsoft.com/office/powerpoint/2010/main" val="37122369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Aircraft Building Skills</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pic>
        <p:nvPicPr>
          <p:cNvPr id="12" name="Picture 11">
            <a:extLst>
              <a:ext uri="{FF2B5EF4-FFF2-40B4-BE49-F238E27FC236}">
                <a16:creationId xmlns:a16="http://schemas.microsoft.com/office/drawing/2014/main" id="{310854C8-378E-6547-937D-EA00A5E8CD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11" t="4948" r="2613" b="13789"/>
          <a:stretch/>
        </p:blipFill>
        <p:spPr>
          <a:xfrm>
            <a:off x="736365" y="2154262"/>
            <a:ext cx="6645203" cy="3909370"/>
          </a:xfrm>
          <a:prstGeom prst="rect">
            <a:avLst/>
          </a:prstGeom>
        </p:spPr>
      </p:pic>
      <p:sp>
        <p:nvSpPr>
          <p:cNvPr id="14" name="TextBox 13">
            <a:extLst>
              <a:ext uri="{FF2B5EF4-FFF2-40B4-BE49-F238E27FC236}">
                <a16:creationId xmlns:a16="http://schemas.microsoft.com/office/drawing/2014/main" id="{EC84776B-0237-1D4F-8B95-996A87FF4575}"/>
              </a:ext>
            </a:extLst>
          </p:cNvPr>
          <p:cNvSpPr txBox="1"/>
          <p:nvPr/>
        </p:nvSpPr>
        <p:spPr>
          <a:xfrm>
            <a:off x="736365" y="1610287"/>
            <a:ext cx="4495800" cy="338554"/>
          </a:xfrm>
          <a:prstGeom prst="rect">
            <a:avLst/>
          </a:prstGeom>
          <a:noFill/>
        </p:spPr>
        <p:txBody>
          <a:bodyPr wrap="square" rtlCol="0">
            <a:spAutoFit/>
          </a:bodyPr>
          <a:lstStyle/>
          <a:p>
            <a:r>
              <a:rPr lang="en-US" sz="1600" dirty="0">
                <a:solidFill>
                  <a:srgbClr val="5F6062"/>
                </a:solidFill>
                <a:latin typeface="Univers LT Std 45 Light" panose="020B0403020202020204" pitchFamily="34" charset="0"/>
              </a:rPr>
              <a:t>Also known as “homebuilding”</a:t>
            </a:r>
          </a:p>
        </p:txBody>
      </p:sp>
    </p:spTree>
    <p:extLst>
      <p:ext uri="{BB962C8B-B14F-4D97-AF65-F5344CB8AC3E}">
        <p14:creationId xmlns:p14="http://schemas.microsoft.com/office/powerpoint/2010/main" val="38126604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6365" y="727393"/>
            <a:ext cx="7541300" cy="800071"/>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Metal Skills</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DD324B5E-249E-9B49-9E75-9249708F5AF1}"/>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0076C0"/>
                </a:solidFill>
                <a:latin typeface="Univers LT Std 45 Light"/>
                <a:cs typeface="Univers LT Std 45 Light"/>
              </a:rPr>
              <a:t>Aircraft Building</a:t>
            </a:r>
          </a:p>
        </p:txBody>
      </p:sp>
      <p:sp>
        <p:nvSpPr>
          <p:cNvPr id="14" name="TextBox 13">
            <a:extLst>
              <a:ext uri="{FF2B5EF4-FFF2-40B4-BE49-F238E27FC236}">
                <a16:creationId xmlns:a16="http://schemas.microsoft.com/office/drawing/2014/main" id="{EC84776B-0237-1D4F-8B95-996A87FF4575}"/>
              </a:ext>
            </a:extLst>
          </p:cNvPr>
          <p:cNvSpPr txBox="1"/>
          <p:nvPr/>
        </p:nvSpPr>
        <p:spPr>
          <a:xfrm>
            <a:off x="736365" y="1731040"/>
            <a:ext cx="4495800" cy="2246769"/>
          </a:xfrm>
          <a:prstGeom prst="rect">
            <a:avLst/>
          </a:prstGeom>
          <a:noFill/>
        </p:spPr>
        <p:txBody>
          <a:bodyPr wrap="square" rtlCol="0">
            <a:spAutoFit/>
          </a:bodyPr>
          <a:lstStyle/>
          <a:p>
            <a:pPr marL="342900" indent="-342900">
              <a:buFont typeface="Wingdings" pitchFamily="2" charset="2"/>
              <a:buChar char="ü"/>
            </a:pPr>
            <a:r>
              <a:rPr lang="en-US" sz="2400" b="1" dirty="0">
                <a:solidFill>
                  <a:srgbClr val="5F6062"/>
                </a:solidFill>
                <a:latin typeface="Univers LT Std 65" panose="020B0603020202020204" pitchFamily="34" charset="0"/>
              </a:rPr>
              <a:t>Tasks</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Smooth Edges and Deburr</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Drill </a:t>
            </a: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Countersink</a:t>
            </a:r>
          </a:p>
          <a:p>
            <a:pPr marL="800100" lvl="1" indent="-342900">
              <a:buFont typeface="Arial" panose="020B0604020202020204" pitchFamily="34" charset="0"/>
              <a:buChar char="•"/>
            </a:pPr>
            <a:r>
              <a:rPr lang="en-US" sz="2000" dirty="0" err="1">
                <a:solidFill>
                  <a:srgbClr val="5F6062"/>
                </a:solidFill>
                <a:latin typeface="Univers LT Std 45 Light" panose="020B0403020202020204" pitchFamily="34" charset="0"/>
              </a:rPr>
              <a:t>Cleco</a:t>
            </a:r>
            <a:endParaRPr lang="en-US" sz="2000" dirty="0">
              <a:solidFill>
                <a:srgbClr val="5F6062"/>
              </a:solidFill>
              <a:latin typeface="Univers LT Std 45 Light" panose="020B0403020202020204" pitchFamily="34" charset="0"/>
            </a:endParaRPr>
          </a:p>
          <a:p>
            <a:pPr marL="800100" lvl="1" indent="-342900">
              <a:buFont typeface="Arial" panose="020B0604020202020204" pitchFamily="34" charset="0"/>
              <a:buChar char="•"/>
            </a:pPr>
            <a:r>
              <a:rPr lang="en-US" sz="2000" dirty="0">
                <a:solidFill>
                  <a:srgbClr val="5F6062"/>
                </a:solidFill>
                <a:latin typeface="Univers LT Std 45 Light" panose="020B0403020202020204" pitchFamily="34" charset="0"/>
              </a:rPr>
              <a:t>Rivet</a:t>
            </a:r>
          </a:p>
          <a:p>
            <a:endParaRPr lang="en-US" sz="1600" b="1" dirty="0"/>
          </a:p>
        </p:txBody>
      </p:sp>
      <p:pic>
        <p:nvPicPr>
          <p:cNvPr id="3" name="Picture 2">
            <a:extLst>
              <a:ext uri="{FF2B5EF4-FFF2-40B4-BE49-F238E27FC236}">
                <a16:creationId xmlns:a16="http://schemas.microsoft.com/office/drawing/2014/main" id="{B3FAF769-5064-694A-BA0A-7E6563232F4C}"/>
              </a:ext>
            </a:extLst>
          </p:cNvPr>
          <p:cNvPicPr>
            <a:picLocks noChangeAspect="1"/>
          </p:cNvPicPr>
          <p:nvPr/>
        </p:nvPicPr>
        <p:blipFill rotWithShape="1">
          <a:blip r:embed="rId4"/>
          <a:srcRect l="13235" t="5456" r="26150" b="10258"/>
          <a:stretch/>
        </p:blipFill>
        <p:spPr>
          <a:xfrm>
            <a:off x="736364" y="4067233"/>
            <a:ext cx="2162129" cy="2003261"/>
          </a:xfrm>
          <a:prstGeom prst="rect">
            <a:avLst/>
          </a:prstGeom>
        </p:spPr>
      </p:pic>
      <p:pic>
        <p:nvPicPr>
          <p:cNvPr id="17" name="Picture 16">
            <a:extLst>
              <a:ext uri="{FF2B5EF4-FFF2-40B4-BE49-F238E27FC236}">
                <a16:creationId xmlns:a16="http://schemas.microsoft.com/office/drawing/2014/main" id="{487446D2-6CA7-7048-8A21-72C3E006FA2C}"/>
              </a:ext>
            </a:extLst>
          </p:cNvPr>
          <p:cNvPicPr>
            <a:picLocks noChangeAspect="1"/>
          </p:cNvPicPr>
          <p:nvPr/>
        </p:nvPicPr>
        <p:blipFill rotWithShape="1">
          <a:blip r:embed="rId5"/>
          <a:srcRect l="12134" t="10981" r="25379" b="2014"/>
          <a:stretch/>
        </p:blipFill>
        <p:spPr>
          <a:xfrm>
            <a:off x="3029253" y="4065960"/>
            <a:ext cx="2160640" cy="2004535"/>
          </a:xfrm>
          <a:prstGeom prst="rect">
            <a:avLst/>
          </a:prstGeom>
        </p:spPr>
      </p:pic>
      <p:pic>
        <p:nvPicPr>
          <p:cNvPr id="11" name="Picture 10">
            <a:extLst>
              <a:ext uri="{FF2B5EF4-FFF2-40B4-BE49-F238E27FC236}">
                <a16:creationId xmlns:a16="http://schemas.microsoft.com/office/drawing/2014/main" id="{0A8DC9C4-11CD-CE40-9CB0-5807B2DA02EB}"/>
              </a:ext>
            </a:extLst>
          </p:cNvPr>
          <p:cNvPicPr>
            <a:picLocks noChangeAspect="1"/>
          </p:cNvPicPr>
          <p:nvPr/>
        </p:nvPicPr>
        <p:blipFill rotWithShape="1">
          <a:blip r:embed="rId6"/>
          <a:srcRect l="11419" t="18331" r="29881"/>
          <a:stretch/>
        </p:blipFill>
        <p:spPr>
          <a:xfrm>
            <a:off x="5320652" y="4065960"/>
            <a:ext cx="2160641" cy="2004534"/>
          </a:xfrm>
          <a:prstGeom prst="rect">
            <a:avLst/>
          </a:prstGeom>
        </p:spPr>
      </p:pic>
    </p:spTree>
    <p:extLst>
      <p:ext uri="{BB962C8B-B14F-4D97-AF65-F5344CB8AC3E}">
        <p14:creationId xmlns:p14="http://schemas.microsoft.com/office/powerpoint/2010/main" val="2128263384"/>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11032</TotalTime>
  <Words>1674</Words>
  <Application>Microsoft Office PowerPoint</Application>
  <PresentationFormat>On-screen Show (4:3)</PresentationFormat>
  <Paragraphs>206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Univers LT Std 45 Light</vt:lpstr>
      <vt:lpstr>Univers LT Std 45 Light Oblique</vt:lpstr>
      <vt:lpstr>Univers LT Std 65</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 Hanson</dc:creator>
  <cp:lastModifiedBy>John Egan</cp:lastModifiedBy>
  <cp:revision>378</cp:revision>
  <cp:lastPrinted>2020-08-05T13:18:56Z</cp:lastPrinted>
  <dcterms:created xsi:type="dcterms:W3CDTF">2014-03-03T17:42:11Z</dcterms:created>
  <dcterms:modified xsi:type="dcterms:W3CDTF">2020-09-22T19:33:52Z</dcterms:modified>
</cp:coreProperties>
</file>